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9EC5"/>
    <a:srgbClr val="FB98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53572A9-FD46-2242-8BAC-68E1C551A4EC}"/>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E14E9E08-685F-6A4A-B275-2D33BF6E4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74C326F3-5A74-D647-9117-4EEBC7D1C443}"/>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5" name="عنصر نائب للتذييل 4">
            <a:extLst>
              <a:ext uri="{FF2B5EF4-FFF2-40B4-BE49-F238E27FC236}">
                <a16:creationId xmlns:a16="http://schemas.microsoft.com/office/drawing/2014/main" id="{A025B6F6-E534-AE4E-B576-97C648B02B9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4DCC8E3A-D9DD-EF4D-8E8F-AF77EF020B2A}"/>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1781044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D66BC98-E3CD-3444-80A7-A942BB08BE46}"/>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47BA59BF-F942-FC47-B1D8-A467C7C8CCD0}"/>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0C441D1F-ACB7-A342-AEA1-3EB98E600571}"/>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5" name="عنصر نائب للتذييل 4">
            <a:extLst>
              <a:ext uri="{FF2B5EF4-FFF2-40B4-BE49-F238E27FC236}">
                <a16:creationId xmlns:a16="http://schemas.microsoft.com/office/drawing/2014/main" id="{B1437D01-246A-1F48-A138-7EC3D0C36F92}"/>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883D000-C5F0-F949-B5C1-55285932F974}"/>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329106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5E1BA3FF-2B2A-C84B-A439-B2A3297440EB}"/>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50884240-50DA-A049-A621-9F89CFBCD642}"/>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83CE04EA-E425-6449-978F-2B9CC744AB86}"/>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5" name="عنصر نائب للتذييل 4">
            <a:extLst>
              <a:ext uri="{FF2B5EF4-FFF2-40B4-BE49-F238E27FC236}">
                <a16:creationId xmlns:a16="http://schemas.microsoft.com/office/drawing/2014/main" id="{4CCD1F16-5B4F-5E4C-A864-B5EC2D7F96A0}"/>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4E17AEE8-92BB-4B4D-8336-DAA6B3FB224A}"/>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385690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0D42BE0-6A3B-6C4F-BB5A-3A384B8D0046}"/>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407CE166-5455-5149-ACA0-9AF2C9797435}"/>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EB2AC7C9-F2D5-F94A-BEF6-6A6EEC9A2FC4}"/>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5" name="عنصر نائب للتذييل 4">
            <a:extLst>
              <a:ext uri="{FF2B5EF4-FFF2-40B4-BE49-F238E27FC236}">
                <a16:creationId xmlns:a16="http://schemas.microsoft.com/office/drawing/2014/main" id="{57C6F3F6-0C63-AA4F-B310-17911D278F8E}"/>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E7952B84-51E3-5948-9859-7EED6EEBDA2F}"/>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736341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7874FD9-E49E-8145-97BF-2A83CFEADDF7}"/>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FE4CD303-DA63-2747-A7C0-68148B9D27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B9D4A109-7A57-B747-AAC8-BAFCE069C099}"/>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5" name="عنصر نائب للتذييل 4">
            <a:extLst>
              <a:ext uri="{FF2B5EF4-FFF2-40B4-BE49-F238E27FC236}">
                <a16:creationId xmlns:a16="http://schemas.microsoft.com/office/drawing/2014/main" id="{40497B5E-EDD6-F149-8BDD-395C8E45E460}"/>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1617ED25-577C-374C-8CE9-A89C79506387}"/>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207043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FAD6538-0671-1942-882C-C19438682868}"/>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1ABB3B1A-59EF-614D-B8B1-8D7E5FDA15EF}"/>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1AE86A5B-D625-A946-AC0E-8234B733499F}"/>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B8FFB5DA-3895-5148-B152-34EFBA014A58}"/>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6" name="عنصر نائب للتذييل 5">
            <a:extLst>
              <a:ext uri="{FF2B5EF4-FFF2-40B4-BE49-F238E27FC236}">
                <a16:creationId xmlns:a16="http://schemas.microsoft.com/office/drawing/2014/main" id="{213CBAEF-C3A9-4E42-A76C-6146BC3AC014}"/>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8447E1D-B8F8-1647-A573-6D053A428DFA}"/>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248168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DAAF6B5-3FD3-4A43-B4C5-B84B53AA119B}"/>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FA54E59F-3BDC-0C4E-A498-2EBD16C42A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85779E82-30D7-0340-AC51-52AD2131B6B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5CFA1B9C-7F2D-ED47-8E22-2B5ED659DC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E5B6F8F-EDB9-0E4A-88AC-F81A0E3E719E}"/>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133720B2-5968-1443-976E-88A6E72F6868}"/>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8" name="عنصر نائب للتذييل 7">
            <a:extLst>
              <a:ext uri="{FF2B5EF4-FFF2-40B4-BE49-F238E27FC236}">
                <a16:creationId xmlns:a16="http://schemas.microsoft.com/office/drawing/2014/main" id="{72D7C025-16AB-8748-AAF3-B2308E18CDA3}"/>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31D12E4B-1F02-E748-96E7-5963ABC082AF}"/>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311062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9DB87A-2E66-9E4C-A732-A94C730095FB}"/>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16087E10-19F4-1040-9691-C88D141F7AF0}"/>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4" name="عنصر نائب للتذييل 3">
            <a:extLst>
              <a:ext uri="{FF2B5EF4-FFF2-40B4-BE49-F238E27FC236}">
                <a16:creationId xmlns:a16="http://schemas.microsoft.com/office/drawing/2014/main" id="{39BFB25D-2FDC-9841-AC1B-94D31FF8D141}"/>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3047EF5A-F826-684A-9903-B290C6454FEB}"/>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2377207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F24DC9AB-705E-CB40-9FB3-479447862EED}"/>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3" name="عنصر نائب للتذييل 2">
            <a:extLst>
              <a:ext uri="{FF2B5EF4-FFF2-40B4-BE49-F238E27FC236}">
                <a16:creationId xmlns:a16="http://schemas.microsoft.com/office/drawing/2014/main" id="{CCB2124E-899D-C244-9EAE-64570301A4EE}"/>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9FA0E741-CA0B-D84E-9742-3A3F01235C34}"/>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3822043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F328AA-1B7A-0643-B8B1-921DDC3ED9F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61F65260-68DD-E14C-BDC6-6D0015E344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992DD5F1-6A33-AB40-AF09-BA1717E18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60FDC216-1D1A-4244-BC45-150620043558}"/>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6" name="عنصر نائب للتذييل 5">
            <a:extLst>
              <a:ext uri="{FF2B5EF4-FFF2-40B4-BE49-F238E27FC236}">
                <a16:creationId xmlns:a16="http://schemas.microsoft.com/office/drawing/2014/main" id="{A0796988-E5C8-8D4E-9D88-6D4DC85006FF}"/>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7A4036E-E7B6-6F4F-8F5C-CBC8485A0677}"/>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81502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64C1C58-EADB-8B4D-9228-94FC4F5C544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5B0919E4-ABFC-2547-9685-C5100B62D2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5F8912AE-E1A1-B746-9A73-E02DE7B5D0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93B521B-5ED4-4A41-BDE8-4965B868C7E4}"/>
              </a:ext>
            </a:extLst>
          </p:cNvPr>
          <p:cNvSpPr>
            <a:spLocks noGrp="1"/>
          </p:cNvSpPr>
          <p:nvPr>
            <p:ph type="dt" sz="half" idx="10"/>
          </p:nvPr>
        </p:nvSpPr>
        <p:spPr/>
        <p:txBody>
          <a:bodyPr/>
          <a:lstStyle/>
          <a:p>
            <a:fld id="{C64D8437-A794-E848-898A-01CAD71FA863}" type="datetimeFigureOut">
              <a:rPr lang="ar-SA" smtClean="0"/>
              <a:t>14 شوال، 1441</a:t>
            </a:fld>
            <a:endParaRPr lang="ar-SA"/>
          </a:p>
        </p:txBody>
      </p:sp>
      <p:sp>
        <p:nvSpPr>
          <p:cNvPr id="6" name="عنصر نائب للتذييل 5">
            <a:extLst>
              <a:ext uri="{FF2B5EF4-FFF2-40B4-BE49-F238E27FC236}">
                <a16:creationId xmlns:a16="http://schemas.microsoft.com/office/drawing/2014/main" id="{2672509B-EE23-494B-9C58-E9D5FFB8FFAA}"/>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053351D1-168C-F540-ADA6-188AE204D714}"/>
              </a:ext>
            </a:extLst>
          </p:cNvPr>
          <p:cNvSpPr>
            <a:spLocks noGrp="1"/>
          </p:cNvSpPr>
          <p:nvPr>
            <p:ph type="sldNum" sz="quarter" idx="12"/>
          </p:nvPr>
        </p:nvSpPr>
        <p:spPr/>
        <p:txBody>
          <a:bodyPr/>
          <a:lstStyle/>
          <a:p>
            <a:fld id="{0845AEDE-07B9-1C48-A278-8C809037D899}" type="slidenum">
              <a:rPr lang="ar-SA" smtClean="0"/>
              <a:t>‹#›</a:t>
            </a:fld>
            <a:endParaRPr lang="ar-SA"/>
          </a:p>
        </p:txBody>
      </p:sp>
    </p:spTree>
    <p:extLst>
      <p:ext uri="{BB962C8B-B14F-4D97-AF65-F5344CB8AC3E}">
        <p14:creationId xmlns:p14="http://schemas.microsoft.com/office/powerpoint/2010/main" val="220159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EDF0CFF2-F9FB-3B42-8169-F880289E8BCE}"/>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FF4CF1E4-2AFB-CB42-AD86-F715D27B7D7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31D254BE-85A1-224A-88D2-9A99445E890E}"/>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4D8437-A794-E848-898A-01CAD71FA863}" type="datetimeFigureOut">
              <a:rPr lang="ar-SA" smtClean="0"/>
              <a:t>14 شوال، 1441</a:t>
            </a:fld>
            <a:endParaRPr lang="ar-SA"/>
          </a:p>
        </p:txBody>
      </p:sp>
      <p:sp>
        <p:nvSpPr>
          <p:cNvPr id="5" name="عنصر نائب للتذييل 4">
            <a:extLst>
              <a:ext uri="{FF2B5EF4-FFF2-40B4-BE49-F238E27FC236}">
                <a16:creationId xmlns:a16="http://schemas.microsoft.com/office/drawing/2014/main" id="{D5204519-3A14-2847-B154-0D03D5BAC3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9881E9A6-F0D7-3941-8774-C87A6D2DBE8D}"/>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845AEDE-07B9-1C48-A278-8C809037D899}" type="slidenum">
              <a:rPr lang="ar-SA" smtClean="0"/>
              <a:t>‹#›</a:t>
            </a:fld>
            <a:endParaRPr lang="ar-SA"/>
          </a:p>
        </p:txBody>
      </p:sp>
    </p:spTree>
    <p:extLst>
      <p:ext uri="{BB962C8B-B14F-4D97-AF65-F5344CB8AC3E}">
        <p14:creationId xmlns:p14="http://schemas.microsoft.com/office/powerpoint/2010/main" val="2650217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hyperlink" Target="https://sites.google.com/site/ranaziada23/" TargetMode="Externa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hyperlink" Target="https://fatimaawda.wordpress.com/&#1575;&#1587;&#1578;&#1582;&#1583;&#1575;&#1605;-&#1575;&#1604;&#1585;&#1581;&#1604;&#1575;&#1578;-&#1575;&#1604;&#1605;&#1593;&#1585;&#1601;&#1610;&#1577;-&#1601;&#1610;-&#1575;&#1604;&#1578;&#1583;&#1585;&#1610;&#1587;-web-que/" TargetMode="External"/><Relationship Id="rId4" Type="http://schemas.openxmlformats.org/officeDocument/2006/relationships/hyperlink" Target="https://sites.google.com/site/ranaziada1122334455/rrrr" TargetMode="External"/><Relationship Id="rId9"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5.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5.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8">
            <a:extLst>
              <a:ext uri="{FF2B5EF4-FFF2-40B4-BE49-F238E27FC236}">
                <a16:creationId xmlns:a16="http://schemas.microsoft.com/office/drawing/2014/main" id="{6ACECF5A-C642-B647-A2C9-8A9503CFB6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66999" y="-2678547"/>
            <a:ext cx="6858000" cy="12192003"/>
          </a:xfrm>
          <a:prstGeom prst="rect">
            <a:avLst/>
          </a:prstGeom>
        </p:spPr>
      </p:pic>
      <p:sp>
        <p:nvSpPr>
          <p:cNvPr id="2" name="دبوس زينة 1">
            <a:extLst>
              <a:ext uri="{FF2B5EF4-FFF2-40B4-BE49-F238E27FC236}">
                <a16:creationId xmlns:a16="http://schemas.microsoft.com/office/drawing/2014/main" id="{6656750D-FA17-7B43-BCBF-5B7D8BDE9DCB}"/>
              </a:ext>
            </a:extLst>
          </p:cNvPr>
          <p:cNvSpPr/>
          <p:nvPr/>
        </p:nvSpPr>
        <p:spPr>
          <a:xfrm>
            <a:off x="3918179" y="2332087"/>
            <a:ext cx="6125189" cy="1992386"/>
          </a:xfrm>
          <a:prstGeom prst="plaque">
            <a:avLst/>
          </a:prstGeom>
          <a:ln>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6600" dirty="0"/>
              <a:t>الرحلات المعرفية</a:t>
            </a:r>
          </a:p>
        </p:txBody>
      </p:sp>
      <p:sp>
        <p:nvSpPr>
          <p:cNvPr id="6" name="مربع نص 5">
            <a:extLst>
              <a:ext uri="{FF2B5EF4-FFF2-40B4-BE49-F238E27FC236}">
                <a16:creationId xmlns:a16="http://schemas.microsoft.com/office/drawing/2014/main" id="{4785C21B-B748-BB47-A5F0-40EF46A26DE3}"/>
              </a:ext>
            </a:extLst>
          </p:cNvPr>
          <p:cNvSpPr txBox="1"/>
          <p:nvPr/>
        </p:nvSpPr>
        <p:spPr>
          <a:xfrm>
            <a:off x="1897724" y="1562646"/>
            <a:ext cx="1525464" cy="769441"/>
          </a:xfrm>
          <a:prstGeom prst="rect">
            <a:avLst/>
          </a:prstGeom>
          <a:solidFill>
            <a:schemeClr val="accent4">
              <a:lumMod val="40000"/>
              <a:lumOff val="60000"/>
            </a:schemeClr>
          </a:solidFill>
          <a:ln>
            <a:noFill/>
          </a:ln>
        </p:spPr>
        <p:txBody>
          <a:bodyPr wrap="square" rtlCol="1">
            <a:spAutoFit/>
          </a:bodyPr>
          <a:lstStyle/>
          <a:p>
            <a:r>
              <a:rPr lang="ar-SA" sz="4400" b="1" dirty="0">
                <a:cs typeface="Akhbar MT" pitchFamily="2" charset="-78"/>
                <a:hlinkClick r:id="rId3" action="ppaction://hlinksldjump"/>
              </a:rPr>
              <a:t>المقدمة</a:t>
            </a:r>
            <a:endParaRPr lang="ar-SA" sz="4400" b="1" dirty="0">
              <a:cs typeface="Akhbar MT" pitchFamily="2" charset="-78"/>
            </a:endParaRPr>
          </a:p>
        </p:txBody>
      </p:sp>
      <p:sp>
        <p:nvSpPr>
          <p:cNvPr id="13" name="مربع نص 12">
            <a:extLst>
              <a:ext uri="{FF2B5EF4-FFF2-40B4-BE49-F238E27FC236}">
                <a16:creationId xmlns:a16="http://schemas.microsoft.com/office/drawing/2014/main" id="{DAD95C74-0CB9-814B-93BF-A8C161981C92}"/>
              </a:ext>
            </a:extLst>
          </p:cNvPr>
          <p:cNvSpPr txBox="1"/>
          <p:nvPr/>
        </p:nvSpPr>
        <p:spPr>
          <a:xfrm>
            <a:off x="1897725" y="2312619"/>
            <a:ext cx="1525464" cy="764731"/>
          </a:xfrm>
          <a:prstGeom prst="rect">
            <a:avLst/>
          </a:prstGeom>
          <a:solidFill>
            <a:schemeClr val="accent2">
              <a:lumMod val="60000"/>
              <a:lumOff val="40000"/>
            </a:schemeClr>
          </a:solidFill>
          <a:ln>
            <a:noFill/>
          </a:ln>
        </p:spPr>
        <p:txBody>
          <a:bodyPr wrap="square" rtlCol="1">
            <a:spAutoFit/>
          </a:bodyPr>
          <a:lstStyle/>
          <a:p>
            <a:r>
              <a:rPr lang="ar-SA" sz="4400" b="1" dirty="0">
                <a:cs typeface="Akhbar MT" pitchFamily="2" charset="-78"/>
                <a:hlinkClick r:id="rId4" action="ppaction://hlinksldjump"/>
              </a:rPr>
              <a:t>المهام</a:t>
            </a:r>
            <a:endParaRPr lang="ar-SA" sz="4400" b="1" dirty="0">
              <a:cs typeface="Akhbar MT" pitchFamily="2" charset="-78"/>
            </a:endParaRPr>
          </a:p>
        </p:txBody>
      </p:sp>
      <p:sp>
        <p:nvSpPr>
          <p:cNvPr id="15" name="مربع نص 14">
            <a:extLst>
              <a:ext uri="{FF2B5EF4-FFF2-40B4-BE49-F238E27FC236}">
                <a16:creationId xmlns:a16="http://schemas.microsoft.com/office/drawing/2014/main" id="{C12DB5E2-7ED8-7240-BC59-6FB82ABA06B5}"/>
              </a:ext>
            </a:extLst>
          </p:cNvPr>
          <p:cNvSpPr txBox="1"/>
          <p:nvPr/>
        </p:nvSpPr>
        <p:spPr>
          <a:xfrm>
            <a:off x="1897724" y="3082060"/>
            <a:ext cx="1525464" cy="707886"/>
          </a:xfrm>
          <a:prstGeom prst="rect">
            <a:avLst/>
          </a:prstGeom>
          <a:solidFill>
            <a:schemeClr val="accent6">
              <a:lumMod val="60000"/>
              <a:lumOff val="40000"/>
            </a:schemeClr>
          </a:solidFill>
          <a:ln>
            <a:noFill/>
          </a:ln>
        </p:spPr>
        <p:txBody>
          <a:bodyPr wrap="square" rtlCol="1">
            <a:spAutoFit/>
          </a:bodyPr>
          <a:lstStyle/>
          <a:p>
            <a:r>
              <a:rPr lang="ar-SA" sz="3900" b="1" dirty="0">
                <a:cs typeface="Akhbar MT" pitchFamily="2" charset="-78"/>
                <a:hlinkClick r:id="rId5" action="ppaction://hlinksldjump"/>
              </a:rPr>
              <a:t>العمليات</a:t>
            </a:r>
            <a:endParaRPr lang="ar-SA" sz="3900" b="1" dirty="0">
              <a:cs typeface="Akhbar MT" pitchFamily="2" charset="-78"/>
            </a:endParaRPr>
          </a:p>
        </p:txBody>
      </p:sp>
      <p:sp>
        <p:nvSpPr>
          <p:cNvPr id="17" name="مربع نص 16">
            <a:extLst>
              <a:ext uri="{FF2B5EF4-FFF2-40B4-BE49-F238E27FC236}">
                <a16:creationId xmlns:a16="http://schemas.microsoft.com/office/drawing/2014/main" id="{17D48055-0897-3040-A23B-4FFF13FB2AA2}"/>
              </a:ext>
            </a:extLst>
          </p:cNvPr>
          <p:cNvSpPr txBox="1"/>
          <p:nvPr/>
        </p:nvSpPr>
        <p:spPr>
          <a:xfrm>
            <a:off x="1897724" y="3789946"/>
            <a:ext cx="1525464" cy="692497"/>
          </a:xfrm>
          <a:prstGeom prst="rect">
            <a:avLst/>
          </a:prstGeom>
          <a:solidFill>
            <a:srgbClr val="D29EC5"/>
          </a:solidFill>
          <a:ln>
            <a:noFill/>
          </a:ln>
        </p:spPr>
        <p:txBody>
          <a:bodyPr wrap="square" rtlCol="1">
            <a:spAutoFit/>
          </a:bodyPr>
          <a:lstStyle/>
          <a:p>
            <a:r>
              <a:rPr lang="ar-SA" sz="3900" b="1" dirty="0">
                <a:cs typeface="Akhbar MT" pitchFamily="2" charset="-78"/>
                <a:hlinkClick r:id="rId6" action="ppaction://hlinksldjump"/>
              </a:rPr>
              <a:t>المصادر</a:t>
            </a:r>
            <a:endParaRPr lang="ar-SA" sz="3900" b="1" dirty="0">
              <a:cs typeface="Akhbar MT" pitchFamily="2" charset="-78"/>
            </a:endParaRPr>
          </a:p>
        </p:txBody>
      </p:sp>
      <p:sp>
        <p:nvSpPr>
          <p:cNvPr id="19" name="مربع نص 18">
            <a:extLst>
              <a:ext uri="{FF2B5EF4-FFF2-40B4-BE49-F238E27FC236}">
                <a16:creationId xmlns:a16="http://schemas.microsoft.com/office/drawing/2014/main" id="{7986011D-2AA8-DC4E-8505-8AD72773604E}"/>
              </a:ext>
            </a:extLst>
          </p:cNvPr>
          <p:cNvSpPr txBox="1"/>
          <p:nvPr/>
        </p:nvSpPr>
        <p:spPr>
          <a:xfrm>
            <a:off x="1897725" y="4482444"/>
            <a:ext cx="1525464" cy="769441"/>
          </a:xfrm>
          <a:prstGeom prst="rect">
            <a:avLst/>
          </a:prstGeom>
          <a:solidFill>
            <a:schemeClr val="accent1">
              <a:lumMod val="60000"/>
              <a:lumOff val="40000"/>
            </a:schemeClr>
          </a:solidFill>
          <a:ln>
            <a:noFill/>
          </a:ln>
        </p:spPr>
        <p:txBody>
          <a:bodyPr wrap="square" rtlCol="1">
            <a:spAutoFit/>
          </a:bodyPr>
          <a:lstStyle/>
          <a:p>
            <a:r>
              <a:rPr lang="ar-SA" sz="4400" b="1" dirty="0">
                <a:cs typeface="Akhbar MT" pitchFamily="2" charset="-78"/>
                <a:hlinkClick r:id="" action="ppaction://noaction"/>
              </a:rPr>
              <a:t>التقييم</a:t>
            </a:r>
            <a:endParaRPr lang="ar-SA" sz="4400" b="1" dirty="0">
              <a:cs typeface="Akhbar MT" pitchFamily="2" charset="-78"/>
            </a:endParaRPr>
          </a:p>
        </p:txBody>
      </p:sp>
      <p:sp>
        <p:nvSpPr>
          <p:cNvPr id="21" name="مربع نص 20">
            <a:extLst>
              <a:ext uri="{FF2B5EF4-FFF2-40B4-BE49-F238E27FC236}">
                <a16:creationId xmlns:a16="http://schemas.microsoft.com/office/drawing/2014/main" id="{A283CC24-D8A7-A648-A43F-632E42057644}"/>
              </a:ext>
            </a:extLst>
          </p:cNvPr>
          <p:cNvSpPr txBox="1"/>
          <p:nvPr/>
        </p:nvSpPr>
        <p:spPr>
          <a:xfrm>
            <a:off x="1897724" y="5251885"/>
            <a:ext cx="1525464" cy="780353"/>
          </a:xfrm>
          <a:prstGeom prst="rect">
            <a:avLst/>
          </a:prstGeom>
          <a:solidFill>
            <a:srgbClr val="FB98A3"/>
          </a:solidFill>
          <a:ln>
            <a:noFill/>
          </a:ln>
        </p:spPr>
        <p:txBody>
          <a:bodyPr wrap="square" rtlCol="1">
            <a:spAutoFit/>
          </a:bodyPr>
          <a:lstStyle/>
          <a:p>
            <a:r>
              <a:rPr lang="ar-SA" sz="4400" b="1" dirty="0">
                <a:cs typeface="Akhbar MT" pitchFamily="2" charset="-78"/>
                <a:hlinkClick r:id="" action="ppaction://noaction"/>
              </a:rPr>
              <a:t>الخاتمة</a:t>
            </a:r>
            <a:endParaRPr lang="ar-SA" sz="4400" b="1" dirty="0">
              <a:cs typeface="Akhbar MT" pitchFamily="2" charset="-78"/>
            </a:endParaRPr>
          </a:p>
        </p:txBody>
      </p:sp>
      <p:sp>
        <p:nvSpPr>
          <p:cNvPr id="3" name="زر إجراء: إرجاع 2">
            <a:hlinkClick r:id="" action="ppaction://hlinkshowjump?jump=firstslide" highlightClick="1"/>
            <a:extLst>
              <a:ext uri="{FF2B5EF4-FFF2-40B4-BE49-F238E27FC236}">
                <a16:creationId xmlns:a16="http://schemas.microsoft.com/office/drawing/2014/main" id="{9BDD736E-0F98-CB4A-B722-013BFE3666E4}"/>
              </a:ext>
            </a:extLst>
          </p:cNvPr>
          <p:cNvSpPr/>
          <p:nvPr/>
        </p:nvSpPr>
        <p:spPr>
          <a:xfrm>
            <a:off x="745406" y="5911098"/>
            <a:ext cx="864096" cy="811773"/>
          </a:xfrm>
          <a:prstGeom prst="actionButtonReturn">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355113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8">
            <a:extLst>
              <a:ext uri="{FF2B5EF4-FFF2-40B4-BE49-F238E27FC236}">
                <a16:creationId xmlns:a16="http://schemas.microsoft.com/office/drawing/2014/main" id="{6ACECF5A-C642-B647-A2C9-8A9503CFB6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66999" y="-2678547"/>
            <a:ext cx="6858000" cy="12192003"/>
          </a:xfrm>
          <a:prstGeom prst="rect">
            <a:avLst/>
          </a:prstGeom>
        </p:spPr>
      </p:pic>
      <p:sp>
        <p:nvSpPr>
          <p:cNvPr id="2" name="دبوس زينة 1">
            <a:extLst>
              <a:ext uri="{FF2B5EF4-FFF2-40B4-BE49-F238E27FC236}">
                <a16:creationId xmlns:a16="http://schemas.microsoft.com/office/drawing/2014/main" id="{6656750D-FA17-7B43-BCBF-5B7D8BDE9DCB}"/>
              </a:ext>
            </a:extLst>
          </p:cNvPr>
          <p:cNvSpPr/>
          <p:nvPr/>
        </p:nvSpPr>
        <p:spPr>
          <a:xfrm>
            <a:off x="3689596" y="2038647"/>
            <a:ext cx="6604679" cy="2828517"/>
          </a:xfrm>
          <a:prstGeom prst="plaque">
            <a:avLst/>
          </a:prstGeom>
          <a:solidFill>
            <a:srgbClr val="FB98A3"/>
          </a:solidFill>
          <a:ln>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dirty="0"/>
              <a:t>يعتبر الويب كويست أو الرحلات المعرفية عبر الإنترنت من بين استراتيجيات التعلم الحديثة الهادفة إلى تغيير النهج التقليدي للفعل التربوي و التعليمي، و تشجيع الطالب على بناء تعلماته بنفسه متجاوزا حدود الكتاب المدرسي إلى ما توفره التقنيات الحديثة من وسائل التفاعل و المشاركة و التعاون في التحصيل الدراسي</a:t>
            </a:r>
          </a:p>
        </p:txBody>
      </p:sp>
      <p:sp>
        <p:nvSpPr>
          <p:cNvPr id="6" name="مربع نص 5">
            <a:extLst>
              <a:ext uri="{FF2B5EF4-FFF2-40B4-BE49-F238E27FC236}">
                <a16:creationId xmlns:a16="http://schemas.microsoft.com/office/drawing/2014/main" id="{4785C21B-B748-BB47-A5F0-40EF46A26DE3}"/>
              </a:ext>
            </a:extLst>
          </p:cNvPr>
          <p:cNvSpPr txBox="1"/>
          <p:nvPr/>
        </p:nvSpPr>
        <p:spPr>
          <a:xfrm>
            <a:off x="1897724" y="1562646"/>
            <a:ext cx="1525464" cy="769441"/>
          </a:xfrm>
          <a:prstGeom prst="rect">
            <a:avLst/>
          </a:prstGeom>
          <a:solidFill>
            <a:schemeClr val="accent4">
              <a:lumMod val="40000"/>
              <a:lumOff val="60000"/>
            </a:schemeClr>
          </a:solidFill>
          <a:ln>
            <a:noFill/>
          </a:ln>
        </p:spPr>
        <p:txBody>
          <a:bodyPr wrap="square" rtlCol="1">
            <a:spAutoFit/>
          </a:bodyPr>
          <a:lstStyle/>
          <a:p>
            <a:r>
              <a:rPr lang="ar-SA" sz="4400" b="1" dirty="0">
                <a:cs typeface="Akhbar MT" pitchFamily="2" charset="-78"/>
                <a:hlinkClick r:id="rId3" action="ppaction://hlinksldjump"/>
              </a:rPr>
              <a:t>المقدمة</a:t>
            </a:r>
            <a:endParaRPr lang="ar-SA" sz="4400" b="1" dirty="0">
              <a:cs typeface="Akhbar MT" pitchFamily="2" charset="-78"/>
            </a:endParaRPr>
          </a:p>
        </p:txBody>
      </p:sp>
      <p:sp>
        <p:nvSpPr>
          <p:cNvPr id="13" name="مربع نص 12">
            <a:extLst>
              <a:ext uri="{FF2B5EF4-FFF2-40B4-BE49-F238E27FC236}">
                <a16:creationId xmlns:a16="http://schemas.microsoft.com/office/drawing/2014/main" id="{DAD95C74-0CB9-814B-93BF-A8C161981C92}"/>
              </a:ext>
            </a:extLst>
          </p:cNvPr>
          <p:cNvSpPr txBox="1"/>
          <p:nvPr/>
        </p:nvSpPr>
        <p:spPr>
          <a:xfrm>
            <a:off x="1897725" y="2312619"/>
            <a:ext cx="1525464" cy="764731"/>
          </a:xfrm>
          <a:prstGeom prst="rect">
            <a:avLst/>
          </a:prstGeom>
          <a:solidFill>
            <a:schemeClr val="accent2">
              <a:lumMod val="60000"/>
              <a:lumOff val="40000"/>
            </a:schemeClr>
          </a:solidFill>
          <a:ln>
            <a:noFill/>
          </a:ln>
        </p:spPr>
        <p:txBody>
          <a:bodyPr wrap="square" rtlCol="1">
            <a:spAutoFit/>
          </a:bodyPr>
          <a:lstStyle/>
          <a:p>
            <a:r>
              <a:rPr lang="ar-SA" sz="4400" b="1" dirty="0">
                <a:cs typeface="Akhbar MT" pitchFamily="2" charset="-78"/>
                <a:hlinkClick r:id="rId4" action="ppaction://hlinksldjump"/>
              </a:rPr>
              <a:t>المهام</a:t>
            </a:r>
            <a:endParaRPr lang="ar-SA" sz="4400" b="1" dirty="0">
              <a:cs typeface="Akhbar MT" pitchFamily="2" charset="-78"/>
            </a:endParaRPr>
          </a:p>
        </p:txBody>
      </p:sp>
      <p:sp>
        <p:nvSpPr>
          <p:cNvPr id="15" name="مربع نص 14">
            <a:extLst>
              <a:ext uri="{FF2B5EF4-FFF2-40B4-BE49-F238E27FC236}">
                <a16:creationId xmlns:a16="http://schemas.microsoft.com/office/drawing/2014/main" id="{C12DB5E2-7ED8-7240-BC59-6FB82ABA06B5}"/>
              </a:ext>
            </a:extLst>
          </p:cNvPr>
          <p:cNvSpPr txBox="1"/>
          <p:nvPr/>
        </p:nvSpPr>
        <p:spPr>
          <a:xfrm>
            <a:off x="1897724" y="3082060"/>
            <a:ext cx="1525464" cy="707886"/>
          </a:xfrm>
          <a:prstGeom prst="rect">
            <a:avLst/>
          </a:prstGeom>
          <a:solidFill>
            <a:schemeClr val="accent6">
              <a:lumMod val="60000"/>
              <a:lumOff val="40000"/>
            </a:schemeClr>
          </a:solidFill>
          <a:ln>
            <a:noFill/>
          </a:ln>
        </p:spPr>
        <p:txBody>
          <a:bodyPr wrap="square" rtlCol="1">
            <a:spAutoFit/>
          </a:bodyPr>
          <a:lstStyle/>
          <a:p>
            <a:r>
              <a:rPr lang="ar-SA" sz="3900" b="1" dirty="0">
                <a:cs typeface="Akhbar MT" pitchFamily="2" charset="-78"/>
                <a:hlinkClick r:id="rId5" action="ppaction://hlinksldjump"/>
              </a:rPr>
              <a:t>العمليات</a:t>
            </a:r>
            <a:endParaRPr lang="ar-SA" sz="3900" b="1" dirty="0">
              <a:cs typeface="Akhbar MT" pitchFamily="2" charset="-78"/>
            </a:endParaRPr>
          </a:p>
        </p:txBody>
      </p:sp>
      <p:sp>
        <p:nvSpPr>
          <p:cNvPr id="17" name="مربع نص 16">
            <a:extLst>
              <a:ext uri="{FF2B5EF4-FFF2-40B4-BE49-F238E27FC236}">
                <a16:creationId xmlns:a16="http://schemas.microsoft.com/office/drawing/2014/main" id="{17D48055-0897-3040-A23B-4FFF13FB2AA2}"/>
              </a:ext>
            </a:extLst>
          </p:cNvPr>
          <p:cNvSpPr txBox="1"/>
          <p:nvPr/>
        </p:nvSpPr>
        <p:spPr>
          <a:xfrm>
            <a:off x="1897724" y="3789946"/>
            <a:ext cx="1525464" cy="692497"/>
          </a:xfrm>
          <a:prstGeom prst="rect">
            <a:avLst/>
          </a:prstGeom>
          <a:solidFill>
            <a:srgbClr val="D29EC5"/>
          </a:solidFill>
          <a:ln>
            <a:noFill/>
          </a:ln>
        </p:spPr>
        <p:txBody>
          <a:bodyPr wrap="square" rtlCol="1">
            <a:spAutoFit/>
          </a:bodyPr>
          <a:lstStyle/>
          <a:p>
            <a:r>
              <a:rPr lang="ar-SA" sz="3900" b="1" dirty="0">
                <a:cs typeface="Akhbar MT" pitchFamily="2" charset="-78"/>
                <a:hlinkClick r:id="rId6" action="ppaction://hlinksldjump"/>
              </a:rPr>
              <a:t>المصادر</a:t>
            </a:r>
            <a:endParaRPr lang="ar-SA" sz="3900" b="1" dirty="0">
              <a:cs typeface="Akhbar MT" pitchFamily="2" charset="-78"/>
            </a:endParaRPr>
          </a:p>
        </p:txBody>
      </p:sp>
      <p:sp>
        <p:nvSpPr>
          <p:cNvPr id="19" name="مربع نص 18">
            <a:extLst>
              <a:ext uri="{FF2B5EF4-FFF2-40B4-BE49-F238E27FC236}">
                <a16:creationId xmlns:a16="http://schemas.microsoft.com/office/drawing/2014/main" id="{7986011D-2AA8-DC4E-8505-8AD72773604E}"/>
              </a:ext>
            </a:extLst>
          </p:cNvPr>
          <p:cNvSpPr txBox="1"/>
          <p:nvPr/>
        </p:nvSpPr>
        <p:spPr>
          <a:xfrm>
            <a:off x="1897725" y="4482444"/>
            <a:ext cx="1525464" cy="769441"/>
          </a:xfrm>
          <a:prstGeom prst="rect">
            <a:avLst/>
          </a:prstGeom>
          <a:solidFill>
            <a:schemeClr val="accent1">
              <a:lumMod val="60000"/>
              <a:lumOff val="40000"/>
            </a:schemeClr>
          </a:solidFill>
          <a:ln>
            <a:noFill/>
          </a:ln>
        </p:spPr>
        <p:txBody>
          <a:bodyPr wrap="square" rtlCol="1">
            <a:spAutoFit/>
          </a:bodyPr>
          <a:lstStyle/>
          <a:p>
            <a:r>
              <a:rPr lang="ar-SA" sz="4400" b="1" dirty="0">
                <a:cs typeface="Akhbar MT" pitchFamily="2" charset="-78"/>
                <a:hlinkClick r:id="" action="ppaction://noaction"/>
              </a:rPr>
              <a:t>التقييم</a:t>
            </a:r>
            <a:endParaRPr lang="ar-SA" sz="4400" b="1" dirty="0">
              <a:cs typeface="Akhbar MT" pitchFamily="2" charset="-78"/>
            </a:endParaRPr>
          </a:p>
        </p:txBody>
      </p:sp>
      <p:sp>
        <p:nvSpPr>
          <p:cNvPr id="21" name="مربع نص 20">
            <a:extLst>
              <a:ext uri="{FF2B5EF4-FFF2-40B4-BE49-F238E27FC236}">
                <a16:creationId xmlns:a16="http://schemas.microsoft.com/office/drawing/2014/main" id="{A283CC24-D8A7-A648-A43F-632E42057644}"/>
              </a:ext>
            </a:extLst>
          </p:cNvPr>
          <p:cNvSpPr txBox="1"/>
          <p:nvPr/>
        </p:nvSpPr>
        <p:spPr>
          <a:xfrm>
            <a:off x="1897724" y="5251885"/>
            <a:ext cx="1525464" cy="780353"/>
          </a:xfrm>
          <a:prstGeom prst="rect">
            <a:avLst/>
          </a:prstGeom>
          <a:solidFill>
            <a:srgbClr val="FB98A3"/>
          </a:solidFill>
          <a:ln>
            <a:noFill/>
          </a:ln>
        </p:spPr>
        <p:txBody>
          <a:bodyPr wrap="square" rtlCol="1">
            <a:spAutoFit/>
          </a:bodyPr>
          <a:lstStyle/>
          <a:p>
            <a:r>
              <a:rPr lang="ar-SA" sz="4400" b="1" dirty="0">
                <a:cs typeface="Akhbar MT" pitchFamily="2" charset="-78"/>
                <a:hlinkClick r:id="" action="ppaction://noaction"/>
              </a:rPr>
              <a:t>الخاتمة</a:t>
            </a:r>
            <a:endParaRPr lang="ar-SA" sz="4400" b="1" dirty="0">
              <a:cs typeface="Akhbar MT" pitchFamily="2" charset="-78"/>
            </a:endParaRPr>
          </a:p>
        </p:txBody>
      </p:sp>
      <p:sp>
        <p:nvSpPr>
          <p:cNvPr id="4" name="زر إجراء: إرجاع 3">
            <a:hlinkClick r:id="" action="ppaction://hlinkshowjump?jump=firstslide" highlightClick="1"/>
            <a:extLst>
              <a:ext uri="{FF2B5EF4-FFF2-40B4-BE49-F238E27FC236}">
                <a16:creationId xmlns:a16="http://schemas.microsoft.com/office/drawing/2014/main" id="{7D874750-A8A4-564F-8B2F-A03E855B4E23}"/>
              </a:ext>
            </a:extLst>
          </p:cNvPr>
          <p:cNvSpPr/>
          <p:nvPr/>
        </p:nvSpPr>
        <p:spPr>
          <a:xfrm>
            <a:off x="713656" y="5911097"/>
            <a:ext cx="864096" cy="811773"/>
          </a:xfrm>
          <a:prstGeom prst="actionButtonReturn">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89830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8">
            <a:extLst>
              <a:ext uri="{FF2B5EF4-FFF2-40B4-BE49-F238E27FC236}">
                <a16:creationId xmlns:a16="http://schemas.microsoft.com/office/drawing/2014/main" id="{6ACECF5A-C642-B647-A2C9-8A9503CFB6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66999" y="-2678547"/>
            <a:ext cx="6858000" cy="12192003"/>
          </a:xfrm>
          <a:prstGeom prst="rect">
            <a:avLst/>
          </a:prstGeom>
        </p:spPr>
      </p:pic>
      <p:sp>
        <p:nvSpPr>
          <p:cNvPr id="2" name="دبوس زينة 1">
            <a:extLst>
              <a:ext uri="{FF2B5EF4-FFF2-40B4-BE49-F238E27FC236}">
                <a16:creationId xmlns:a16="http://schemas.microsoft.com/office/drawing/2014/main" id="{6656750D-FA17-7B43-BCBF-5B7D8BDE9DCB}"/>
              </a:ext>
            </a:extLst>
          </p:cNvPr>
          <p:cNvSpPr/>
          <p:nvPr/>
        </p:nvSpPr>
        <p:spPr>
          <a:xfrm>
            <a:off x="3689596" y="2038647"/>
            <a:ext cx="6604679" cy="2828517"/>
          </a:xfrm>
          <a:prstGeom prst="plaque">
            <a:avLst/>
          </a:prstGeom>
          <a:solidFill>
            <a:srgbClr val="D29EC5"/>
          </a:solidFill>
          <a:ln>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dirty="0"/>
              <a:t>تشكلو في مجموعات من ٢الى ٣ اشخاص .</a:t>
            </a:r>
          </a:p>
          <a:p>
            <a:pPr algn="ctr"/>
            <a:r>
              <a:rPr lang="ar-SA" sz="2400" dirty="0"/>
              <a:t>اقرأ بشكل متعمق في مفهوم الرحلات المعرفية .</a:t>
            </a:r>
          </a:p>
          <a:p>
            <a:pPr algn="ctr"/>
            <a:r>
              <a:rPr lang="ar-SA" sz="2400" dirty="0"/>
              <a:t>اقترح موضوع رحلة معرفية ومهمة متميزة حول الدرس.</a:t>
            </a:r>
          </a:p>
          <a:p>
            <a:pPr algn="ctr"/>
            <a:r>
              <a:rPr lang="ar-SA" sz="2400" dirty="0"/>
              <a:t>صمم رحلة معرفية وفق الخطوات المحددة مستوفية شروط كل خطوة.</a:t>
            </a:r>
          </a:p>
          <a:p>
            <a:pPr algn="ctr"/>
            <a:r>
              <a:rPr lang="ar-SA" sz="2400" dirty="0"/>
              <a:t>يسلم المشروع بصورة ورقية ورقمية.</a:t>
            </a:r>
          </a:p>
          <a:p>
            <a:pPr algn="ctr"/>
            <a:r>
              <a:rPr lang="ar-SA" sz="2400" dirty="0"/>
              <a:t>تعرض المشاريع على باقي المجموعات .</a:t>
            </a:r>
          </a:p>
        </p:txBody>
      </p:sp>
      <p:sp>
        <p:nvSpPr>
          <p:cNvPr id="6" name="مربع نص 5">
            <a:extLst>
              <a:ext uri="{FF2B5EF4-FFF2-40B4-BE49-F238E27FC236}">
                <a16:creationId xmlns:a16="http://schemas.microsoft.com/office/drawing/2014/main" id="{4785C21B-B748-BB47-A5F0-40EF46A26DE3}"/>
              </a:ext>
            </a:extLst>
          </p:cNvPr>
          <p:cNvSpPr txBox="1"/>
          <p:nvPr/>
        </p:nvSpPr>
        <p:spPr>
          <a:xfrm>
            <a:off x="1897724" y="1562646"/>
            <a:ext cx="1525464" cy="769441"/>
          </a:xfrm>
          <a:prstGeom prst="rect">
            <a:avLst/>
          </a:prstGeom>
          <a:solidFill>
            <a:schemeClr val="accent4">
              <a:lumMod val="40000"/>
              <a:lumOff val="60000"/>
            </a:schemeClr>
          </a:solidFill>
          <a:ln>
            <a:noFill/>
          </a:ln>
        </p:spPr>
        <p:txBody>
          <a:bodyPr wrap="square" rtlCol="1">
            <a:spAutoFit/>
          </a:bodyPr>
          <a:lstStyle/>
          <a:p>
            <a:r>
              <a:rPr lang="ar-SA" sz="4400" b="1" dirty="0">
                <a:cs typeface="Akhbar MT" pitchFamily="2" charset="-78"/>
                <a:hlinkClick r:id="rId3" action="ppaction://hlinksldjump"/>
              </a:rPr>
              <a:t>المقدمة</a:t>
            </a:r>
            <a:endParaRPr lang="ar-SA" sz="4400" b="1" dirty="0">
              <a:cs typeface="Akhbar MT" pitchFamily="2" charset="-78"/>
            </a:endParaRPr>
          </a:p>
        </p:txBody>
      </p:sp>
      <p:sp>
        <p:nvSpPr>
          <p:cNvPr id="13" name="مربع نص 12">
            <a:extLst>
              <a:ext uri="{FF2B5EF4-FFF2-40B4-BE49-F238E27FC236}">
                <a16:creationId xmlns:a16="http://schemas.microsoft.com/office/drawing/2014/main" id="{DAD95C74-0CB9-814B-93BF-A8C161981C92}"/>
              </a:ext>
            </a:extLst>
          </p:cNvPr>
          <p:cNvSpPr txBox="1"/>
          <p:nvPr/>
        </p:nvSpPr>
        <p:spPr>
          <a:xfrm>
            <a:off x="1897725" y="2312619"/>
            <a:ext cx="1525464" cy="764731"/>
          </a:xfrm>
          <a:prstGeom prst="rect">
            <a:avLst/>
          </a:prstGeom>
          <a:solidFill>
            <a:schemeClr val="accent2">
              <a:lumMod val="60000"/>
              <a:lumOff val="40000"/>
            </a:schemeClr>
          </a:solidFill>
          <a:ln>
            <a:noFill/>
          </a:ln>
        </p:spPr>
        <p:txBody>
          <a:bodyPr wrap="square" rtlCol="1">
            <a:spAutoFit/>
          </a:bodyPr>
          <a:lstStyle/>
          <a:p>
            <a:r>
              <a:rPr lang="ar-SA" sz="4400" b="1" dirty="0">
                <a:cs typeface="Akhbar MT" pitchFamily="2" charset="-78"/>
                <a:hlinkClick r:id="rId4" action="ppaction://hlinksldjump"/>
              </a:rPr>
              <a:t>المهام</a:t>
            </a:r>
            <a:endParaRPr lang="ar-SA" sz="4400" b="1" dirty="0">
              <a:cs typeface="Akhbar MT" pitchFamily="2" charset="-78"/>
            </a:endParaRPr>
          </a:p>
        </p:txBody>
      </p:sp>
      <p:sp>
        <p:nvSpPr>
          <p:cNvPr id="15" name="مربع نص 14">
            <a:extLst>
              <a:ext uri="{FF2B5EF4-FFF2-40B4-BE49-F238E27FC236}">
                <a16:creationId xmlns:a16="http://schemas.microsoft.com/office/drawing/2014/main" id="{C12DB5E2-7ED8-7240-BC59-6FB82ABA06B5}"/>
              </a:ext>
            </a:extLst>
          </p:cNvPr>
          <p:cNvSpPr txBox="1"/>
          <p:nvPr/>
        </p:nvSpPr>
        <p:spPr>
          <a:xfrm>
            <a:off x="1897724" y="3082060"/>
            <a:ext cx="1525464" cy="707886"/>
          </a:xfrm>
          <a:prstGeom prst="rect">
            <a:avLst/>
          </a:prstGeom>
          <a:solidFill>
            <a:schemeClr val="accent6">
              <a:lumMod val="60000"/>
              <a:lumOff val="40000"/>
            </a:schemeClr>
          </a:solidFill>
          <a:ln>
            <a:noFill/>
          </a:ln>
        </p:spPr>
        <p:txBody>
          <a:bodyPr wrap="square" rtlCol="1">
            <a:spAutoFit/>
          </a:bodyPr>
          <a:lstStyle/>
          <a:p>
            <a:r>
              <a:rPr lang="ar-SA" sz="3900" b="1" dirty="0">
                <a:cs typeface="Akhbar MT" pitchFamily="2" charset="-78"/>
                <a:hlinkClick r:id="rId5" action="ppaction://hlinksldjump"/>
              </a:rPr>
              <a:t>العمليات</a:t>
            </a:r>
            <a:endParaRPr lang="ar-SA" sz="3900" b="1" dirty="0">
              <a:cs typeface="Akhbar MT" pitchFamily="2" charset="-78"/>
            </a:endParaRPr>
          </a:p>
        </p:txBody>
      </p:sp>
      <p:sp>
        <p:nvSpPr>
          <p:cNvPr id="17" name="مربع نص 16">
            <a:extLst>
              <a:ext uri="{FF2B5EF4-FFF2-40B4-BE49-F238E27FC236}">
                <a16:creationId xmlns:a16="http://schemas.microsoft.com/office/drawing/2014/main" id="{17D48055-0897-3040-A23B-4FFF13FB2AA2}"/>
              </a:ext>
            </a:extLst>
          </p:cNvPr>
          <p:cNvSpPr txBox="1"/>
          <p:nvPr/>
        </p:nvSpPr>
        <p:spPr>
          <a:xfrm>
            <a:off x="1897724" y="3789946"/>
            <a:ext cx="1525464" cy="692497"/>
          </a:xfrm>
          <a:prstGeom prst="rect">
            <a:avLst/>
          </a:prstGeom>
          <a:solidFill>
            <a:srgbClr val="D29EC5"/>
          </a:solidFill>
          <a:ln>
            <a:noFill/>
          </a:ln>
        </p:spPr>
        <p:txBody>
          <a:bodyPr wrap="square" rtlCol="1">
            <a:spAutoFit/>
          </a:bodyPr>
          <a:lstStyle/>
          <a:p>
            <a:r>
              <a:rPr lang="ar-SA" sz="3900" b="1" dirty="0">
                <a:cs typeface="Akhbar MT" pitchFamily="2" charset="-78"/>
                <a:hlinkClick r:id="rId6" action="ppaction://hlinksldjump"/>
              </a:rPr>
              <a:t>المصادر</a:t>
            </a:r>
            <a:endParaRPr lang="ar-SA" sz="3900" b="1" dirty="0">
              <a:cs typeface="Akhbar MT" pitchFamily="2" charset="-78"/>
            </a:endParaRPr>
          </a:p>
        </p:txBody>
      </p:sp>
      <p:sp>
        <p:nvSpPr>
          <p:cNvPr id="19" name="مربع نص 18">
            <a:extLst>
              <a:ext uri="{FF2B5EF4-FFF2-40B4-BE49-F238E27FC236}">
                <a16:creationId xmlns:a16="http://schemas.microsoft.com/office/drawing/2014/main" id="{7986011D-2AA8-DC4E-8505-8AD72773604E}"/>
              </a:ext>
            </a:extLst>
          </p:cNvPr>
          <p:cNvSpPr txBox="1"/>
          <p:nvPr/>
        </p:nvSpPr>
        <p:spPr>
          <a:xfrm>
            <a:off x="1897725" y="4482444"/>
            <a:ext cx="1525464" cy="769441"/>
          </a:xfrm>
          <a:prstGeom prst="rect">
            <a:avLst/>
          </a:prstGeom>
          <a:solidFill>
            <a:schemeClr val="accent1">
              <a:lumMod val="60000"/>
              <a:lumOff val="40000"/>
            </a:schemeClr>
          </a:solidFill>
          <a:ln>
            <a:noFill/>
          </a:ln>
        </p:spPr>
        <p:txBody>
          <a:bodyPr wrap="square" rtlCol="1">
            <a:spAutoFit/>
          </a:bodyPr>
          <a:lstStyle/>
          <a:p>
            <a:r>
              <a:rPr lang="ar-SA" sz="4400" b="1" dirty="0">
                <a:cs typeface="Akhbar MT" pitchFamily="2" charset="-78"/>
                <a:hlinkClick r:id="" action="ppaction://noaction"/>
              </a:rPr>
              <a:t>التقييم</a:t>
            </a:r>
            <a:endParaRPr lang="ar-SA" sz="4400" b="1" dirty="0">
              <a:cs typeface="Akhbar MT" pitchFamily="2" charset="-78"/>
            </a:endParaRPr>
          </a:p>
        </p:txBody>
      </p:sp>
      <p:sp>
        <p:nvSpPr>
          <p:cNvPr id="21" name="مربع نص 20">
            <a:extLst>
              <a:ext uri="{FF2B5EF4-FFF2-40B4-BE49-F238E27FC236}">
                <a16:creationId xmlns:a16="http://schemas.microsoft.com/office/drawing/2014/main" id="{A283CC24-D8A7-A648-A43F-632E42057644}"/>
              </a:ext>
            </a:extLst>
          </p:cNvPr>
          <p:cNvSpPr txBox="1"/>
          <p:nvPr/>
        </p:nvSpPr>
        <p:spPr>
          <a:xfrm>
            <a:off x="1897724" y="5251885"/>
            <a:ext cx="1525464" cy="780353"/>
          </a:xfrm>
          <a:prstGeom prst="rect">
            <a:avLst/>
          </a:prstGeom>
          <a:solidFill>
            <a:srgbClr val="FB98A3"/>
          </a:solidFill>
          <a:ln>
            <a:noFill/>
          </a:ln>
        </p:spPr>
        <p:txBody>
          <a:bodyPr wrap="square" rtlCol="1">
            <a:spAutoFit/>
          </a:bodyPr>
          <a:lstStyle/>
          <a:p>
            <a:r>
              <a:rPr lang="ar-SA" sz="4400" b="1" dirty="0">
                <a:cs typeface="Akhbar MT" pitchFamily="2" charset="-78"/>
                <a:hlinkClick r:id="" action="ppaction://noaction"/>
              </a:rPr>
              <a:t>الخاتمة</a:t>
            </a:r>
            <a:endParaRPr lang="ar-SA" sz="4400" b="1" dirty="0">
              <a:cs typeface="Akhbar MT" pitchFamily="2" charset="-78"/>
            </a:endParaRPr>
          </a:p>
        </p:txBody>
      </p:sp>
      <p:sp>
        <p:nvSpPr>
          <p:cNvPr id="4" name="زر إجراء: إرجاع 3">
            <a:hlinkClick r:id="" action="ppaction://hlinkshowjump?jump=firstslide" highlightClick="1"/>
            <a:extLst>
              <a:ext uri="{FF2B5EF4-FFF2-40B4-BE49-F238E27FC236}">
                <a16:creationId xmlns:a16="http://schemas.microsoft.com/office/drawing/2014/main" id="{C1C1D39D-DD9A-FA40-8D0F-C2CC807F8193}"/>
              </a:ext>
            </a:extLst>
          </p:cNvPr>
          <p:cNvSpPr/>
          <p:nvPr/>
        </p:nvSpPr>
        <p:spPr>
          <a:xfrm>
            <a:off x="793345" y="5857230"/>
            <a:ext cx="864096" cy="811773"/>
          </a:xfrm>
          <a:prstGeom prst="actionButtonReturn">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57149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8">
            <a:extLst>
              <a:ext uri="{FF2B5EF4-FFF2-40B4-BE49-F238E27FC236}">
                <a16:creationId xmlns:a16="http://schemas.microsoft.com/office/drawing/2014/main" id="{6ACECF5A-C642-B647-A2C9-8A9503CFB6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66999" y="-2678547"/>
            <a:ext cx="6858000" cy="12192003"/>
          </a:xfrm>
          <a:prstGeom prst="rect">
            <a:avLst/>
          </a:prstGeom>
        </p:spPr>
      </p:pic>
      <p:sp>
        <p:nvSpPr>
          <p:cNvPr id="2" name="دبوس زينة 1">
            <a:extLst>
              <a:ext uri="{FF2B5EF4-FFF2-40B4-BE49-F238E27FC236}">
                <a16:creationId xmlns:a16="http://schemas.microsoft.com/office/drawing/2014/main" id="{6656750D-FA17-7B43-BCBF-5B7D8BDE9DCB}"/>
              </a:ext>
            </a:extLst>
          </p:cNvPr>
          <p:cNvSpPr/>
          <p:nvPr/>
        </p:nvSpPr>
        <p:spPr>
          <a:xfrm>
            <a:off x="3689596" y="2038647"/>
            <a:ext cx="6604679" cy="2828517"/>
          </a:xfrm>
          <a:prstGeom prst="plaque">
            <a:avLst/>
          </a:prstGeom>
          <a:solidFill>
            <a:schemeClr val="accent1">
              <a:lumMod val="40000"/>
              <a:lumOff val="60000"/>
            </a:schemeClr>
          </a:solidFill>
          <a:ln>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400" dirty="0">
                <a:hlinkClick r:id="rId3"/>
              </a:rPr>
              <a:t>https://sites.google.com/site/</a:t>
            </a:r>
            <a:r>
              <a:rPr lang="en-GB" sz="2400" dirty="0" err="1">
                <a:hlinkClick r:id="rId3"/>
              </a:rPr>
              <a:t>ranaziada23</a:t>
            </a:r>
            <a:r>
              <a:rPr lang="en-GB" sz="2400" dirty="0">
                <a:hlinkClick r:id="rId3"/>
              </a:rPr>
              <a:t>/</a:t>
            </a:r>
            <a:endParaRPr lang="ar-SA" sz="2400" dirty="0"/>
          </a:p>
          <a:p>
            <a:pPr algn="ctr"/>
            <a:r>
              <a:rPr lang="en-GB" sz="2400" dirty="0">
                <a:hlinkClick r:id="rId4"/>
              </a:rPr>
              <a:t>https://sites.google.com/site/</a:t>
            </a:r>
            <a:r>
              <a:rPr lang="en-GB" sz="2400" dirty="0" err="1">
                <a:hlinkClick r:id="rId4"/>
              </a:rPr>
              <a:t>ranaziada1122334455</a:t>
            </a:r>
            <a:r>
              <a:rPr lang="en-GB" sz="2400" dirty="0">
                <a:hlinkClick r:id="rId4"/>
              </a:rPr>
              <a:t>/</a:t>
            </a:r>
            <a:r>
              <a:rPr lang="en-GB" sz="2400" dirty="0" err="1">
                <a:hlinkClick r:id="rId4"/>
              </a:rPr>
              <a:t>rrrr</a:t>
            </a:r>
            <a:endParaRPr lang="ar-SA" sz="2400" dirty="0"/>
          </a:p>
          <a:p>
            <a:pPr algn="ctr"/>
            <a:r>
              <a:rPr lang="en-GB" sz="2400" dirty="0">
                <a:hlinkClick r:id="rId5"/>
              </a:rPr>
              <a:t>https://</a:t>
            </a:r>
            <a:r>
              <a:rPr lang="en-GB" sz="2400" dirty="0" err="1">
                <a:hlinkClick r:id="rId5"/>
              </a:rPr>
              <a:t>fatimaawda.wordpress.com</a:t>
            </a:r>
            <a:r>
              <a:rPr lang="en-GB" sz="2400" dirty="0">
                <a:hlinkClick r:id="rId5"/>
              </a:rPr>
              <a:t>/</a:t>
            </a:r>
            <a:r>
              <a:rPr lang="ar-SA" sz="2400" dirty="0">
                <a:hlinkClick r:id="rId5"/>
              </a:rPr>
              <a:t>استخدام-الرحلات-المعرفية-في-التدريس-</a:t>
            </a:r>
            <a:r>
              <a:rPr lang="en-GB" sz="2400" dirty="0" err="1">
                <a:hlinkClick r:id="rId5"/>
              </a:rPr>
              <a:t>web-que</a:t>
            </a:r>
            <a:r>
              <a:rPr lang="en-GB" sz="2400" dirty="0">
                <a:hlinkClick r:id="rId5"/>
              </a:rPr>
              <a:t>/</a:t>
            </a:r>
            <a:endParaRPr lang="ar-SA" sz="2400" dirty="0"/>
          </a:p>
          <a:p>
            <a:pPr algn="ctr"/>
            <a:endParaRPr lang="ar-SA" sz="2400" dirty="0"/>
          </a:p>
        </p:txBody>
      </p:sp>
      <p:sp>
        <p:nvSpPr>
          <p:cNvPr id="6" name="مربع نص 5">
            <a:extLst>
              <a:ext uri="{FF2B5EF4-FFF2-40B4-BE49-F238E27FC236}">
                <a16:creationId xmlns:a16="http://schemas.microsoft.com/office/drawing/2014/main" id="{4785C21B-B748-BB47-A5F0-40EF46A26DE3}"/>
              </a:ext>
            </a:extLst>
          </p:cNvPr>
          <p:cNvSpPr txBox="1"/>
          <p:nvPr/>
        </p:nvSpPr>
        <p:spPr>
          <a:xfrm>
            <a:off x="1897724" y="1562646"/>
            <a:ext cx="1525464" cy="769441"/>
          </a:xfrm>
          <a:prstGeom prst="rect">
            <a:avLst/>
          </a:prstGeom>
          <a:solidFill>
            <a:schemeClr val="accent4">
              <a:lumMod val="40000"/>
              <a:lumOff val="60000"/>
            </a:schemeClr>
          </a:solidFill>
          <a:ln>
            <a:noFill/>
          </a:ln>
        </p:spPr>
        <p:txBody>
          <a:bodyPr wrap="square" rtlCol="1">
            <a:spAutoFit/>
          </a:bodyPr>
          <a:lstStyle/>
          <a:p>
            <a:r>
              <a:rPr lang="ar-SA" sz="4400" b="1" dirty="0">
                <a:cs typeface="Akhbar MT" pitchFamily="2" charset="-78"/>
                <a:hlinkClick r:id="rId6" action="ppaction://hlinksldjump"/>
              </a:rPr>
              <a:t>المقدمة</a:t>
            </a:r>
            <a:endParaRPr lang="ar-SA" sz="4400" b="1" dirty="0">
              <a:cs typeface="Akhbar MT" pitchFamily="2" charset="-78"/>
            </a:endParaRPr>
          </a:p>
        </p:txBody>
      </p:sp>
      <p:sp>
        <p:nvSpPr>
          <p:cNvPr id="13" name="مربع نص 12">
            <a:extLst>
              <a:ext uri="{FF2B5EF4-FFF2-40B4-BE49-F238E27FC236}">
                <a16:creationId xmlns:a16="http://schemas.microsoft.com/office/drawing/2014/main" id="{DAD95C74-0CB9-814B-93BF-A8C161981C92}"/>
              </a:ext>
            </a:extLst>
          </p:cNvPr>
          <p:cNvSpPr txBox="1"/>
          <p:nvPr/>
        </p:nvSpPr>
        <p:spPr>
          <a:xfrm>
            <a:off x="1897725" y="2312619"/>
            <a:ext cx="1525464" cy="764731"/>
          </a:xfrm>
          <a:prstGeom prst="rect">
            <a:avLst/>
          </a:prstGeom>
          <a:solidFill>
            <a:schemeClr val="accent2">
              <a:lumMod val="60000"/>
              <a:lumOff val="40000"/>
            </a:schemeClr>
          </a:solidFill>
          <a:ln>
            <a:noFill/>
          </a:ln>
        </p:spPr>
        <p:txBody>
          <a:bodyPr wrap="square" rtlCol="1">
            <a:spAutoFit/>
          </a:bodyPr>
          <a:lstStyle/>
          <a:p>
            <a:r>
              <a:rPr lang="ar-SA" sz="4400" b="1" dirty="0">
                <a:cs typeface="Akhbar MT" pitchFamily="2" charset="-78"/>
                <a:hlinkClick r:id="rId7" action="ppaction://hlinksldjump"/>
              </a:rPr>
              <a:t>المهام</a:t>
            </a:r>
            <a:endParaRPr lang="ar-SA" sz="4400" b="1" dirty="0">
              <a:cs typeface="Akhbar MT" pitchFamily="2" charset="-78"/>
            </a:endParaRPr>
          </a:p>
        </p:txBody>
      </p:sp>
      <p:sp>
        <p:nvSpPr>
          <p:cNvPr id="15" name="مربع نص 14">
            <a:extLst>
              <a:ext uri="{FF2B5EF4-FFF2-40B4-BE49-F238E27FC236}">
                <a16:creationId xmlns:a16="http://schemas.microsoft.com/office/drawing/2014/main" id="{C12DB5E2-7ED8-7240-BC59-6FB82ABA06B5}"/>
              </a:ext>
            </a:extLst>
          </p:cNvPr>
          <p:cNvSpPr txBox="1"/>
          <p:nvPr/>
        </p:nvSpPr>
        <p:spPr>
          <a:xfrm>
            <a:off x="1897724" y="3082060"/>
            <a:ext cx="1525464" cy="707886"/>
          </a:xfrm>
          <a:prstGeom prst="rect">
            <a:avLst/>
          </a:prstGeom>
          <a:solidFill>
            <a:schemeClr val="accent6">
              <a:lumMod val="60000"/>
              <a:lumOff val="40000"/>
            </a:schemeClr>
          </a:solidFill>
          <a:ln>
            <a:noFill/>
          </a:ln>
        </p:spPr>
        <p:txBody>
          <a:bodyPr wrap="square" rtlCol="1">
            <a:spAutoFit/>
          </a:bodyPr>
          <a:lstStyle/>
          <a:p>
            <a:r>
              <a:rPr lang="ar-SA" sz="3900" b="1" dirty="0">
                <a:cs typeface="Akhbar MT" pitchFamily="2" charset="-78"/>
                <a:hlinkClick r:id="rId8" action="ppaction://hlinksldjump"/>
              </a:rPr>
              <a:t>العمليات</a:t>
            </a:r>
            <a:endParaRPr lang="ar-SA" sz="3900" b="1" dirty="0">
              <a:cs typeface="Akhbar MT" pitchFamily="2" charset="-78"/>
            </a:endParaRPr>
          </a:p>
        </p:txBody>
      </p:sp>
      <p:sp>
        <p:nvSpPr>
          <p:cNvPr id="17" name="مربع نص 16">
            <a:extLst>
              <a:ext uri="{FF2B5EF4-FFF2-40B4-BE49-F238E27FC236}">
                <a16:creationId xmlns:a16="http://schemas.microsoft.com/office/drawing/2014/main" id="{17D48055-0897-3040-A23B-4FFF13FB2AA2}"/>
              </a:ext>
            </a:extLst>
          </p:cNvPr>
          <p:cNvSpPr txBox="1"/>
          <p:nvPr/>
        </p:nvSpPr>
        <p:spPr>
          <a:xfrm>
            <a:off x="1897724" y="3789946"/>
            <a:ext cx="1525464" cy="692497"/>
          </a:xfrm>
          <a:prstGeom prst="rect">
            <a:avLst/>
          </a:prstGeom>
          <a:solidFill>
            <a:srgbClr val="D29EC5"/>
          </a:solidFill>
          <a:ln>
            <a:noFill/>
          </a:ln>
        </p:spPr>
        <p:txBody>
          <a:bodyPr wrap="square" rtlCol="1">
            <a:spAutoFit/>
          </a:bodyPr>
          <a:lstStyle/>
          <a:p>
            <a:r>
              <a:rPr lang="ar-SA" sz="3900" b="1" dirty="0">
                <a:cs typeface="Akhbar MT" pitchFamily="2" charset="-78"/>
                <a:hlinkClick r:id="rId9" action="ppaction://hlinksldjump"/>
              </a:rPr>
              <a:t>المصادر</a:t>
            </a:r>
            <a:endParaRPr lang="ar-SA" sz="3900" b="1" dirty="0">
              <a:cs typeface="Akhbar MT" pitchFamily="2" charset="-78"/>
            </a:endParaRPr>
          </a:p>
        </p:txBody>
      </p:sp>
      <p:sp>
        <p:nvSpPr>
          <p:cNvPr id="19" name="مربع نص 18">
            <a:extLst>
              <a:ext uri="{FF2B5EF4-FFF2-40B4-BE49-F238E27FC236}">
                <a16:creationId xmlns:a16="http://schemas.microsoft.com/office/drawing/2014/main" id="{7986011D-2AA8-DC4E-8505-8AD72773604E}"/>
              </a:ext>
            </a:extLst>
          </p:cNvPr>
          <p:cNvSpPr txBox="1"/>
          <p:nvPr/>
        </p:nvSpPr>
        <p:spPr>
          <a:xfrm>
            <a:off x="1897725" y="4482444"/>
            <a:ext cx="1525464" cy="769441"/>
          </a:xfrm>
          <a:prstGeom prst="rect">
            <a:avLst/>
          </a:prstGeom>
          <a:solidFill>
            <a:schemeClr val="accent1">
              <a:lumMod val="60000"/>
              <a:lumOff val="40000"/>
            </a:schemeClr>
          </a:solidFill>
          <a:ln>
            <a:noFill/>
          </a:ln>
        </p:spPr>
        <p:txBody>
          <a:bodyPr wrap="square" rtlCol="1">
            <a:spAutoFit/>
          </a:bodyPr>
          <a:lstStyle/>
          <a:p>
            <a:r>
              <a:rPr lang="ar-SA" sz="4400" b="1" dirty="0">
                <a:cs typeface="Akhbar MT" pitchFamily="2" charset="-78"/>
                <a:hlinkClick r:id="" action="ppaction://noaction"/>
              </a:rPr>
              <a:t>التقييم</a:t>
            </a:r>
            <a:endParaRPr lang="ar-SA" sz="4400" b="1" dirty="0">
              <a:cs typeface="Akhbar MT" pitchFamily="2" charset="-78"/>
            </a:endParaRPr>
          </a:p>
        </p:txBody>
      </p:sp>
      <p:sp>
        <p:nvSpPr>
          <p:cNvPr id="21" name="مربع نص 20">
            <a:extLst>
              <a:ext uri="{FF2B5EF4-FFF2-40B4-BE49-F238E27FC236}">
                <a16:creationId xmlns:a16="http://schemas.microsoft.com/office/drawing/2014/main" id="{A283CC24-D8A7-A648-A43F-632E42057644}"/>
              </a:ext>
            </a:extLst>
          </p:cNvPr>
          <p:cNvSpPr txBox="1"/>
          <p:nvPr/>
        </p:nvSpPr>
        <p:spPr>
          <a:xfrm>
            <a:off x="1897724" y="5251885"/>
            <a:ext cx="1525464" cy="780353"/>
          </a:xfrm>
          <a:prstGeom prst="rect">
            <a:avLst/>
          </a:prstGeom>
          <a:solidFill>
            <a:srgbClr val="FB98A3"/>
          </a:solidFill>
          <a:ln>
            <a:noFill/>
          </a:ln>
        </p:spPr>
        <p:txBody>
          <a:bodyPr wrap="square" rtlCol="1">
            <a:spAutoFit/>
          </a:bodyPr>
          <a:lstStyle/>
          <a:p>
            <a:r>
              <a:rPr lang="ar-SA" sz="4400" b="1" dirty="0">
                <a:cs typeface="Akhbar MT" pitchFamily="2" charset="-78"/>
                <a:hlinkClick r:id="" action="ppaction://noaction"/>
              </a:rPr>
              <a:t>الخاتمة</a:t>
            </a:r>
            <a:endParaRPr lang="ar-SA" sz="4400" b="1" dirty="0">
              <a:cs typeface="Akhbar MT" pitchFamily="2" charset="-78"/>
            </a:endParaRPr>
          </a:p>
        </p:txBody>
      </p:sp>
      <p:sp>
        <p:nvSpPr>
          <p:cNvPr id="4" name="زر إجراء: إرجاع 3">
            <a:hlinkClick r:id="rId8" action="ppaction://hlinksldjump" highlightClick="1"/>
            <a:extLst>
              <a:ext uri="{FF2B5EF4-FFF2-40B4-BE49-F238E27FC236}">
                <a16:creationId xmlns:a16="http://schemas.microsoft.com/office/drawing/2014/main" id="{3E8FD625-4446-1846-9AF8-5F9C7B7759ED}"/>
              </a:ext>
            </a:extLst>
          </p:cNvPr>
          <p:cNvSpPr/>
          <p:nvPr/>
        </p:nvSpPr>
        <p:spPr>
          <a:xfrm>
            <a:off x="790446" y="5882980"/>
            <a:ext cx="864096" cy="811773"/>
          </a:xfrm>
          <a:prstGeom prst="actionButtonReturn">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78987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8">
            <a:extLst>
              <a:ext uri="{FF2B5EF4-FFF2-40B4-BE49-F238E27FC236}">
                <a16:creationId xmlns:a16="http://schemas.microsoft.com/office/drawing/2014/main" id="{6ACECF5A-C642-B647-A2C9-8A9503CFB6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66999" y="-2678547"/>
            <a:ext cx="6858000" cy="12192003"/>
          </a:xfrm>
          <a:prstGeom prst="rect">
            <a:avLst/>
          </a:prstGeom>
        </p:spPr>
      </p:pic>
      <p:sp>
        <p:nvSpPr>
          <p:cNvPr id="6" name="مربع نص 5">
            <a:extLst>
              <a:ext uri="{FF2B5EF4-FFF2-40B4-BE49-F238E27FC236}">
                <a16:creationId xmlns:a16="http://schemas.microsoft.com/office/drawing/2014/main" id="{4785C21B-B748-BB47-A5F0-40EF46A26DE3}"/>
              </a:ext>
            </a:extLst>
          </p:cNvPr>
          <p:cNvSpPr txBox="1"/>
          <p:nvPr/>
        </p:nvSpPr>
        <p:spPr>
          <a:xfrm>
            <a:off x="1897724" y="1562646"/>
            <a:ext cx="1525464" cy="769441"/>
          </a:xfrm>
          <a:prstGeom prst="rect">
            <a:avLst/>
          </a:prstGeom>
          <a:solidFill>
            <a:schemeClr val="accent4">
              <a:lumMod val="40000"/>
              <a:lumOff val="60000"/>
            </a:schemeClr>
          </a:solidFill>
          <a:ln>
            <a:noFill/>
          </a:ln>
        </p:spPr>
        <p:txBody>
          <a:bodyPr wrap="square" rtlCol="1">
            <a:spAutoFit/>
          </a:bodyPr>
          <a:lstStyle/>
          <a:p>
            <a:r>
              <a:rPr lang="ar-SA" sz="4400" b="1" dirty="0">
                <a:cs typeface="Akhbar MT" pitchFamily="2" charset="-78"/>
                <a:hlinkClick r:id="rId3" action="ppaction://hlinksldjump"/>
              </a:rPr>
              <a:t>المقدمة</a:t>
            </a:r>
            <a:endParaRPr lang="ar-SA" sz="4400" b="1" dirty="0">
              <a:cs typeface="Akhbar MT" pitchFamily="2" charset="-78"/>
            </a:endParaRPr>
          </a:p>
        </p:txBody>
      </p:sp>
      <p:sp>
        <p:nvSpPr>
          <p:cNvPr id="13" name="مربع نص 12">
            <a:extLst>
              <a:ext uri="{FF2B5EF4-FFF2-40B4-BE49-F238E27FC236}">
                <a16:creationId xmlns:a16="http://schemas.microsoft.com/office/drawing/2014/main" id="{DAD95C74-0CB9-814B-93BF-A8C161981C92}"/>
              </a:ext>
            </a:extLst>
          </p:cNvPr>
          <p:cNvSpPr txBox="1"/>
          <p:nvPr/>
        </p:nvSpPr>
        <p:spPr>
          <a:xfrm>
            <a:off x="1897725" y="2312619"/>
            <a:ext cx="1525464" cy="764731"/>
          </a:xfrm>
          <a:prstGeom prst="rect">
            <a:avLst/>
          </a:prstGeom>
          <a:solidFill>
            <a:schemeClr val="accent2">
              <a:lumMod val="60000"/>
              <a:lumOff val="40000"/>
            </a:schemeClr>
          </a:solidFill>
          <a:ln>
            <a:noFill/>
          </a:ln>
        </p:spPr>
        <p:txBody>
          <a:bodyPr wrap="square" rtlCol="1">
            <a:spAutoFit/>
          </a:bodyPr>
          <a:lstStyle/>
          <a:p>
            <a:r>
              <a:rPr lang="ar-SA" sz="4400" b="1" dirty="0">
                <a:cs typeface="Akhbar MT" pitchFamily="2" charset="-78"/>
                <a:hlinkClick r:id="rId3" action="ppaction://hlinksldjump"/>
              </a:rPr>
              <a:t>المهام</a:t>
            </a:r>
            <a:endParaRPr lang="ar-SA" sz="4400" b="1" dirty="0">
              <a:cs typeface="Akhbar MT" pitchFamily="2" charset="-78"/>
            </a:endParaRPr>
          </a:p>
        </p:txBody>
      </p:sp>
      <p:sp>
        <p:nvSpPr>
          <p:cNvPr id="15" name="مربع نص 14">
            <a:extLst>
              <a:ext uri="{FF2B5EF4-FFF2-40B4-BE49-F238E27FC236}">
                <a16:creationId xmlns:a16="http://schemas.microsoft.com/office/drawing/2014/main" id="{C12DB5E2-7ED8-7240-BC59-6FB82ABA06B5}"/>
              </a:ext>
            </a:extLst>
          </p:cNvPr>
          <p:cNvSpPr txBox="1"/>
          <p:nvPr/>
        </p:nvSpPr>
        <p:spPr>
          <a:xfrm>
            <a:off x="1897724" y="3082060"/>
            <a:ext cx="1525464" cy="707886"/>
          </a:xfrm>
          <a:prstGeom prst="rect">
            <a:avLst/>
          </a:prstGeom>
          <a:solidFill>
            <a:schemeClr val="accent6">
              <a:lumMod val="60000"/>
              <a:lumOff val="40000"/>
            </a:schemeClr>
          </a:solidFill>
          <a:ln>
            <a:noFill/>
          </a:ln>
        </p:spPr>
        <p:txBody>
          <a:bodyPr wrap="square" rtlCol="1">
            <a:spAutoFit/>
          </a:bodyPr>
          <a:lstStyle/>
          <a:p>
            <a:r>
              <a:rPr lang="ar-SA" sz="3900" b="1" dirty="0">
                <a:cs typeface="Akhbar MT" pitchFamily="2" charset="-78"/>
                <a:hlinkClick r:id="rId4" action="ppaction://hlinksldjump"/>
              </a:rPr>
              <a:t>العمليات</a:t>
            </a:r>
            <a:endParaRPr lang="ar-SA" sz="3900" b="1" dirty="0">
              <a:cs typeface="Akhbar MT" pitchFamily="2" charset="-78"/>
            </a:endParaRPr>
          </a:p>
        </p:txBody>
      </p:sp>
      <p:sp>
        <p:nvSpPr>
          <p:cNvPr id="17" name="مربع نص 16">
            <a:extLst>
              <a:ext uri="{FF2B5EF4-FFF2-40B4-BE49-F238E27FC236}">
                <a16:creationId xmlns:a16="http://schemas.microsoft.com/office/drawing/2014/main" id="{17D48055-0897-3040-A23B-4FFF13FB2AA2}"/>
              </a:ext>
            </a:extLst>
          </p:cNvPr>
          <p:cNvSpPr txBox="1"/>
          <p:nvPr/>
        </p:nvSpPr>
        <p:spPr>
          <a:xfrm>
            <a:off x="1897724" y="3789946"/>
            <a:ext cx="1525464" cy="692497"/>
          </a:xfrm>
          <a:prstGeom prst="rect">
            <a:avLst/>
          </a:prstGeom>
          <a:solidFill>
            <a:srgbClr val="D29EC5"/>
          </a:solidFill>
          <a:ln>
            <a:noFill/>
          </a:ln>
        </p:spPr>
        <p:txBody>
          <a:bodyPr wrap="square" rtlCol="1">
            <a:spAutoFit/>
          </a:bodyPr>
          <a:lstStyle/>
          <a:p>
            <a:r>
              <a:rPr lang="ar-SA" sz="3900" b="1" dirty="0">
                <a:cs typeface="Akhbar MT" pitchFamily="2" charset="-78"/>
                <a:hlinkClick r:id="rId5" action="ppaction://hlinksldjump"/>
              </a:rPr>
              <a:t>المصادر</a:t>
            </a:r>
            <a:endParaRPr lang="ar-SA" sz="3900" b="1" dirty="0">
              <a:cs typeface="Akhbar MT" pitchFamily="2" charset="-78"/>
            </a:endParaRPr>
          </a:p>
        </p:txBody>
      </p:sp>
      <p:sp>
        <p:nvSpPr>
          <p:cNvPr id="19" name="مربع نص 18">
            <a:extLst>
              <a:ext uri="{FF2B5EF4-FFF2-40B4-BE49-F238E27FC236}">
                <a16:creationId xmlns:a16="http://schemas.microsoft.com/office/drawing/2014/main" id="{7986011D-2AA8-DC4E-8505-8AD72773604E}"/>
              </a:ext>
            </a:extLst>
          </p:cNvPr>
          <p:cNvSpPr txBox="1"/>
          <p:nvPr/>
        </p:nvSpPr>
        <p:spPr>
          <a:xfrm>
            <a:off x="1897725" y="4482444"/>
            <a:ext cx="1525464" cy="769441"/>
          </a:xfrm>
          <a:prstGeom prst="rect">
            <a:avLst/>
          </a:prstGeom>
          <a:solidFill>
            <a:schemeClr val="accent1">
              <a:lumMod val="60000"/>
              <a:lumOff val="40000"/>
            </a:schemeClr>
          </a:solidFill>
          <a:ln>
            <a:noFill/>
          </a:ln>
        </p:spPr>
        <p:txBody>
          <a:bodyPr wrap="square" rtlCol="1">
            <a:spAutoFit/>
          </a:bodyPr>
          <a:lstStyle/>
          <a:p>
            <a:r>
              <a:rPr lang="ar-SA" sz="4400" b="1" dirty="0">
                <a:cs typeface="Akhbar MT" pitchFamily="2" charset="-78"/>
                <a:hlinkClick r:id="" action="ppaction://noaction"/>
              </a:rPr>
              <a:t>التقييم</a:t>
            </a:r>
            <a:endParaRPr lang="ar-SA" sz="4400" b="1" dirty="0">
              <a:cs typeface="Akhbar MT" pitchFamily="2" charset="-78"/>
            </a:endParaRPr>
          </a:p>
        </p:txBody>
      </p:sp>
      <p:sp>
        <p:nvSpPr>
          <p:cNvPr id="21" name="مربع نص 20">
            <a:extLst>
              <a:ext uri="{FF2B5EF4-FFF2-40B4-BE49-F238E27FC236}">
                <a16:creationId xmlns:a16="http://schemas.microsoft.com/office/drawing/2014/main" id="{A283CC24-D8A7-A648-A43F-632E42057644}"/>
              </a:ext>
            </a:extLst>
          </p:cNvPr>
          <p:cNvSpPr txBox="1"/>
          <p:nvPr/>
        </p:nvSpPr>
        <p:spPr>
          <a:xfrm>
            <a:off x="1897724" y="5251885"/>
            <a:ext cx="1525464" cy="780353"/>
          </a:xfrm>
          <a:prstGeom prst="rect">
            <a:avLst/>
          </a:prstGeom>
          <a:solidFill>
            <a:srgbClr val="FB98A3"/>
          </a:solidFill>
          <a:ln>
            <a:noFill/>
          </a:ln>
        </p:spPr>
        <p:txBody>
          <a:bodyPr wrap="square" rtlCol="1">
            <a:spAutoFit/>
          </a:bodyPr>
          <a:lstStyle/>
          <a:p>
            <a:r>
              <a:rPr lang="ar-SA" sz="4400" b="1" dirty="0">
                <a:cs typeface="Akhbar MT" pitchFamily="2" charset="-78"/>
                <a:hlinkClick r:id="" action="ppaction://noaction"/>
              </a:rPr>
              <a:t>الخاتمة</a:t>
            </a:r>
            <a:endParaRPr lang="ar-SA" sz="4400" b="1" dirty="0">
              <a:cs typeface="Akhbar MT" pitchFamily="2" charset="-78"/>
            </a:endParaRPr>
          </a:p>
        </p:txBody>
      </p:sp>
      <p:graphicFrame>
        <p:nvGraphicFramePr>
          <p:cNvPr id="3" name="جدول 2">
            <a:extLst>
              <a:ext uri="{FF2B5EF4-FFF2-40B4-BE49-F238E27FC236}">
                <a16:creationId xmlns:a16="http://schemas.microsoft.com/office/drawing/2014/main" id="{52AEEDC7-1160-044F-B3D7-DD6A2F84DE50}"/>
              </a:ext>
            </a:extLst>
          </p:cNvPr>
          <p:cNvGraphicFramePr>
            <a:graphicFrameLocks noGrp="1"/>
          </p:cNvGraphicFramePr>
          <p:nvPr>
            <p:extLst>
              <p:ext uri="{D42A27DB-BD31-4B8C-83A1-F6EECF244321}">
                <p14:modId xmlns:p14="http://schemas.microsoft.com/office/powerpoint/2010/main" val="3389599644"/>
              </p:ext>
            </p:extLst>
          </p:nvPr>
        </p:nvGraphicFramePr>
        <p:xfrm>
          <a:off x="3797038" y="427878"/>
          <a:ext cx="7373778" cy="5758522"/>
        </p:xfrm>
        <a:graphic>
          <a:graphicData uri="http://schemas.openxmlformats.org/drawingml/2006/table">
            <a:tbl>
              <a:tblPr firstRow="1" bandRow="1">
                <a:tableStyleId>{F5AB1C69-6EDB-4FF4-983F-18BD219EF322}</a:tableStyleId>
              </a:tblPr>
              <a:tblGrid>
                <a:gridCol w="1403236">
                  <a:extLst>
                    <a:ext uri="{9D8B030D-6E8A-4147-A177-3AD203B41FA5}">
                      <a16:colId xmlns:a16="http://schemas.microsoft.com/office/drawing/2014/main" val="20000"/>
                    </a:ext>
                  </a:extLst>
                </a:gridCol>
                <a:gridCol w="1592508">
                  <a:extLst>
                    <a:ext uri="{9D8B030D-6E8A-4147-A177-3AD203B41FA5}">
                      <a16:colId xmlns:a16="http://schemas.microsoft.com/office/drawing/2014/main" val="20001"/>
                    </a:ext>
                  </a:extLst>
                </a:gridCol>
                <a:gridCol w="1373975">
                  <a:extLst>
                    <a:ext uri="{9D8B030D-6E8A-4147-A177-3AD203B41FA5}">
                      <a16:colId xmlns:a16="http://schemas.microsoft.com/office/drawing/2014/main" val="20002"/>
                    </a:ext>
                  </a:extLst>
                </a:gridCol>
                <a:gridCol w="2136193">
                  <a:extLst>
                    <a:ext uri="{9D8B030D-6E8A-4147-A177-3AD203B41FA5}">
                      <a16:colId xmlns:a16="http://schemas.microsoft.com/office/drawing/2014/main" val="20003"/>
                    </a:ext>
                  </a:extLst>
                </a:gridCol>
                <a:gridCol w="867866">
                  <a:extLst>
                    <a:ext uri="{9D8B030D-6E8A-4147-A177-3AD203B41FA5}">
                      <a16:colId xmlns:a16="http://schemas.microsoft.com/office/drawing/2014/main" val="20004"/>
                    </a:ext>
                  </a:extLst>
                </a:gridCol>
              </a:tblGrid>
              <a:tr h="414581">
                <a:tc>
                  <a:txBody>
                    <a:bodyPr/>
                    <a:lstStyle/>
                    <a:p>
                      <a:pPr algn="ctr"/>
                      <a:r>
                        <a:rPr lang="ar-YE" dirty="0"/>
                        <a:t>مبتدئ</a:t>
                      </a:r>
                      <a:endParaRPr lang="en-US" dirty="0"/>
                    </a:p>
                  </a:txBody>
                  <a:tcPr anchor="ctr">
                    <a:solidFill>
                      <a:schemeClr val="accent3">
                        <a:lumMod val="50000"/>
                      </a:schemeClr>
                    </a:solidFill>
                  </a:tcPr>
                </a:tc>
                <a:tc>
                  <a:txBody>
                    <a:bodyPr/>
                    <a:lstStyle/>
                    <a:p>
                      <a:pPr algn="ctr"/>
                      <a:r>
                        <a:rPr lang="ar-YE" dirty="0"/>
                        <a:t>متوسط</a:t>
                      </a:r>
                      <a:endParaRPr lang="en-US" dirty="0"/>
                    </a:p>
                  </a:txBody>
                  <a:tcPr anchor="ctr">
                    <a:solidFill>
                      <a:schemeClr val="accent3">
                        <a:lumMod val="50000"/>
                      </a:schemeClr>
                    </a:solidFill>
                  </a:tcPr>
                </a:tc>
                <a:tc>
                  <a:txBody>
                    <a:bodyPr/>
                    <a:lstStyle/>
                    <a:p>
                      <a:pPr algn="ctr"/>
                      <a:r>
                        <a:rPr lang="ar-YE" dirty="0"/>
                        <a:t>محترف</a:t>
                      </a:r>
                      <a:endParaRPr lang="en-US" dirty="0"/>
                    </a:p>
                  </a:txBody>
                  <a:tcPr anchor="ctr">
                    <a:solidFill>
                      <a:schemeClr val="accent3">
                        <a:lumMod val="50000"/>
                      </a:schemeClr>
                    </a:solidFill>
                  </a:tcPr>
                </a:tc>
                <a:tc gridSpan="2">
                  <a:txBody>
                    <a:bodyPr/>
                    <a:lstStyle/>
                    <a:p>
                      <a:pPr algn="ctr"/>
                      <a:r>
                        <a:rPr lang="ar-SA" dirty="0"/>
                        <a:t>المعايير</a:t>
                      </a:r>
                      <a:endParaRPr lang="en-US" dirty="0"/>
                    </a:p>
                  </a:txBody>
                  <a:tcPr anchor="ctr">
                    <a:solidFill>
                      <a:schemeClr val="accent3">
                        <a:lumMod val="50000"/>
                      </a:schemeClr>
                    </a:solidFill>
                  </a:tcPr>
                </a:tc>
                <a:tc hMerge="1">
                  <a:txBody>
                    <a:bodyPr/>
                    <a:lstStyle/>
                    <a:p>
                      <a:pPr rtl="1"/>
                      <a:endParaRPr lang="ar-SA"/>
                    </a:p>
                  </a:txBody>
                  <a:tcPr/>
                </a:tc>
                <a:extLst>
                  <a:ext uri="{0D108BD9-81ED-4DB2-BD59-A6C34878D82A}">
                    <a16:rowId xmlns:a16="http://schemas.microsoft.com/office/drawing/2014/main" val="10000"/>
                  </a:ext>
                </a:extLst>
              </a:tr>
              <a:tr h="587322">
                <a:tc>
                  <a:txBody>
                    <a:bodyPr/>
                    <a:lstStyle/>
                    <a:p>
                      <a:pPr algn="ctr"/>
                      <a:r>
                        <a:rPr lang="ar-SA" sz="1400" b="1" dirty="0">
                          <a:solidFill>
                            <a:srgbClr val="FF0000"/>
                          </a:solidFill>
                        </a:rPr>
                        <a:t>استخدم أحد المصادر</a:t>
                      </a:r>
                    </a:p>
                    <a:p>
                      <a:pPr algn="ctr"/>
                      <a:r>
                        <a:rPr lang="ar-YE" sz="1400" b="1" dirty="0">
                          <a:solidFill>
                            <a:srgbClr val="FF0000"/>
                          </a:solidFill>
                        </a:rPr>
                        <a:t>والاجابة غير كاملة </a:t>
                      </a:r>
                      <a:endParaRPr lang="en-US" sz="1400" b="1" dirty="0">
                        <a:solidFill>
                          <a:srgbClr val="FF0000"/>
                        </a:solidFill>
                      </a:endParaRPr>
                    </a:p>
                  </a:txBody>
                  <a:tcPr anchor="ctr"/>
                </a:tc>
                <a:tc>
                  <a:txBody>
                    <a:bodyPr/>
                    <a:lstStyle/>
                    <a:p>
                      <a:pPr algn="ctr"/>
                      <a:r>
                        <a:rPr lang="ar-SA" sz="1400" b="1" dirty="0">
                          <a:solidFill>
                            <a:srgbClr val="FF0000"/>
                          </a:solidFill>
                        </a:rPr>
                        <a:t>استخدم بعض المصادر</a:t>
                      </a:r>
                    </a:p>
                    <a:p>
                      <a:pPr algn="ctr"/>
                      <a:r>
                        <a:rPr lang="ar-SA" sz="1400" b="1" dirty="0">
                          <a:solidFill>
                            <a:srgbClr val="FF0000"/>
                          </a:solidFill>
                        </a:rPr>
                        <a:t>اجابة على بعض الاسئلة</a:t>
                      </a:r>
                      <a:endParaRPr lang="en-US" sz="1400" b="1" dirty="0">
                        <a:solidFill>
                          <a:srgbClr val="FF0000"/>
                        </a:solidFill>
                      </a:endParaRPr>
                    </a:p>
                  </a:txBody>
                  <a:tcPr anchor="ctr"/>
                </a:tc>
                <a:tc>
                  <a:txBody>
                    <a:bodyPr/>
                    <a:lstStyle/>
                    <a:p>
                      <a:pPr algn="ctr"/>
                      <a:r>
                        <a:rPr lang="ar-SA" sz="1400" b="1" dirty="0">
                          <a:solidFill>
                            <a:srgbClr val="FF0000"/>
                          </a:solidFill>
                        </a:rPr>
                        <a:t>استخدم جميع المصادر</a:t>
                      </a:r>
                    </a:p>
                    <a:p>
                      <a:pPr algn="ctr"/>
                      <a:r>
                        <a:rPr lang="ar-SA" sz="1400" b="1" dirty="0">
                          <a:solidFill>
                            <a:srgbClr val="FF0000"/>
                          </a:solidFill>
                        </a:rPr>
                        <a:t>اجاب على جميع الاسئلة</a:t>
                      </a:r>
                      <a:endParaRPr lang="en-US" sz="1400" b="1" dirty="0">
                        <a:solidFill>
                          <a:srgbClr val="FF0000"/>
                        </a:solidFill>
                      </a:endParaRPr>
                    </a:p>
                  </a:txBody>
                  <a:tcPr anchor="ctr"/>
                </a:tc>
                <a:tc gridSpan="2">
                  <a:txBody>
                    <a:bodyPr/>
                    <a:lstStyle/>
                    <a:p>
                      <a:pPr algn="ctr"/>
                      <a:r>
                        <a:rPr lang="ar-SA" sz="1400" b="1" dirty="0">
                          <a:solidFill>
                            <a:srgbClr val="FF0000"/>
                          </a:solidFill>
                        </a:rPr>
                        <a:t>مهارات البحث</a:t>
                      </a:r>
                      <a:endParaRPr lang="ar-YE" sz="1400" b="1" dirty="0">
                        <a:solidFill>
                          <a:srgbClr val="FF0000"/>
                        </a:solidFill>
                      </a:endParaRPr>
                    </a:p>
                    <a:p>
                      <a:pPr algn="ctr"/>
                      <a:endParaRPr lang="en-US" sz="1400" b="1" dirty="0">
                        <a:solidFill>
                          <a:srgbClr val="FF0000"/>
                        </a:solidFill>
                      </a:endParaRPr>
                    </a:p>
                  </a:txBody>
                  <a:tcPr/>
                </a:tc>
                <a:tc hMerge="1">
                  <a:txBody>
                    <a:bodyPr/>
                    <a:lstStyle/>
                    <a:p>
                      <a:pPr rtl="1"/>
                      <a:endParaRPr lang="ar-SA"/>
                    </a:p>
                  </a:txBody>
                  <a:tcPr/>
                </a:tc>
                <a:extLst>
                  <a:ext uri="{0D108BD9-81ED-4DB2-BD59-A6C34878D82A}">
                    <a16:rowId xmlns:a16="http://schemas.microsoft.com/office/drawing/2014/main" val="10001"/>
                  </a:ext>
                </a:extLst>
              </a:tr>
              <a:tr h="587322">
                <a:tc>
                  <a:txBody>
                    <a:bodyPr/>
                    <a:lstStyle/>
                    <a:p>
                      <a:pPr algn="ctr"/>
                      <a:r>
                        <a:rPr lang="ar-SA" sz="1400" b="1" dirty="0">
                          <a:solidFill>
                            <a:srgbClr val="002060"/>
                          </a:solidFill>
                        </a:rPr>
                        <a:t>لم يشارك في المجموعة</a:t>
                      </a:r>
                    </a:p>
                    <a:p>
                      <a:pPr algn="ctr"/>
                      <a:r>
                        <a:rPr lang="ar-SA" sz="1400" b="1" dirty="0">
                          <a:solidFill>
                            <a:srgbClr val="002060"/>
                          </a:solidFill>
                        </a:rPr>
                        <a:t>ولم يأخذ بآرائهم</a:t>
                      </a:r>
                      <a:endParaRPr lang="en-US" sz="1400" b="1" dirty="0">
                        <a:solidFill>
                          <a:srgbClr val="002060"/>
                        </a:solidFill>
                      </a:endParaRPr>
                    </a:p>
                  </a:txBody>
                  <a:tcPr anchor="ctr"/>
                </a:tc>
                <a:tc>
                  <a:txBody>
                    <a:bodyPr/>
                    <a:lstStyle/>
                    <a:p>
                      <a:pPr algn="ctr"/>
                      <a:r>
                        <a:rPr lang="ar-SA" sz="1400" b="1" dirty="0">
                          <a:solidFill>
                            <a:srgbClr val="002060"/>
                          </a:solidFill>
                        </a:rPr>
                        <a:t>شارك في المجموعة</a:t>
                      </a:r>
                    </a:p>
                    <a:p>
                      <a:pPr algn="ctr"/>
                      <a:r>
                        <a:rPr lang="ar-SA" sz="1400" b="1" dirty="0">
                          <a:solidFill>
                            <a:srgbClr val="002060"/>
                          </a:solidFill>
                        </a:rPr>
                        <a:t>يأخذ بآرائهم</a:t>
                      </a:r>
                      <a:endParaRPr lang="en-US" sz="1400" b="1" dirty="0">
                        <a:solidFill>
                          <a:srgbClr val="002060"/>
                        </a:solidFill>
                      </a:endParaRPr>
                    </a:p>
                  </a:txBody>
                  <a:tcPr anchor="ctr"/>
                </a:tc>
                <a:tc>
                  <a:txBody>
                    <a:bodyPr/>
                    <a:lstStyle/>
                    <a:p>
                      <a:pPr algn="ctr"/>
                      <a:r>
                        <a:rPr lang="ar-SA" sz="1400" b="1" dirty="0">
                          <a:solidFill>
                            <a:srgbClr val="002060"/>
                          </a:solidFill>
                        </a:rPr>
                        <a:t>شارك في المجموعة</a:t>
                      </a:r>
                    </a:p>
                    <a:p>
                      <a:pPr algn="ctr"/>
                      <a:r>
                        <a:rPr lang="ar-YE" sz="1400" b="1" dirty="0">
                          <a:solidFill>
                            <a:srgbClr val="002060"/>
                          </a:solidFill>
                        </a:rPr>
                        <a:t>بشكل فعال </a:t>
                      </a:r>
                      <a:r>
                        <a:rPr lang="ar-SA" sz="1400" b="1" dirty="0">
                          <a:solidFill>
                            <a:srgbClr val="002060"/>
                          </a:solidFill>
                        </a:rPr>
                        <a:t>وأخذ</a:t>
                      </a:r>
                      <a:r>
                        <a:rPr lang="ar-SA" sz="1400" b="1" baseline="0" dirty="0">
                          <a:solidFill>
                            <a:srgbClr val="002060"/>
                          </a:solidFill>
                        </a:rPr>
                        <a:t> بآرائهم</a:t>
                      </a:r>
                      <a:endParaRPr lang="en-US" sz="1400" b="1" dirty="0">
                        <a:solidFill>
                          <a:srgbClr val="002060"/>
                        </a:solidFill>
                      </a:endParaRPr>
                    </a:p>
                  </a:txBody>
                  <a:tcPr anchor="ctr"/>
                </a:tc>
                <a:tc gridSpan="2">
                  <a:txBody>
                    <a:bodyPr/>
                    <a:lstStyle/>
                    <a:p>
                      <a:pPr algn="ctr"/>
                      <a:r>
                        <a:rPr lang="ar-SA" b="1" dirty="0">
                          <a:solidFill>
                            <a:srgbClr val="002060"/>
                          </a:solidFill>
                        </a:rPr>
                        <a:t>العمل التعاوني</a:t>
                      </a:r>
                      <a:endParaRPr lang="en-US" b="1" dirty="0">
                        <a:solidFill>
                          <a:srgbClr val="002060"/>
                        </a:solidFill>
                      </a:endParaRPr>
                    </a:p>
                  </a:txBody>
                  <a:tcPr/>
                </a:tc>
                <a:tc hMerge="1">
                  <a:txBody>
                    <a:bodyPr/>
                    <a:lstStyle/>
                    <a:p>
                      <a:pPr rtl="1"/>
                      <a:endParaRPr lang="ar-SA"/>
                    </a:p>
                  </a:txBody>
                  <a:tcPr/>
                </a:tc>
                <a:extLst>
                  <a:ext uri="{0D108BD9-81ED-4DB2-BD59-A6C34878D82A}">
                    <a16:rowId xmlns:a16="http://schemas.microsoft.com/office/drawing/2014/main" val="10002"/>
                  </a:ext>
                </a:extLst>
              </a:tr>
              <a:tr h="587322">
                <a:tc>
                  <a:txBody>
                    <a:bodyPr/>
                    <a:lstStyle/>
                    <a:p>
                      <a:pPr algn="ctr"/>
                      <a:r>
                        <a:rPr lang="ar-SA" sz="1400" b="1" dirty="0">
                          <a:solidFill>
                            <a:srgbClr val="FF0000"/>
                          </a:solidFill>
                        </a:rPr>
                        <a:t>قدم العروض بطريقة عشوائية</a:t>
                      </a:r>
                      <a:endParaRPr lang="en-US" sz="1400" b="1" dirty="0">
                        <a:solidFill>
                          <a:srgbClr val="FF0000"/>
                        </a:solidFill>
                      </a:endParaRPr>
                    </a:p>
                  </a:txBody>
                  <a:tcPr anchor="ctr"/>
                </a:tc>
                <a:tc>
                  <a:txBody>
                    <a:bodyPr/>
                    <a:lstStyle/>
                    <a:p>
                      <a:pPr algn="ctr"/>
                      <a:r>
                        <a:rPr lang="ar-SA" sz="1400" b="1" dirty="0">
                          <a:solidFill>
                            <a:srgbClr val="FF0000"/>
                          </a:solidFill>
                        </a:rPr>
                        <a:t>قدم العروض بطريقة سرد للمعلومات</a:t>
                      </a:r>
                      <a:endParaRPr lang="en-US" sz="1400" b="1" dirty="0">
                        <a:solidFill>
                          <a:srgbClr val="FF0000"/>
                        </a:solidFill>
                      </a:endParaRPr>
                    </a:p>
                  </a:txBody>
                  <a:tcPr anchor="ctr"/>
                </a:tc>
                <a:tc>
                  <a:txBody>
                    <a:bodyPr/>
                    <a:lstStyle/>
                    <a:p>
                      <a:pPr algn="ctr"/>
                      <a:r>
                        <a:rPr lang="ar-SA" sz="1400" b="1" dirty="0">
                          <a:solidFill>
                            <a:srgbClr val="FF0000"/>
                          </a:solidFill>
                        </a:rPr>
                        <a:t>قدم العروض بطريقة</a:t>
                      </a:r>
                      <a:r>
                        <a:rPr lang="en-US" sz="1400" b="1" baseline="0" dirty="0">
                          <a:solidFill>
                            <a:srgbClr val="FF0000"/>
                          </a:solidFill>
                        </a:rPr>
                        <a:t> </a:t>
                      </a:r>
                      <a:r>
                        <a:rPr lang="ar-YE" sz="1400" b="1" baseline="0" dirty="0">
                          <a:solidFill>
                            <a:srgbClr val="FF0000"/>
                          </a:solidFill>
                        </a:rPr>
                        <a:t>شيقة ومنظمة</a:t>
                      </a:r>
                      <a:endParaRPr lang="en-US" sz="1400" b="1" dirty="0">
                        <a:solidFill>
                          <a:srgbClr val="FF0000"/>
                        </a:solidFill>
                      </a:endParaRPr>
                    </a:p>
                  </a:txBody>
                  <a:tcPr anchor="ctr"/>
                </a:tc>
                <a:tc gridSpan="2">
                  <a:txBody>
                    <a:bodyPr/>
                    <a:lstStyle/>
                    <a:p>
                      <a:pPr algn="ctr"/>
                      <a:r>
                        <a:rPr lang="ar-SA" b="1" dirty="0">
                          <a:solidFill>
                            <a:srgbClr val="FF0000"/>
                          </a:solidFill>
                        </a:rPr>
                        <a:t>عرض النتائج</a:t>
                      </a:r>
                      <a:endParaRPr lang="en-US" b="1" dirty="0">
                        <a:solidFill>
                          <a:srgbClr val="FF0000"/>
                        </a:solidFill>
                      </a:endParaRPr>
                    </a:p>
                  </a:txBody>
                  <a:tcPr/>
                </a:tc>
                <a:tc hMerge="1">
                  <a:txBody>
                    <a:bodyPr/>
                    <a:lstStyle/>
                    <a:p>
                      <a:pPr rtl="1"/>
                      <a:endParaRPr lang="ar-SA"/>
                    </a:p>
                  </a:txBody>
                  <a:tcPr/>
                </a:tc>
                <a:extLst>
                  <a:ext uri="{0D108BD9-81ED-4DB2-BD59-A6C34878D82A}">
                    <a16:rowId xmlns:a16="http://schemas.microsoft.com/office/drawing/2014/main" val="10003"/>
                  </a:ext>
                </a:extLst>
              </a:tr>
              <a:tr h="587322">
                <a:tc rowSpan="4">
                  <a:txBody>
                    <a:bodyPr/>
                    <a:lstStyle/>
                    <a:p>
                      <a:pPr algn="ctr"/>
                      <a:r>
                        <a:rPr lang="ar-YE" sz="1600" b="1" dirty="0">
                          <a:solidFill>
                            <a:srgbClr val="002060"/>
                          </a:solidFill>
                        </a:rPr>
                        <a:t>الإجابة ناقصة </a:t>
                      </a:r>
                      <a:endParaRPr lang="en-US" sz="1600" b="1" dirty="0">
                        <a:solidFill>
                          <a:srgbClr val="002060"/>
                        </a:solidFill>
                      </a:endParaRPr>
                    </a:p>
                  </a:txBody>
                  <a:tcPr anchor="ctr"/>
                </a:tc>
                <a:tc rowSpan="4">
                  <a:txBody>
                    <a:bodyPr/>
                    <a:lstStyle/>
                    <a:p>
                      <a:pPr algn="ctr"/>
                      <a:r>
                        <a:rPr lang="ar-YE" sz="1600" b="1" dirty="0">
                          <a:solidFill>
                            <a:srgbClr val="002060"/>
                          </a:solidFill>
                        </a:rPr>
                        <a:t>توصل الى</a:t>
                      </a:r>
                      <a:r>
                        <a:rPr lang="ar-YE" sz="1600" b="1" baseline="0" dirty="0">
                          <a:solidFill>
                            <a:srgbClr val="002060"/>
                          </a:solidFill>
                        </a:rPr>
                        <a:t> بعض الأجوبة</a:t>
                      </a:r>
                      <a:endParaRPr lang="en-US" sz="1600" b="1" dirty="0">
                        <a:solidFill>
                          <a:srgbClr val="002060"/>
                        </a:solidFill>
                      </a:endParaRPr>
                    </a:p>
                  </a:txBody>
                  <a:tcPr anchor="ctr"/>
                </a:tc>
                <a:tc rowSpan="4">
                  <a:txBody>
                    <a:bodyPr/>
                    <a:lstStyle/>
                    <a:p>
                      <a:pPr algn="ctr"/>
                      <a:r>
                        <a:rPr lang="ar-YE" sz="1600" b="1" dirty="0">
                          <a:solidFill>
                            <a:srgbClr val="002060"/>
                          </a:solidFill>
                        </a:rPr>
                        <a:t>توصل</a:t>
                      </a:r>
                      <a:r>
                        <a:rPr lang="ar-YE" sz="1600" b="1" baseline="0" dirty="0">
                          <a:solidFill>
                            <a:srgbClr val="002060"/>
                          </a:solidFill>
                        </a:rPr>
                        <a:t> الى  الأجوبة النموذجية</a:t>
                      </a:r>
                      <a:endParaRPr lang="en-US" sz="1600" b="1" dirty="0">
                        <a:solidFill>
                          <a:srgbClr val="002060"/>
                        </a:solidFill>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400" b="1" kern="1200" dirty="0">
                          <a:solidFill>
                            <a:srgbClr val="002060"/>
                          </a:solidFill>
                          <a:latin typeface="+mn-lt"/>
                          <a:ea typeface="+mn-ea"/>
                          <a:cs typeface="+mn-cs"/>
                        </a:rPr>
                        <a:t>شمولية المصادر </a:t>
                      </a:r>
                      <a:endParaRPr lang="en-US" sz="1400" b="1" kern="1200" dirty="0">
                        <a:solidFill>
                          <a:srgbClr val="002060"/>
                        </a:solidFill>
                        <a:latin typeface="+mn-lt"/>
                        <a:ea typeface="+mn-ea"/>
                        <a:cs typeface="+mn-cs"/>
                      </a:endParaRPr>
                    </a:p>
                  </a:txBody>
                  <a:tcPr anchor="ctr"/>
                </a:tc>
                <a:tc rowSpan="4">
                  <a:txBody>
                    <a:bodyPr/>
                    <a:lstStyle/>
                    <a:p>
                      <a:pPr algn="r"/>
                      <a:r>
                        <a:rPr lang="ar-SA" b="1" dirty="0">
                          <a:solidFill>
                            <a:srgbClr val="002060"/>
                          </a:solidFill>
                        </a:rPr>
                        <a:t>المحتوى </a:t>
                      </a:r>
                    </a:p>
                    <a:p>
                      <a:pPr algn="r"/>
                      <a:r>
                        <a:rPr lang="ar-SA" b="1" dirty="0">
                          <a:solidFill>
                            <a:srgbClr val="002060"/>
                          </a:solidFill>
                        </a:rPr>
                        <a:t>التعليمي</a:t>
                      </a:r>
                      <a:endParaRPr lang="en-US" b="1" dirty="0">
                        <a:solidFill>
                          <a:srgbClr val="002060"/>
                        </a:solidFill>
                      </a:endParaRPr>
                    </a:p>
                  </a:txBody>
                  <a:tcPr/>
                </a:tc>
                <a:extLst>
                  <a:ext uri="{0D108BD9-81ED-4DB2-BD59-A6C34878D82A}">
                    <a16:rowId xmlns:a16="http://schemas.microsoft.com/office/drawing/2014/main" val="10004"/>
                  </a:ext>
                </a:extLst>
              </a:tr>
              <a:tr h="584623">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b="1" kern="1200" dirty="0">
                          <a:solidFill>
                            <a:srgbClr val="002060"/>
                          </a:solidFill>
                          <a:latin typeface="+mn-lt"/>
                          <a:ea typeface="+mn-ea"/>
                          <a:cs typeface="+mn-cs"/>
                        </a:rPr>
                        <a:t>تصميم العرض</a:t>
                      </a:r>
                      <a:endParaRPr lang="ar-YE" sz="1000" b="1" kern="1200" dirty="0">
                        <a:solidFill>
                          <a:srgbClr val="002060"/>
                        </a:solidFill>
                        <a:latin typeface="+mn-lt"/>
                        <a:ea typeface="+mn-ea"/>
                        <a:cs typeface="+mn-cs"/>
                      </a:endParaRPr>
                    </a:p>
                  </a:txBody>
                  <a:tcPr anchor="ctr"/>
                </a:tc>
                <a:tc vMerge="1">
                  <a:txBody>
                    <a:bodyPr/>
                    <a:lstStyle/>
                    <a:p>
                      <a:pPr rtl="1"/>
                      <a:endParaRPr lang="ar-SA"/>
                    </a:p>
                  </a:txBody>
                  <a:tcPr/>
                </a:tc>
                <a:extLst>
                  <a:ext uri="{0D108BD9-81ED-4DB2-BD59-A6C34878D82A}">
                    <a16:rowId xmlns:a16="http://schemas.microsoft.com/office/drawing/2014/main" val="10005"/>
                  </a:ext>
                </a:extLst>
              </a:tr>
              <a:tr h="408052">
                <a:tc vMerge="1">
                  <a:txBody>
                    <a:bodyPr/>
                    <a:lstStyle/>
                    <a:p>
                      <a:pPr rtl="1"/>
                      <a:endParaRPr lang="ar-YE"/>
                    </a:p>
                  </a:txBody>
                  <a:tcPr/>
                </a:tc>
                <a:tc vMerge="1">
                  <a:txBody>
                    <a:bodyPr/>
                    <a:lstStyle/>
                    <a:p>
                      <a:pPr rtl="1"/>
                      <a:endParaRPr lang="ar-YE"/>
                    </a:p>
                  </a:txBody>
                  <a:tcPr/>
                </a:tc>
                <a:tc vMerge="1">
                  <a:txBody>
                    <a:bodyPr/>
                    <a:lstStyle/>
                    <a:p>
                      <a:pPr rtl="1"/>
                      <a:endParaRPr lang="ar-YE"/>
                    </a:p>
                  </a:txBody>
                  <a:tcPr/>
                </a:tc>
                <a:tc>
                  <a:txBody>
                    <a:bodyPr/>
                    <a:lstStyle/>
                    <a:p>
                      <a:pPr marL="0" algn="r" defTabSz="914400" rtl="1" eaLnBrk="1" latinLnBrk="0" hangingPunct="1"/>
                      <a:r>
                        <a:rPr lang="ar-SA" sz="1400" b="1" kern="1200" dirty="0">
                          <a:solidFill>
                            <a:srgbClr val="002060"/>
                          </a:solidFill>
                          <a:latin typeface="+mn-lt"/>
                          <a:ea typeface="+mn-ea"/>
                          <a:cs typeface="+mn-cs"/>
                        </a:rPr>
                        <a:t>العرض يناسب الفئة المستهدفة</a:t>
                      </a:r>
                      <a:endParaRPr lang="ar-YE" sz="1400" b="1" kern="1200" dirty="0">
                        <a:solidFill>
                          <a:srgbClr val="002060"/>
                        </a:solidFill>
                        <a:latin typeface="+mn-lt"/>
                        <a:ea typeface="+mn-ea"/>
                        <a:cs typeface="+mn-cs"/>
                      </a:endParaRPr>
                    </a:p>
                  </a:txBody>
                  <a:tcPr anchor="ctr"/>
                </a:tc>
                <a:tc vMerge="1">
                  <a:txBody>
                    <a:bodyPr/>
                    <a:lstStyle/>
                    <a:p>
                      <a:pPr rtl="1"/>
                      <a:endParaRPr lang="ar-YE"/>
                    </a:p>
                  </a:txBody>
                  <a:tcPr/>
                </a:tc>
                <a:extLst>
                  <a:ext uri="{0D108BD9-81ED-4DB2-BD59-A6C34878D82A}">
                    <a16:rowId xmlns:a16="http://schemas.microsoft.com/office/drawing/2014/main" val="10006"/>
                  </a:ext>
                </a:extLst>
              </a:tr>
              <a:tr h="526862">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marL="0" algn="r" defTabSz="914400" rtl="1" eaLnBrk="1" latinLnBrk="0" hangingPunct="1"/>
                      <a:endParaRPr lang="ar-YE" sz="1050" b="1" kern="1200" dirty="0">
                        <a:solidFill>
                          <a:srgbClr val="002060"/>
                        </a:solidFill>
                        <a:latin typeface="+mn-lt"/>
                        <a:ea typeface="+mn-ea"/>
                        <a:cs typeface="+mn-cs"/>
                      </a:endParaRPr>
                    </a:p>
                    <a:p>
                      <a:pPr marL="0" algn="r" defTabSz="914400" rtl="1" eaLnBrk="1" latinLnBrk="0" hangingPunct="1"/>
                      <a:r>
                        <a:rPr lang="ar-SA" sz="1400" b="1" kern="1200" dirty="0">
                          <a:solidFill>
                            <a:srgbClr val="002060"/>
                          </a:solidFill>
                          <a:latin typeface="+mn-lt"/>
                          <a:ea typeface="+mn-ea"/>
                          <a:cs typeface="+mn-cs"/>
                        </a:rPr>
                        <a:t>شمولية الخاتمة </a:t>
                      </a:r>
                      <a:endParaRPr lang="en-US" sz="1400" b="1" kern="1200" dirty="0">
                        <a:solidFill>
                          <a:srgbClr val="002060"/>
                        </a:solidFill>
                        <a:latin typeface="+mn-lt"/>
                        <a:ea typeface="+mn-ea"/>
                        <a:cs typeface="+mn-cs"/>
                      </a:endParaRPr>
                    </a:p>
                  </a:txBody>
                  <a:tcPr anchor="ctr"/>
                </a:tc>
                <a:tc vMerge="1">
                  <a:txBody>
                    <a:bodyPr/>
                    <a:lstStyle/>
                    <a:p>
                      <a:pPr rtl="1"/>
                      <a:endParaRPr lang="ar-SA"/>
                    </a:p>
                  </a:txBody>
                  <a:tcPr/>
                </a:tc>
                <a:extLst>
                  <a:ext uri="{0D108BD9-81ED-4DB2-BD59-A6C34878D82A}">
                    <a16:rowId xmlns:a16="http://schemas.microsoft.com/office/drawing/2014/main" val="10007"/>
                  </a:ext>
                </a:extLst>
              </a:tr>
              <a:tr h="414581">
                <a:tc>
                  <a:txBody>
                    <a:bodyPr/>
                    <a:lstStyle/>
                    <a:p>
                      <a:pPr algn="ctr"/>
                      <a:endParaRPr lang="en-US" sz="1600" b="1" dirty="0">
                        <a:solidFill>
                          <a:srgbClr val="002060"/>
                        </a:solidFill>
                      </a:endParaRPr>
                    </a:p>
                  </a:txBody>
                  <a:tcPr anchor="ctr"/>
                </a:tc>
                <a:tc>
                  <a:txBody>
                    <a:bodyPr/>
                    <a:lstStyle/>
                    <a:p>
                      <a:pPr algn="ctr"/>
                      <a:endParaRPr lang="en-US" sz="1600" b="1" dirty="0">
                        <a:solidFill>
                          <a:srgbClr val="002060"/>
                        </a:solidFill>
                      </a:endParaRPr>
                    </a:p>
                  </a:txBody>
                  <a:tcPr anchor="ctr"/>
                </a:tc>
                <a:tc>
                  <a:txBody>
                    <a:bodyPr/>
                    <a:lstStyle/>
                    <a:p>
                      <a:pPr algn="ctr"/>
                      <a:endParaRPr lang="en-US" sz="1600" b="1" dirty="0">
                        <a:solidFill>
                          <a:srgbClr val="002060"/>
                        </a:solidFill>
                      </a:endParaRPr>
                    </a:p>
                  </a:txBody>
                  <a:tcPr anchor="ctr"/>
                </a:tc>
                <a:tc>
                  <a:txBody>
                    <a:bodyPr/>
                    <a:lstStyle/>
                    <a:p>
                      <a:pPr marL="0" algn="r" defTabSz="914400" rtl="1" eaLnBrk="1" latinLnBrk="0" hangingPunct="1"/>
                      <a:r>
                        <a:rPr lang="ar-SA" sz="1400" b="1" kern="1200" dirty="0">
                          <a:solidFill>
                            <a:srgbClr val="002060"/>
                          </a:solidFill>
                          <a:latin typeface="+mn-lt"/>
                          <a:ea typeface="+mn-ea"/>
                          <a:cs typeface="+mn-cs"/>
                        </a:rPr>
                        <a:t>إبداعية المهمة</a:t>
                      </a:r>
                      <a:endParaRPr lang="en-US" sz="1400" b="1" kern="1200" dirty="0">
                        <a:solidFill>
                          <a:srgbClr val="002060"/>
                        </a:solidFill>
                        <a:latin typeface="+mn-lt"/>
                        <a:ea typeface="+mn-ea"/>
                        <a:cs typeface="+mn-cs"/>
                      </a:endParaRPr>
                    </a:p>
                  </a:txBody>
                  <a:tcPr anchor="ctr"/>
                </a:tc>
                <a:tc>
                  <a:txBody>
                    <a:bodyPr/>
                    <a:lstStyle/>
                    <a:p>
                      <a:pPr algn="r"/>
                      <a:endParaRPr lang="en-US" b="1" dirty="0">
                        <a:solidFill>
                          <a:srgbClr val="002060"/>
                        </a:solidFill>
                      </a:endParaRPr>
                    </a:p>
                  </a:txBody>
                  <a:tcPr/>
                </a:tc>
                <a:extLst>
                  <a:ext uri="{0D108BD9-81ED-4DB2-BD59-A6C34878D82A}">
                    <a16:rowId xmlns:a16="http://schemas.microsoft.com/office/drawing/2014/main" val="10008"/>
                  </a:ext>
                </a:extLst>
              </a:tr>
              <a:tr h="414581">
                <a:tc>
                  <a:txBody>
                    <a:bodyPr/>
                    <a:lstStyle/>
                    <a:p>
                      <a:pPr algn="ctr"/>
                      <a:endParaRPr lang="en-US" sz="1600" b="1" dirty="0">
                        <a:solidFill>
                          <a:srgbClr val="002060"/>
                        </a:solidFill>
                      </a:endParaRPr>
                    </a:p>
                  </a:txBody>
                  <a:tcPr anchor="ctr"/>
                </a:tc>
                <a:tc>
                  <a:txBody>
                    <a:bodyPr/>
                    <a:lstStyle/>
                    <a:p>
                      <a:pPr algn="ctr"/>
                      <a:endParaRPr lang="en-US" sz="1600" b="1" dirty="0">
                        <a:solidFill>
                          <a:srgbClr val="002060"/>
                        </a:solidFill>
                      </a:endParaRPr>
                    </a:p>
                  </a:txBody>
                  <a:tcPr anchor="ctr"/>
                </a:tc>
                <a:tc>
                  <a:txBody>
                    <a:bodyPr/>
                    <a:lstStyle/>
                    <a:p>
                      <a:pPr algn="ctr"/>
                      <a:endParaRPr lang="en-US" sz="1600" b="1" dirty="0">
                        <a:solidFill>
                          <a:srgbClr val="002060"/>
                        </a:solidFill>
                      </a:endParaRPr>
                    </a:p>
                  </a:txBody>
                  <a:tcPr anchor="ctr"/>
                </a:tc>
                <a:tc>
                  <a:txBody>
                    <a:bodyPr/>
                    <a:lstStyle/>
                    <a:p>
                      <a:pPr marL="0" algn="r" defTabSz="914400" rtl="1" eaLnBrk="1" latinLnBrk="0" hangingPunct="1"/>
                      <a:r>
                        <a:rPr lang="ar-SA" sz="1400" b="1" kern="1200" dirty="0">
                          <a:solidFill>
                            <a:srgbClr val="002060"/>
                          </a:solidFill>
                          <a:latin typeface="+mn-lt"/>
                          <a:ea typeface="+mn-ea"/>
                          <a:cs typeface="+mn-cs"/>
                        </a:rPr>
                        <a:t>جاذبية المقدمة </a:t>
                      </a:r>
                      <a:endParaRPr lang="en-US" sz="1400" b="1" kern="1200" dirty="0">
                        <a:solidFill>
                          <a:srgbClr val="002060"/>
                        </a:solidFill>
                        <a:latin typeface="+mn-lt"/>
                        <a:ea typeface="+mn-ea"/>
                        <a:cs typeface="+mn-cs"/>
                      </a:endParaRPr>
                    </a:p>
                  </a:txBody>
                  <a:tcPr/>
                </a:tc>
                <a:tc>
                  <a:txBody>
                    <a:bodyPr/>
                    <a:lstStyle/>
                    <a:p>
                      <a:pPr algn="r"/>
                      <a:endParaRPr lang="en-US" b="1" dirty="0">
                        <a:solidFill>
                          <a:srgbClr val="002060"/>
                        </a:solidFill>
                      </a:endParaRPr>
                    </a:p>
                  </a:txBody>
                  <a:tcPr/>
                </a:tc>
                <a:extLst>
                  <a:ext uri="{0D108BD9-81ED-4DB2-BD59-A6C34878D82A}">
                    <a16:rowId xmlns:a16="http://schemas.microsoft.com/office/drawing/2014/main" val="10009"/>
                  </a:ext>
                </a:extLst>
              </a:tr>
            </a:tbl>
          </a:graphicData>
        </a:graphic>
      </p:graphicFrame>
      <p:sp>
        <p:nvSpPr>
          <p:cNvPr id="4" name="زر إجراء: إرجاع 3">
            <a:hlinkClick r:id="" action="ppaction://hlinkshowjump?jump=firstslide" highlightClick="1"/>
            <a:extLst>
              <a:ext uri="{FF2B5EF4-FFF2-40B4-BE49-F238E27FC236}">
                <a16:creationId xmlns:a16="http://schemas.microsoft.com/office/drawing/2014/main" id="{936F21DE-E62C-4B4C-80FD-9E0E8EAFE3A6}"/>
              </a:ext>
            </a:extLst>
          </p:cNvPr>
          <p:cNvSpPr/>
          <p:nvPr/>
        </p:nvSpPr>
        <p:spPr>
          <a:xfrm>
            <a:off x="659778" y="5868764"/>
            <a:ext cx="864096" cy="811773"/>
          </a:xfrm>
          <a:prstGeom prst="actionButtonReturn">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267496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8">
            <a:extLst>
              <a:ext uri="{FF2B5EF4-FFF2-40B4-BE49-F238E27FC236}">
                <a16:creationId xmlns:a16="http://schemas.microsoft.com/office/drawing/2014/main" id="{6ACECF5A-C642-B647-A2C9-8A9503CFB6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66999" y="-2678547"/>
            <a:ext cx="6858000" cy="12192003"/>
          </a:xfrm>
          <a:prstGeom prst="rect">
            <a:avLst/>
          </a:prstGeom>
        </p:spPr>
      </p:pic>
      <p:sp>
        <p:nvSpPr>
          <p:cNvPr id="2" name="دبوس زينة 1">
            <a:extLst>
              <a:ext uri="{FF2B5EF4-FFF2-40B4-BE49-F238E27FC236}">
                <a16:creationId xmlns:a16="http://schemas.microsoft.com/office/drawing/2014/main" id="{6656750D-FA17-7B43-BCBF-5B7D8BDE9DCB}"/>
              </a:ext>
            </a:extLst>
          </p:cNvPr>
          <p:cNvSpPr/>
          <p:nvPr/>
        </p:nvSpPr>
        <p:spPr>
          <a:xfrm>
            <a:off x="3689596" y="2038647"/>
            <a:ext cx="6604679" cy="2828517"/>
          </a:xfrm>
          <a:prstGeom prst="plaque">
            <a:avLst/>
          </a:prstGeom>
          <a:solidFill>
            <a:schemeClr val="accent6">
              <a:lumMod val="60000"/>
              <a:lumOff val="40000"/>
            </a:schemeClr>
          </a:solidFill>
          <a:ln>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dirty="0"/>
              <a:t>أتمنى ان تكون بعد انجازك لهذة الرحلة المعرفية ان تكون قد الممت وتعلمت طريقة حديثة وشيقة ومفيدة يمكنك استخدامها لصياغة واجب او مشروع او تقويم وتقديمها للطلاب والطالبات وذلك يساهم في تحويلهم من متعلمين متلقين الى متعلمين نشطين يبحون بأنفسهم عن المعلومة بطريقة علمية منظمة</a:t>
            </a:r>
          </a:p>
        </p:txBody>
      </p:sp>
      <p:sp>
        <p:nvSpPr>
          <p:cNvPr id="6" name="مربع نص 5">
            <a:extLst>
              <a:ext uri="{FF2B5EF4-FFF2-40B4-BE49-F238E27FC236}">
                <a16:creationId xmlns:a16="http://schemas.microsoft.com/office/drawing/2014/main" id="{4785C21B-B748-BB47-A5F0-40EF46A26DE3}"/>
              </a:ext>
            </a:extLst>
          </p:cNvPr>
          <p:cNvSpPr txBox="1"/>
          <p:nvPr/>
        </p:nvSpPr>
        <p:spPr>
          <a:xfrm>
            <a:off x="1897724" y="1562646"/>
            <a:ext cx="1525464" cy="769441"/>
          </a:xfrm>
          <a:prstGeom prst="rect">
            <a:avLst/>
          </a:prstGeom>
          <a:solidFill>
            <a:schemeClr val="accent4">
              <a:lumMod val="40000"/>
              <a:lumOff val="60000"/>
            </a:schemeClr>
          </a:solidFill>
          <a:ln>
            <a:noFill/>
          </a:ln>
        </p:spPr>
        <p:txBody>
          <a:bodyPr wrap="square" rtlCol="1">
            <a:spAutoFit/>
          </a:bodyPr>
          <a:lstStyle/>
          <a:p>
            <a:r>
              <a:rPr lang="ar-SA" sz="4400" b="1" dirty="0">
                <a:cs typeface="Akhbar MT" pitchFamily="2" charset="-78"/>
                <a:hlinkClick r:id="rId3" action="ppaction://hlinksldjump"/>
              </a:rPr>
              <a:t>المقدمة</a:t>
            </a:r>
            <a:endParaRPr lang="ar-SA" sz="4400" b="1" dirty="0">
              <a:cs typeface="Akhbar MT" pitchFamily="2" charset="-78"/>
            </a:endParaRPr>
          </a:p>
        </p:txBody>
      </p:sp>
      <p:sp>
        <p:nvSpPr>
          <p:cNvPr id="13" name="مربع نص 12">
            <a:extLst>
              <a:ext uri="{FF2B5EF4-FFF2-40B4-BE49-F238E27FC236}">
                <a16:creationId xmlns:a16="http://schemas.microsoft.com/office/drawing/2014/main" id="{DAD95C74-0CB9-814B-93BF-A8C161981C92}"/>
              </a:ext>
            </a:extLst>
          </p:cNvPr>
          <p:cNvSpPr txBox="1"/>
          <p:nvPr/>
        </p:nvSpPr>
        <p:spPr>
          <a:xfrm>
            <a:off x="1897725" y="2312619"/>
            <a:ext cx="1525464" cy="764731"/>
          </a:xfrm>
          <a:prstGeom prst="rect">
            <a:avLst/>
          </a:prstGeom>
          <a:solidFill>
            <a:schemeClr val="accent2">
              <a:lumMod val="60000"/>
              <a:lumOff val="40000"/>
            </a:schemeClr>
          </a:solidFill>
          <a:ln>
            <a:noFill/>
          </a:ln>
        </p:spPr>
        <p:txBody>
          <a:bodyPr wrap="square" rtlCol="1">
            <a:spAutoFit/>
          </a:bodyPr>
          <a:lstStyle/>
          <a:p>
            <a:r>
              <a:rPr lang="ar-SA" sz="4400" b="1" dirty="0">
                <a:cs typeface="Akhbar MT" pitchFamily="2" charset="-78"/>
                <a:hlinkClick r:id="rId3" action="ppaction://hlinksldjump"/>
              </a:rPr>
              <a:t>المهام</a:t>
            </a:r>
            <a:endParaRPr lang="ar-SA" sz="4400" b="1" dirty="0">
              <a:cs typeface="Akhbar MT" pitchFamily="2" charset="-78"/>
            </a:endParaRPr>
          </a:p>
        </p:txBody>
      </p:sp>
      <p:sp>
        <p:nvSpPr>
          <p:cNvPr id="15" name="مربع نص 14">
            <a:extLst>
              <a:ext uri="{FF2B5EF4-FFF2-40B4-BE49-F238E27FC236}">
                <a16:creationId xmlns:a16="http://schemas.microsoft.com/office/drawing/2014/main" id="{C12DB5E2-7ED8-7240-BC59-6FB82ABA06B5}"/>
              </a:ext>
            </a:extLst>
          </p:cNvPr>
          <p:cNvSpPr txBox="1"/>
          <p:nvPr/>
        </p:nvSpPr>
        <p:spPr>
          <a:xfrm>
            <a:off x="1897724" y="3082060"/>
            <a:ext cx="1525464" cy="707886"/>
          </a:xfrm>
          <a:prstGeom prst="rect">
            <a:avLst/>
          </a:prstGeom>
          <a:solidFill>
            <a:schemeClr val="accent6">
              <a:lumMod val="60000"/>
              <a:lumOff val="40000"/>
            </a:schemeClr>
          </a:solidFill>
          <a:ln>
            <a:noFill/>
          </a:ln>
        </p:spPr>
        <p:txBody>
          <a:bodyPr wrap="square" rtlCol="1">
            <a:spAutoFit/>
          </a:bodyPr>
          <a:lstStyle/>
          <a:p>
            <a:r>
              <a:rPr lang="ar-SA" sz="3900" b="1" dirty="0">
                <a:cs typeface="Akhbar MT" pitchFamily="2" charset="-78"/>
                <a:hlinkClick r:id="rId4" action="ppaction://hlinksldjump"/>
              </a:rPr>
              <a:t>العمليات</a:t>
            </a:r>
            <a:endParaRPr lang="ar-SA" sz="3900" b="1" dirty="0">
              <a:cs typeface="Akhbar MT" pitchFamily="2" charset="-78"/>
            </a:endParaRPr>
          </a:p>
        </p:txBody>
      </p:sp>
      <p:sp>
        <p:nvSpPr>
          <p:cNvPr id="17" name="مربع نص 16">
            <a:extLst>
              <a:ext uri="{FF2B5EF4-FFF2-40B4-BE49-F238E27FC236}">
                <a16:creationId xmlns:a16="http://schemas.microsoft.com/office/drawing/2014/main" id="{17D48055-0897-3040-A23B-4FFF13FB2AA2}"/>
              </a:ext>
            </a:extLst>
          </p:cNvPr>
          <p:cNvSpPr txBox="1"/>
          <p:nvPr/>
        </p:nvSpPr>
        <p:spPr>
          <a:xfrm>
            <a:off x="1897724" y="3789946"/>
            <a:ext cx="1525464" cy="692497"/>
          </a:xfrm>
          <a:prstGeom prst="rect">
            <a:avLst/>
          </a:prstGeom>
          <a:solidFill>
            <a:srgbClr val="D29EC5"/>
          </a:solidFill>
          <a:ln>
            <a:noFill/>
          </a:ln>
        </p:spPr>
        <p:txBody>
          <a:bodyPr wrap="square" rtlCol="1">
            <a:spAutoFit/>
          </a:bodyPr>
          <a:lstStyle/>
          <a:p>
            <a:r>
              <a:rPr lang="ar-SA" sz="3900" b="1" dirty="0">
                <a:cs typeface="Akhbar MT" pitchFamily="2" charset="-78"/>
                <a:hlinkClick r:id="rId5" action="ppaction://hlinksldjump"/>
              </a:rPr>
              <a:t>المصادر</a:t>
            </a:r>
            <a:endParaRPr lang="ar-SA" sz="3900" b="1" dirty="0">
              <a:cs typeface="Akhbar MT" pitchFamily="2" charset="-78"/>
            </a:endParaRPr>
          </a:p>
        </p:txBody>
      </p:sp>
      <p:sp>
        <p:nvSpPr>
          <p:cNvPr id="19" name="مربع نص 18">
            <a:extLst>
              <a:ext uri="{FF2B5EF4-FFF2-40B4-BE49-F238E27FC236}">
                <a16:creationId xmlns:a16="http://schemas.microsoft.com/office/drawing/2014/main" id="{7986011D-2AA8-DC4E-8505-8AD72773604E}"/>
              </a:ext>
            </a:extLst>
          </p:cNvPr>
          <p:cNvSpPr txBox="1"/>
          <p:nvPr/>
        </p:nvSpPr>
        <p:spPr>
          <a:xfrm>
            <a:off x="1897725" y="4482444"/>
            <a:ext cx="1525464" cy="769441"/>
          </a:xfrm>
          <a:prstGeom prst="rect">
            <a:avLst/>
          </a:prstGeom>
          <a:solidFill>
            <a:schemeClr val="accent1">
              <a:lumMod val="60000"/>
              <a:lumOff val="40000"/>
            </a:schemeClr>
          </a:solidFill>
          <a:ln>
            <a:noFill/>
          </a:ln>
        </p:spPr>
        <p:txBody>
          <a:bodyPr wrap="square" rtlCol="1">
            <a:spAutoFit/>
          </a:bodyPr>
          <a:lstStyle/>
          <a:p>
            <a:r>
              <a:rPr lang="ar-SA" sz="4400" b="1" dirty="0">
                <a:cs typeface="Akhbar MT" pitchFamily="2" charset="-78"/>
                <a:hlinkClick r:id="" action="ppaction://noaction"/>
              </a:rPr>
              <a:t>التقييم</a:t>
            </a:r>
            <a:endParaRPr lang="ar-SA" sz="4400" b="1" dirty="0">
              <a:cs typeface="Akhbar MT" pitchFamily="2" charset="-78"/>
            </a:endParaRPr>
          </a:p>
        </p:txBody>
      </p:sp>
      <p:sp>
        <p:nvSpPr>
          <p:cNvPr id="21" name="مربع نص 20">
            <a:extLst>
              <a:ext uri="{FF2B5EF4-FFF2-40B4-BE49-F238E27FC236}">
                <a16:creationId xmlns:a16="http://schemas.microsoft.com/office/drawing/2014/main" id="{A283CC24-D8A7-A648-A43F-632E42057644}"/>
              </a:ext>
            </a:extLst>
          </p:cNvPr>
          <p:cNvSpPr txBox="1"/>
          <p:nvPr/>
        </p:nvSpPr>
        <p:spPr>
          <a:xfrm>
            <a:off x="1897724" y="5251885"/>
            <a:ext cx="1525464" cy="780353"/>
          </a:xfrm>
          <a:prstGeom prst="rect">
            <a:avLst/>
          </a:prstGeom>
          <a:solidFill>
            <a:srgbClr val="FB98A3"/>
          </a:solidFill>
          <a:ln>
            <a:noFill/>
          </a:ln>
        </p:spPr>
        <p:txBody>
          <a:bodyPr wrap="square" rtlCol="1">
            <a:spAutoFit/>
          </a:bodyPr>
          <a:lstStyle/>
          <a:p>
            <a:r>
              <a:rPr lang="ar-SA" sz="4400" b="1" dirty="0">
                <a:cs typeface="Akhbar MT" pitchFamily="2" charset="-78"/>
                <a:hlinkClick r:id="" action="ppaction://noaction"/>
              </a:rPr>
              <a:t>الخاتمة</a:t>
            </a:r>
            <a:endParaRPr lang="ar-SA" sz="4400" b="1" dirty="0">
              <a:cs typeface="Akhbar MT" pitchFamily="2" charset="-78"/>
            </a:endParaRPr>
          </a:p>
        </p:txBody>
      </p:sp>
      <p:sp>
        <p:nvSpPr>
          <p:cNvPr id="4" name="زر إجراء: إرجاع 3">
            <a:hlinkClick r:id="" action="ppaction://hlinkshowjump?jump=firstslide" highlightClick="1"/>
            <a:extLst>
              <a:ext uri="{FF2B5EF4-FFF2-40B4-BE49-F238E27FC236}">
                <a16:creationId xmlns:a16="http://schemas.microsoft.com/office/drawing/2014/main" id="{FFBD2C55-EAA3-F64A-ADC8-8B5D0FF4CB19}"/>
              </a:ext>
            </a:extLst>
          </p:cNvPr>
          <p:cNvSpPr/>
          <p:nvPr/>
        </p:nvSpPr>
        <p:spPr>
          <a:xfrm>
            <a:off x="830073" y="5879347"/>
            <a:ext cx="864096" cy="811773"/>
          </a:xfrm>
          <a:prstGeom prst="actionButtonReturn">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4199411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6</Slides>
  <Notes>0</Notes>
  <HiddenSlides>0</HiddenSlide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❤loooody ♥</dc:creator>
  <cp:lastModifiedBy>❤loooody ♥</cp:lastModifiedBy>
  <cp:revision>11</cp:revision>
  <dcterms:created xsi:type="dcterms:W3CDTF">2020-06-05T18:24:57Z</dcterms:created>
  <dcterms:modified xsi:type="dcterms:W3CDTF">2020-06-05T19:27:27Z</dcterms:modified>
</cp:coreProperties>
</file>