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322" r:id="rId2"/>
    <p:sldId id="256" r:id="rId3"/>
    <p:sldId id="325" r:id="rId4"/>
    <p:sldId id="333" r:id="rId5"/>
    <p:sldId id="334" r:id="rId6"/>
    <p:sldId id="335" r:id="rId7"/>
    <p:sldId id="336" r:id="rId8"/>
    <p:sldId id="337" r:id="rId9"/>
    <p:sldId id="339" r:id="rId10"/>
    <p:sldId id="341" r:id="rId11"/>
    <p:sldId id="340" r:id="rId12"/>
    <p:sldId id="342" r:id="rId13"/>
    <p:sldId id="343" r:id="rId14"/>
    <p:sldId id="344" r:id="rId15"/>
    <p:sldId id="345" r:id="rId16"/>
    <p:sldId id="346" r:id="rId17"/>
    <p:sldId id="309" r:id="rId18"/>
    <p:sldId id="262" r:id="rId19"/>
    <p:sldId id="347" r:id="rId2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78" d="100"/>
          <a:sy n="78" d="100"/>
        </p:scale>
        <p:origin x="8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45281F3-A1F0-4C95-AA3E-804640D8BA2D}" type="datetimeFigureOut">
              <a:rPr lang="ar-SA" smtClean="0"/>
              <a:t>28/03/42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3530824-1E8C-4F96-AC0F-8EC2387DE516}" type="slidenum">
              <a:rPr lang="ar-SA" smtClean="0"/>
              <a:t>‹#›</a:t>
            </a:fld>
            <a:endParaRPr lang="ar-SA"/>
          </a:p>
        </p:txBody>
      </p:sp>
    </p:spTree>
    <p:extLst>
      <p:ext uri="{BB962C8B-B14F-4D97-AF65-F5344CB8AC3E}">
        <p14:creationId xmlns:p14="http://schemas.microsoft.com/office/powerpoint/2010/main" val="4664386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6" name="عنصر نائب لرقم الشريحة 5">
            <a:extLst>
              <a:ext uri="{FF2B5EF4-FFF2-40B4-BE49-F238E27FC236}">
                <a16:creationId xmlns:a16="http://schemas.microsoft.com/office/drawing/2014/main" id="{05D27C58-D9DD-4864-90BE-09A1B90B51D9}"/>
              </a:ext>
            </a:extLst>
          </p:cNvPr>
          <p:cNvSpPr>
            <a:spLocks noGrp="1"/>
          </p:cNvSpPr>
          <p:nvPr>
            <p:ph type="sldNum" sz="quarter" idx="12"/>
          </p:nvPr>
        </p:nvSpPr>
        <p:spPr>
          <a:xfrm>
            <a:off x="11419116" y="6228217"/>
            <a:ext cx="522515" cy="365125"/>
          </a:xfrm>
          <a:prstGeom prst="rect">
            <a:avLst/>
          </a:prstGeom>
        </p:spPr>
        <p:txBody>
          <a:bodyPr/>
          <a:lstStyle>
            <a:lvl1pPr>
              <a:defRPr b="0"/>
            </a:lvl1pPr>
          </a:lstStyle>
          <a:p>
            <a:fld id="{E94F1688-4C01-4B98-A071-104C4A63EAE5}" type="slidenum">
              <a:rPr lang="ar-SA" smtClean="0"/>
              <a:pPr/>
              <a:t>‹#›</a:t>
            </a:fld>
            <a:endParaRPr lang="ar-SA" dirty="0"/>
          </a:p>
        </p:txBody>
      </p:sp>
      <p:sp>
        <p:nvSpPr>
          <p:cNvPr id="7" name="مستطيل 6">
            <a:extLst>
              <a:ext uri="{FF2B5EF4-FFF2-40B4-BE49-F238E27FC236}">
                <a16:creationId xmlns:a16="http://schemas.microsoft.com/office/drawing/2014/main" id="{25C075A1-3BBB-4476-A41E-069601509BB4}"/>
              </a:ext>
            </a:extLst>
          </p:cNvPr>
          <p:cNvSpPr/>
          <p:nvPr userDrawn="1"/>
        </p:nvSpPr>
        <p:spPr>
          <a:xfrm>
            <a:off x="250372" y="281600"/>
            <a:ext cx="11702142" cy="6326029"/>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1" anchor="ctr"/>
          <a:lstStyle/>
          <a:p>
            <a:pPr algn="ctr"/>
            <a:endParaRPr lang="ar-SA"/>
          </a:p>
        </p:txBody>
      </p:sp>
      <p:pic>
        <p:nvPicPr>
          <p:cNvPr id="8" name="صورة 7">
            <a:extLst>
              <a:ext uri="{FF2B5EF4-FFF2-40B4-BE49-F238E27FC236}">
                <a16:creationId xmlns:a16="http://schemas.microsoft.com/office/drawing/2014/main" id="{A85A4FC2-0762-4505-907C-2F6E14CC74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1" y="6071494"/>
            <a:ext cx="631373" cy="526678"/>
          </a:xfrm>
          <a:prstGeom prst="rect">
            <a:avLst/>
          </a:prstGeom>
        </p:spPr>
      </p:pic>
      <p:sp>
        <p:nvSpPr>
          <p:cNvPr id="13" name="عنوان 12">
            <a:extLst>
              <a:ext uri="{FF2B5EF4-FFF2-40B4-BE49-F238E27FC236}">
                <a16:creationId xmlns:a16="http://schemas.microsoft.com/office/drawing/2014/main" id="{46AF9E81-2098-48AF-9E1E-6A818C6DBBF2}"/>
              </a:ext>
            </a:extLst>
          </p:cNvPr>
          <p:cNvSpPr>
            <a:spLocks noGrp="1"/>
          </p:cNvSpPr>
          <p:nvPr>
            <p:ph type="title"/>
          </p:nvPr>
        </p:nvSpPr>
        <p:spPr>
          <a:xfrm>
            <a:off x="1045027" y="608239"/>
            <a:ext cx="10515600" cy="1325563"/>
          </a:xfrm>
          <a:prstGeom prst="rect">
            <a:avLst/>
          </a:prstGeom>
        </p:spPr>
        <p:txBody>
          <a:bodyPr/>
          <a:lstStyle/>
          <a:p>
            <a:r>
              <a:rPr lang="ar-SA"/>
              <a:t>انقر لتحرير نمط عنوان الشكل الرئيسي</a:t>
            </a:r>
          </a:p>
        </p:txBody>
      </p:sp>
    </p:spTree>
    <p:extLst>
      <p:ext uri="{BB962C8B-B14F-4D97-AF65-F5344CB8AC3E}">
        <p14:creationId xmlns:p14="http://schemas.microsoft.com/office/powerpoint/2010/main" val="52339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4DD778-CA5D-4014-8028-5D5255ADF39C}" type="datetimeFigureOut">
              <a:rPr lang="ar-SA" smtClean="0"/>
              <a:t>28/03/42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0EE4E59-0D02-4D0D-813E-A8A4765A8962}" type="slidenum">
              <a:rPr lang="ar-SA" smtClean="0"/>
              <a:t>‹#›</a:t>
            </a:fld>
            <a:endParaRPr lang="ar-SA"/>
          </a:p>
        </p:txBody>
      </p:sp>
    </p:spTree>
    <p:extLst>
      <p:ext uri="{BB962C8B-B14F-4D97-AF65-F5344CB8AC3E}">
        <p14:creationId xmlns:p14="http://schemas.microsoft.com/office/powerpoint/2010/main" val="2883839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89888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openboard.ch/index.en.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s://github.com/OpenBoard-org/OpenBoard/releases/download/v1.5.4/OpenBoard-1.5.4-signed.dmg" TargetMode="External"/><Relationship Id="rId1" Type="http://schemas.openxmlformats.org/officeDocument/2006/relationships/slideLayout" Target="../slideLayouts/slideLayout1.xml"/><Relationship Id="rId6" Type="http://schemas.openxmlformats.org/officeDocument/2006/relationships/hyperlink" Target="https://github.com/OpenBoard-org/OpenBoard/releases/download/v1.5.4/OpenBoard_Installer_1.5.4.exe" TargetMode="External"/><Relationship Id="rId5" Type="http://schemas.openxmlformats.org/officeDocument/2006/relationships/image" Target="../media/image14.png"/><Relationship Id="rId4" Type="http://schemas.openxmlformats.org/officeDocument/2006/relationships/hyperlink" Target="https://github.com/OpenBoard-org/OpenBoard/releases/download/v1.5.4/openboard_ubuntu_16.04_1.5.4_amd64.de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twitter.com/EduTec4All" TargetMode="External"/><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hyperlink" Target="https://t.me/EduTec4All"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youtube.com/channel/UCg1X_7IrlWbCne80KkvIOHQ"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www.instagram.com/edutec4all/" TargetMode="External"/><Relationship Id="rId4" Type="http://schemas.openxmlformats.org/officeDocument/2006/relationships/hyperlink" Target="https://edutec4all.medu.sa/" TargetMode="Externa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icrosoft.com/ar-sa/p/microsoft-whiteboard/9mspc6mp8fm4?activetab=pivot:overviewtab"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apps.apple.com/sa/app/microsoft-whiteboard/id135249939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lay.google.com/store/apps/details?id=com.google.android.apps.jam&amp;hl=ar&amp;gl=sa"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apps.apple.com/sa/app/jamboard/id11435914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a:t>
            </a:fld>
            <a:endParaRPr lang="ar-SA" dirty="0"/>
          </a:p>
        </p:txBody>
      </p:sp>
      <p:sp>
        <p:nvSpPr>
          <p:cNvPr id="3" name="عنوان 2">
            <a:extLst>
              <a:ext uri="{FF2B5EF4-FFF2-40B4-BE49-F238E27FC236}">
                <a16:creationId xmlns:a16="http://schemas.microsoft.com/office/drawing/2014/main" id="{80ADC763-A1DB-4EB7-BDA7-3FA9B62C79D5}"/>
              </a:ext>
            </a:extLst>
          </p:cNvPr>
          <p:cNvSpPr>
            <a:spLocks noGrp="1"/>
          </p:cNvSpPr>
          <p:nvPr>
            <p:ph type="title"/>
          </p:nvPr>
        </p:nvSpPr>
        <p:spPr>
          <a:xfrm>
            <a:off x="1860754" y="2683540"/>
            <a:ext cx="10515600" cy="1325563"/>
          </a:xfrm>
        </p:spPr>
        <p:txBody>
          <a:bodyPr/>
          <a:lstStyle/>
          <a:p>
            <a:pPr algn="ctr"/>
            <a:r>
              <a:rPr lang="ar-SA" sz="5400" dirty="0"/>
              <a:t>السبورات الرقمية</a:t>
            </a:r>
            <a:br>
              <a:rPr lang="ar-SA" sz="5400" dirty="0"/>
            </a:br>
            <a:endParaRPr lang="ar-SA" sz="5400" dirty="0"/>
          </a:p>
        </p:txBody>
      </p:sp>
      <p:sp>
        <p:nvSpPr>
          <p:cNvPr id="4" name="مربع نص 3">
            <a:extLst>
              <a:ext uri="{FF2B5EF4-FFF2-40B4-BE49-F238E27FC236}">
                <a16:creationId xmlns:a16="http://schemas.microsoft.com/office/drawing/2014/main" id="{D8919950-8AFF-42B5-9006-E6729F744A75}"/>
              </a:ext>
            </a:extLst>
          </p:cNvPr>
          <p:cNvSpPr txBox="1"/>
          <p:nvPr/>
        </p:nvSpPr>
        <p:spPr>
          <a:xfrm>
            <a:off x="2401162" y="3906467"/>
            <a:ext cx="7389673" cy="707886"/>
          </a:xfrm>
          <a:prstGeom prst="rect">
            <a:avLst/>
          </a:prstGeom>
          <a:noFill/>
        </p:spPr>
        <p:txBody>
          <a:bodyPr wrap="square" rtlCol="1">
            <a:spAutoFit/>
          </a:bodyPr>
          <a:lstStyle/>
          <a:p>
            <a:pPr algn="ctr"/>
            <a:r>
              <a:rPr lang="ar-SA" sz="4000" dirty="0">
                <a:solidFill>
                  <a:schemeClr val="bg2">
                    <a:lumMod val="50000"/>
                  </a:schemeClr>
                </a:solidFill>
              </a:rPr>
              <a:t>مبادرة تقنيات التعليم للجميع</a:t>
            </a:r>
          </a:p>
        </p:txBody>
      </p:sp>
      <p:pic>
        <p:nvPicPr>
          <p:cNvPr id="6" name="صورة 5">
            <a:extLst>
              <a:ext uri="{FF2B5EF4-FFF2-40B4-BE49-F238E27FC236}">
                <a16:creationId xmlns:a16="http://schemas.microsoft.com/office/drawing/2014/main" id="{E2F3FBBB-9A51-49BE-9B7C-8D8817148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28002" y="1687353"/>
            <a:ext cx="1830759" cy="1830759"/>
          </a:xfrm>
          <a:prstGeom prst="rect">
            <a:avLst/>
          </a:prstGeom>
        </p:spPr>
      </p:pic>
      <p:sp>
        <p:nvSpPr>
          <p:cNvPr id="5" name="مربع نص 4">
            <a:extLst>
              <a:ext uri="{FF2B5EF4-FFF2-40B4-BE49-F238E27FC236}">
                <a16:creationId xmlns:a16="http://schemas.microsoft.com/office/drawing/2014/main" id="{DFA6706A-3517-4F9A-B68F-1FFBCD076EB6}"/>
              </a:ext>
            </a:extLst>
          </p:cNvPr>
          <p:cNvSpPr txBox="1"/>
          <p:nvPr/>
        </p:nvSpPr>
        <p:spPr>
          <a:xfrm>
            <a:off x="2528002" y="4651927"/>
            <a:ext cx="7389673" cy="646331"/>
          </a:xfrm>
          <a:prstGeom prst="rect">
            <a:avLst/>
          </a:prstGeom>
          <a:noFill/>
        </p:spPr>
        <p:txBody>
          <a:bodyPr wrap="square" rtlCol="1">
            <a:spAutoFit/>
          </a:bodyPr>
          <a:lstStyle/>
          <a:p>
            <a:pPr algn="ctr"/>
            <a:r>
              <a:rPr lang="ar-SA" sz="3600" dirty="0">
                <a:solidFill>
                  <a:schemeClr val="bg2">
                    <a:lumMod val="50000"/>
                  </a:schemeClr>
                </a:solidFill>
              </a:rPr>
              <a:t>إعداد: نورة مبروك الأحمدي</a:t>
            </a:r>
          </a:p>
        </p:txBody>
      </p:sp>
    </p:spTree>
    <p:extLst>
      <p:ext uri="{BB962C8B-B14F-4D97-AF65-F5344CB8AC3E}">
        <p14:creationId xmlns:p14="http://schemas.microsoft.com/office/powerpoint/2010/main" val="241424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10</a:t>
            </a:fld>
            <a:endParaRPr lang="ar-SA" dirty="0"/>
          </a:p>
        </p:txBody>
      </p:sp>
      <p:sp>
        <p:nvSpPr>
          <p:cNvPr id="10" name="عنوان 4">
            <a:extLst>
              <a:ext uri="{FF2B5EF4-FFF2-40B4-BE49-F238E27FC236}">
                <a16:creationId xmlns:a16="http://schemas.microsoft.com/office/drawing/2014/main" id="{CC619337-C23D-49D0-A3F9-D93358504CD8}"/>
              </a:ext>
            </a:extLst>
          </p:cNvPr>
          <p:cNvSpPr txBox="1">
            <a:spLocks/>
          </p:cNvSpPr>
          <p:nvPr/>
        </p:nvSpPr>
        <p:spPr>
          <a:xfrm>
            <a:off x="8111610" y="608240"/>
            <a:ext cx="3449015"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جوجل</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9" name="مستطيل 8">
            <a:extLst>
              <a:ext uri="{FF2B5EF4-FFF2-40B4-BE49-F238E27FC236}">
                <a16:creationId xmlns:a16="http://schemas.microsoft.com/office/drawing/2014/main" id="{229C8F9A-DF6E-4D0C-8171-261D53AF771B}"/>
              </a:ext>
            </a:extLst>
          </p:cNvPr>
          <p:cNvSpPr/>
          <p:nvPr/>
        </p:nvSpPr>
        <p:spPr>
          <a:xfrm>
            <a:off x="8904438" y="1711713"/>
            <a:ext cx="2356735" cy="523220"/>
          </a:xfrm>
          <a:prstGeom prst="rect">
            <a:avLst/>
          </a:prstGeom>
        </p:spPr>
        <p:txBody>
          <a:bodyPr wrap="none">
            <a:spAutoFit/>
          </a:bodyPr>
          <a:lstStyle/>
          <a:p>
            <a:r>
              <a:rPr lang="ar-SA" sz="2800" dirty="0">
                <a:ea typeface="Calibri" panose="020F0502020204030204" pitchFamily="34" charset="0"/>
                <a:cs typeface="Arabic UI Display Heavy" panose="00000900000000000000" pitchFamily="2" charset="-78"/>
              </a:rPr>
              <a:t>واجهة السبورة</a:t>
            </a:r>
            <a:endParaRPr lang="ar-SA" dirty="0"/>
          </a:p>
        </p:txBody>
      </p:sp>
      <p:pic>
        <p:nvPicPr>
          <p:cNvPr id="5" name="صورة 4">
            <a:extLst>
              <a:ext uri="{FF2B5EF4-FFF2-40B4-BE49-F238E27FC236}">
                <a16:creationId xmlns:a16="http://schemas.microsoft.com/office/drawing/2014/main" id="{FE862A0C-80E5-4DDF-A4B8-408D58F7E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849" y="2380997"/>
            <a:ext cx="8300302" cy="3847220"/>
          </a:xfrm>
          <a:prstGeom prst="rect">
            <a:avLst/>
          </a:prstGeom>
          <a:ln w="19050">
            <a:solidFill>
              <a:schemeClr val="tx1">
                <a:lumMod val="75000"/>
                <a:lumOff val="25000"/>
              </a:schemeClr>
            </a:solidFill>
          </a:ln>
        </p:spPr>
      </p:pic>
    </p:spTree>
    <p:extLst>
      <p:ext uri="{BB962C8B-B14F-4D97-AF65-F5344CB8AC3E}">
        <p14:creationId xmlns:p14="http://schemas.microsoft.com/office/powerpoint/2010/main" val="204269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11</a:t>
            </a:fld>
            <a:endParaRPr lang="ar-SA" dirty="0"/>
          </a:p>
        </p:txBody>
      </p:sp>
      <p:pic>
        <p:nvPicPr>
          <p:cNvPr id="7" name="صورة 6">
            <a:extLst>
              <a:ext uri="{FF2B5EF4-FFF2-40B4-BE49-F238E27FC236}">
                <a16:creationId xmlns:a16="http://schemas.microsoft.com/office/drawing/2014/main" id="{3DC13E68-DD5B-4612-BCEE-31C416C8D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13" y="990905"/>
            <a:ext cx="4876190" cy="4876190"/>
          </a:xfrm>
          <a:prstGeom prst="rect">
            <a:avLst/>
          </a:prstGeom>
        </p:spPr>
      </p:pic>
      <p:sp>
        <p:nvSpPr>
          <p:cNvPr id="8" name="عنوان 4">
            <a:extLst>
              <a:ext uri="{FF2B5EF4-FFF2-40B4-BE49-F238E27FC236}">
                <a16:creationId xmlns:a16="http://schemas.microsoft.com/office/drawing/2014/main" id="{BCE5911F-F3BB-4892-A3A5-6DB9F6AA5014}"/>
              </a:ext>
            </a:extLst>
          </p:cNvPr>
          <p:cNvSpPr txBox="1">
            <a:spLocks/>
          </p:cNvSpPr>
          <p:nvPr/>
        </p:nvSpPr>
        <p:spPr>
          <a:xfrm>
            <a:off x="8111610" y="608240"/>
            <a:ext cx="3449015"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جوجل</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FF16F59E-2BAB-47C6-9EF5-CD3D8F9ACA1F}"/>
              </a:ext>
            </a:extLst>
          </p:cNvPr>
          <p:cNvSpPr/>
          <p:nvPr/>
        </p:nvSpPr>
        <p:spPr>
          <a:xfrm>
            <a:off x="6095999" y="2321816"/>
            <a:ext cx="5436105" cy="523220"/>
          </a:xfrm>
          <a:prstGeom prst="rect">
            <a:avLst/>
          </a:prstGeom>
        </p:spPr>
        <p:txBody>
          <a:bodyPr wrap="none">
            <a:spAutoFit/>
          </a:bodyPr>
          <a:lstStyle/>
          <a:p>
            <a:r>
              <a:rPr lang="ar-SA" sz="2800" dirty="0">
                <a:solidFill>
                  <a:srgbClr val="002060"/>
                </a:solidFill>
                <a:ea typeface="Calibri" panose="020F0502020204030204" pitchFamily="34" charset="0"/>
                <a:cs typeface="Arabic UI Display Heavy" panose="00000900000000000000" pitchFamily="2" charset="-78"/>
              </a:rPr>
              <a:t>استعراض أيقونات السبورة وأدواتها</a:t>
            </a:r>
          </a:p>
        </p:txBody>
      </p:sp>
      <p:sp>
        <p:nvSpPr>
          <p:cNvPr id="5" name="مستطيل 4">
            <a:extLst>
              <a:ext uri="{FF2B5EF4-FFF2-40B4-BE49-F238E27FC236}">
                <a16:creationId xmlns:a16="http://schemas.microsoft.com/office/drawing/2014/main" id="{89C350B6-4CE6-4417-8377-B3809E2024E6}"/>
              </a:ext>
            </a:extLst>
          </p:cNvPr>
          <p:cNvSpPr/>
          <p:nvPr/>
        </p:nvSpPr>
        <p:spPr>
          <a:xfrm>
            <a:off x="8178271" y="3320467"/>
            <a:ext cx="3028394" cy="1384995"/>
          </a:xfrm>
          <a:prstGeom prst="rect">
            <a:avLst/>
          </a:prstGeom>
        </p:spPr>
        <p:txBody>
          <a:bodyPr wrap="none">
            <a:spAutoFit/>
          </a:bodyPr>
          <a:lstStyle/>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أدوات التحرير</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الإعدادات</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مشاركة السبورة</a:t>
            </a:r>
          </a:p>
        </p:txBody>
      </p:sp>
    </p:spTree>
    <p:extLst>
      <p:ext uri="{BB962C8B-B14F-4D97-AF65-F5344CB8AC3E}">
        <p14:creationId xmlns:p14="http://schemas.microsoft.com/office/powerpoint/2010/main" val="79599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12</a:t>
            </a:fld>
            <a:endParaRPr lang="ar-SA" dirty="0"/>
          </a:p>
        </p:txBody>
      </p:sp>
      <p:sp>
        <p:nvSpPr>
          <p:cNvPr id="3" name="عنوان 2">
            <a:extLst>
              <a:ext uri="{FF2B5EF4-FFF2-40B4-BE49-F238E27FC236}">
                <a16:creationId xmlns:a16="http://schemas.microsoft.com/office/drawing/2014/main" id="{80ADC763-A1DB-4EB7-BDA7-3FA9B62C79D5}"/>
              </a:ext>
            </a:extLst>
          </p:cNvPr>
          <p:cNvSpPr>
            <a:spLocks noGrp="1"/>
          </p:cNvSpPr>
          <p:nvPr>
            <p:ph type="title"/>
          </p:nvPr>
        </p:nvSpPr>
        <p:spPr>
          <a:xfrm>
            <a:off x="838200" y="1153727"/>
            <a:ext cx="10515600" cy="1325563"/>
          </a:xfrm>
        </p:spPr>
        <p:txBody>
          <a:bodyPr/>
          <a:lstStyle/>
          <a:p>
            <a:pPr algn="ctr">
              <a:lnSpc>
                <a:spcPct val="107000"/>
              </a:lnSpc>
              <a:spcAft>
                <a:spcPts val="800"/>
              </a:spcAft>
            </a:pPr>
            <a:r>
              <a:rPr lang="ar-SA" sz="5400" dirty="0">
                <a:latin typeface="Calibri" panose="020F0502020204030204" pitchFamily="34" charset="0"/>
                <a:ea typeface="Calibri" panose="020F0502020204030204" pitchFamily="34" charset="0"/>
                <a:cs typeface="Arabic UI Display Heavy" panose="00000900000000000000" pitchFamily="2" charset="-78"/>
              </a:rPr>
              <a:t>سبورة </a:t>
            </a:r>
            <a:br>
              <a:rPr lang="ar-SA" sz="5400" dirty="0">
                <a:latin typeface="Calibri" panose="020F0502020204030204" pitchFamily="34" charset="0"/>
                <a:ea typeface="Calibri" panose="020F0502020204030204" pitchFamily="34" charset="0"/>
                <a:cs typeface="Arabic UI Display Heavy" panose="00000900000000000000" pitchFamily="2" charset="-78"/>
              </a:rPr>
            </a:br>
            <a:r>
              <a:rPr lang="ar-SA" sz="5400" dirty="0">
                <a:latin typeface="Titillium Web" panose="00000500000000000000" pitchFamily="2" charset="0"/>
                <a:ea typeface="Calibri" panose="020F0502020204030204" pitchFamily="34" charset="0"/>
                <a:cs typeface="Arabic UI Display Heavy" panose="00000900000000000000" pitchFamily="2" charset="-78"/>
              </a:rPr>
              <a:t>(</a:t>
            </a:r>
            <a:r>
              <a:rPr lang="en-US" sz="5400" dirty="0" err="1">
                <a:latin typeface="Titillium Web" panose="00000500000000000000" pitchFamily="2" charset="0"/>
                <a:ea typeface="Calibri" panose="020F0502020204030204" pitchFamily="34" charset="0"/>
                <a:cs typeface="Arabic UI Display Heavy" panose="00000900000000000000" pitchFamily="2" charset="-78"/>
              </a:rPr>
              <a:t>OpenBoard</a:t>
            </a:r>
            <a:r>
              <a:rPr lang="ar-SA" sz="5400" dirty="0">
                <a:latin typeface="Titillium Web" panose="00000500000000000000" pitchFamily="2" charset="0"/>
                <a:ea typeface="Calibri" panose="020F0502020204030204" pitchFamily="34" charset="0"/>
                <a:cs typeface="Arabic UI Display Heavy" panose="00000900000000000000" pitchFamily="2"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a:extLst>
              <a:ext uri="{FF2B5EF4-FFF2-40B4-BE49-F238E27FC236}">
                <a16:creationId xmlns:a16="http://schemas.microsoft.com/office/drawing/2014/main" id="{CAF0670F-913A-4F54-B4C5-F88D91DFEE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24393" y="3295690"/>
            <a:ext cx="3143214" cy="3143214"/>
          </a:xfrm>
          <a:prstGeom prst="rect">
            <a:avLst/>
          </a:prstGeom>
        </p:spPr>
      </p:pic>
    </p:spTree>
    <p:extLst>
      <p:ext uri="{BB962C8B-B14F-4D97-AF65-F5344CB8AC3E}">
        <p14:creationId xmlns:p14="http://schemas.microsoft.com/office/powerpoint/2010/main" val="356608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13</a:t>
            </a:fld>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484776" y="608240"/>
            <a:ext cx="5075849"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a:t>
            </a:r>
            <a:r>
              <a:rPr lang="ar-SA" dirty="0">
                <a:latin typeface="+mn-lt"/>
                <a:ea typeface="Calibri" panose="020F0502020204030204" pitchFamily="34" charset="0"/>
                <a:cs typeface="Arabic UI Display Heavy" panose="00000900000000000000" pitchFamily="2" charset="-78"/>
              </a:rPr>
              <a:t>(</a:t>
            </a:r>
            <a:r>
              <a:rPr lang="en-US" dirty="0" err="1">
                <a:latin typeface="+mn-lt"/>
                <a:ea typeface="Calibri" panose="020F0502020204030204" pitchFamily="34" charset="0"/>
                <a:cs typeface="Arabic UI Display Heavy" panose="00000900000000000000" pitchFamily="2" charset="-78"/>
              </a:rPr>
              <a:t>OpenBoard</a:t>
            </a:r>
            <a:r>
              <a:rPr lang="ar-SA" dirty="0">
                <a:latin typeface="+mn-lt"/>
                <a:ea typeface="Calibri" panose="020F0502020204030204" pitchFamily="34" charset="0"/>
                <a:cs typeface="Arabic UI Display Heavy" panose="00000900000000000000" pitchFamily="2" charset="-78"/>
              </a:rPr>
              <a:t>)</a:t>
            </a:r>
            <a:endParaRPr lang="en-US" sz="2000" dirty="0">
              <a:latin typeface="+mn-lt"/>
              <a:ea typeface="Calibri" panose="020F0502020204030204" pitchFamily="34" charset="0"/>
              <a:cs typeface="Arial" panose="020B0604020202020204" pitchFamily="34" charset="0"/>
            </a:endParaRPr>
          </a:p>
        </p:txBody>
      </p:sp>
      <p:graphicFrame>
        <p:nvGraphicFramePr>
          <p:cNvPr id="6" name="جدول 5">
            <a:extLst>
              <a:ext uri="{FF2B5EF4-FFF2-40B4-BE49-F238E27FC236}">
                <a16:creationId xmlns:a16="http://schemas.microsoft.com/office/drawing/2014/main" id="{C21E9348-EAA7-40FB-89CA-AE4F5024E85A}"/>
              </a:ext>
            </a:extLst>
          </p:cNvPr>
          <p:cNvGraphicFramePr>
            <a:graphicFrameLocks noGrp="1"/>
          </p:cNvGraphicFramePr>
          <p:nvPr>
            <p:extLst>
              <p:ext uri="{D42A27DB-BD31-4B8C-83A1-F6EECF244321}">
                <p14:modId xmlns:p14="http://schemas.microsoft.com/office/powerpoint/2010/main" val="2965021829"/>
              </p:ext>
            </p:extLst>
          </p:nvPr>
        </p:nvGraphicFramePr>
        <p:xfrm>
          <a:off x="3264443" y="2432598"/>
          <a:ext cx="7883362" cy="1992804"/>
        </p:xfrm>
        <a:graphic>
          <a:graphicData uri="http://schemas.openxmlformats.org/drawingml/2006/table">
            <a:tbl>
              <a:tblPr rtl="1" firstRow="1" firstCol="1" bandRow="1"/>
              <a:tblGrid>
                <a:gridCol w="2011412">
                  <a:extLst>
                    <a:ext uri="{9D8B030D-6E8A-4147-A177-3AD203B41FA5}">
                      <a16:colId xmlns:a16="http://schemas.microsoft.com/office/drawing/2014/main" val="66383077"/>
                    </a:ext>
                  </a:extLst>
                </a:gridCol>
                <a:gridCol w="5871950">
                  <a:extLst>
                    <a:ext uri="{9D8B030D-6E8A-4147-A177-3AD203B41FA5}">
                      <a16:colId xmlns:a16="http://schemas.microsoft.com/office/drawing/2014/main" val="4043092834"/>
                    </a:ext>
                  </a:extLst>
                </a:gridCol>
              </a:tblGrid>
              <a:tr h="498201">
                <a:tc>
                  <a:txBody>
                    <a:bodyPr/>
                    <a:lstStyle/>
                    <a:p>
                      <a:pPr marL="0" algn="r" defTabSz="914400" rtl="1" eaLnBrk="1" latinLnBrk="0" hangingPunct="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الموقع</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b="0" u="sng" dirty="0">
                          <a:solidFill>
                            <a:srgbClr val="0563C1"/>
                          </a:solidFill>
                          <a:effectLst/>
                          <a:latin typeface="Titillium Web" panose="00000500000000000000" pitchFamily="2" charset="0"/>
                          <a:ea typeface="Calibri" panose="020F0502020204030204" pitchFamily="34" charset="0"/>
                          <a:cs typeface="KFGQPC Uthman Taha Naskh" panose="02000000000000000000" pitchFamily="2" charset="-78"/>
                          <a:hlinkClick r:id="rId2"/>
                        </a:rPr>
                        <a:t>https://openboard.ch/index.en.html</a:t>
                      </a:r>
                      <a:r>
                        <a:rPr lang="en-US" sz="2400" b="0" dirty="0">
                          <a:effectLst/>
                          <a:latin typeface="Titillium Web" panose="00000500000000000000" pitchFamily="2" charset="0"/>
                          <a:ea typeface="Calibri" panose="020F0502020204030204" pitchFamily="34" charset="0"/>
                          <a:cs typeface="KFGQPC Uthman Taha Naskh" panose="02000000000000000000" pitchFamily="2" charset="-78"/>
                        </a:rPr>
                        <a:t> </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761191"/>
                  </a:ext>
                </a:extLst>
              </a:tr>
              <a:tr h="498201">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الأنظمة الداعمة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Windows, Mac, Linux</a:t>
                      </a: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226688"/>
                  </a:ext>
                </a:extLst>
              </a:tr>
              <a:tr h="498201">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الأجهزة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الحاسبات الشخصية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185216"/>
                  </a:ext>
                </a:extLst>
              </a:tr>
              <a:tr h="498201">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قمريات</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الفصول الدراسية: التفاعلية / الرقمية / الافتراضية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765215"/>
                  </a:ext>
                </a:extLst>
              </a:tr>
            </a:tbl>
          </a:graphicData>
        </a:graphic>
      </p:graphicFrame>
    </p:spTree>
    <p:extLst>
      <p:ext uri="{BB962C8B-B14F-4D97-AF65-F5344CB8AC3E}">
        <p14:creationId xmlns:p14="http://schemas.microsoft.com/office/powerpoint/2010/main" val="382536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14</a:t>
            </a:fld>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484776" y="608240"/>
            <a:ext cx="5075849"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a:t>
            </a:r>
            <a:r>
              <a:rPr lang="ar-SA" dirty="0">
                <a:latin typeface="+mn-lt"/>
                <a:ea typeface="Calibri" panose="020F0502020204030204" pitchFamily="34" charset="0"/>
                <a:cs typeface="Arabic UI Display Heavy" panose="00000900000000000000" pitchFamily="2" charset="-78"/>
              </a:rPr>
              <a:t>(</a:t>
            </a:r>
            <a:r>
              <a:rPr lang="en-US" dirty="0" err="1">
                <a:latin typeface="+mn-lt"/>
                <a:ea typeface="Calibri" panose="020F0502020204030204" pitchFamily="34" charset="0"/>
                <a:cs typeface="Arabic UI Display Heavy" panose="00000900000000000000" pitchFamily="2" charset="-78"/>
              </a:rPr>
              <a:t>OpenBoard</a:t>
            </a:r>
            <a:r>
              <a:rPr lang="ar-SA" dirty="0">
                <a:latin typeface="+mn-lt"/>
                <a:ea typeface="Calibri" panose="020F0502020204030204" pitchFamily="34" charset="0"/>
                <a:cs typeface="Arabic UI Display Heavy" panose="00000900000000000000" pitchFamily="2" charset="-78"/>
              </a:rPr>
              <a:t>)</a:t>
            </a:r>
            <a:endParaRPr lang="en-US" sz="2000" dirty="0">
              <a:latin typeface="+mn-lt"/>
              <a:ea typeface="Calibri" panose="020F050202020403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E1FD59C6-4BD2-4583-81EC-753E27F2AD1A}"/>
              </a:ext>
            </a:extLst>
          </p:cNvPr>
          <p:cNvSpPr/>
          <p:nvPr/>
        </p:nvSpPr>
        <p:spPr>
          <a:xfrm>
            <a:off x="8730406" y="1702383"/>
            <a:ext cx="2456122" cy="523220"/>
          </a:xfrm>
          <a:prstGeom prst="rect">
            <a:avLst/>
          </a:prstGeom>
        </p:spPr>
        <p:txBody>
          <a:bodyPr wrap="none">
            <a:spAutoFit/>
          </a:bodyPr>
          <a:lstStyle/>
          <a:p>
            <a:r>
              <a:rPr lang="ar-SA" sz="2800" dirty="0">
                <a:ea typeface="Calibri" panose="020F0502020204030204" pitchFamily="34" charset="0"/>
                <a:cs typeface="Arabic UI Display Heavy" panose="00000900000000000000" pitchFamily="2" charset="-78"/>
              </a:rPr>
              <a:t>تحميل السبورة</a:t>
            </a:r>
            <a:endParaRPr lang="ar-SA" dirty="0"/>
          </a:p>
        </p:txBody>
      </p:sp>
      <p:pic>
        <p:nvPicPr>
          <p:cNvPr id="7" name="صورة 6">
            <a:hlinkClick r:id="rId2"/>
            <a:extLst>
              <a:ext uri="{FF2B5EF4-FFF2-40B4-BE49-F238E27FC236}">
                <a16:creationId xmlns:a16="http://schemas.microsoft.com/office/drawing/2014/main" id="{FF67FC3E-6319-4187-A78A-A2CC992A4F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5065" y="2782152"/>
            <a:ext cx="1941870" cy="1941870"/>
          </a:xfrm>
          <a:prstGeom prst="rect">
            <a:avLst/>
          </a:prstGeom>
        </p:spPr>
      </p:pic>
      <p:sp>
        <p:nvSpPr>
          <p:cNvPr id="8" name="مستطيل 7">
            <a:extLst>
              <a:ext uri="{FF2B5EF4-FFF2-40B4-BE49-F238E27FC236}">
                <a16:creationId xmlns:a16="http://schemas.microsoft.com/office/drawing/2014/main" id="{80251567-F29A-4119-953C-63A7A6CDAC1C}"/>
              </a:ext>
            </a:extLst>
          </p:cNvPr>
          <p:cNvSpPr/>
          <p:nvPr/>
        </p:nvSpPr>
        <p:spPr>
          <a:xfrm>
            <a:off x="5638983" y="4894007"/>
            <a:ext cx="914033"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Mac </a:t>
            </a:r>
            <a:endParaRPr lang="ar-SA" b="1" dirty="0">
              <a:solidFill>
                <a:prstClr val="black"/>
              </a:solidFill>
            </a:endParaRPr>
          </a:p>
        </p:txBody>
      </p:sp>
      <p:sp>
        <p:nvSpPr>
          <p:cNvPr id="9" name="مستطيل 8">
            <a:extLst>
              <a:ext uri="{FF2B5EF4-FFF2-40B4-BE49-F238E27FC236}">
                <a16:creationId xmlns:a16="http://schemas.microsoft.com/office/drawing/2014/main" id="{A3173932-176C-49D6-BC54-1EDB20D537CA}"/>
              </a:ext>
            </a:extLst>
          </p:cNvPr>
          <p:cNvSpPr/>
          <p:nvPr/>
        </p:nvSpPr>
        <p:spPr>
          <a:xfrm>
            <a:off x="1961307" y="4894007"/>
            <a:ext cx="1093569"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Linux </a:t>
            </a:r>
            <a:endParaRPr lang="ar-SA" b="1" dirty="0">
              <a:solidFill>
                <a:prstClr val="black"/>
              </a:solidFill>
            </a:endParaRPr>
          </a:p>
        </p:txBody>
      </p:sp>
      <p:pic>
        <p:nvPicPr>
          <p:cNvPr id="10" name="صورة 9">
            <a:hlinkClick r:id="rId4"/>
            <a:extLst>
              <a:ext uri="{FF2B5EF4-FFF2-40B4-BE49-F238E27FC236}">
                <a16:creationId xmlns:a16="http://schemas.microsoft.com/office/drawing/2014/main" id="{3FF1B100-60FC-49F9-8338-49A5F95D83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37157" y="2782152"/>
            <a:ext cx="1941870" cy="1941870"/>
          </a:xfrm>
          <a:prstGeom prst="rect">
            <a:avLst/>
          </a:prstGeom>
        </p:spPr>
      </p:pic>
      <p:pic>
        <p:nvPicPr>
          <p:cNvPr id="11" name="صورة 10">
            <a:hlinkClick r:id="rId6"/>
            <a:extLst>
              <a:ext uri="{FF2B5EF4-FFF2-40B4-BE49-F238E27FC236}">
                <a16:creationId xmlns:a16="http://schemas.microsoft.com/office/drawing/2014/main" id="{54745AD5-EE4B-44CF-ADC9-6F26E26C98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712973" y="2782152"/>
            <a:ext cx="1941870" cy="1941870"/>
          </a:xfrm>
          <a:prstGeom prst="rect">
            <a:avLst/>
          </a:prstGeom>
        </p:spPr>
      </p:pic>
      <p:sp>
        <p:nvSpPr>
          <p:cNvPr id="12" name="مستطيل 11">
            <a:extLst>
              <a:ext uri="{FF2B5EF4-FFF2-40B4-BE49-F238E27FC236}">
                <a16:creationId xmlns:a16="http://schemas.microsoft.com/office/drawing/2014/main" id="{1DCCCDDD-81C5-48AA-8C22-836D7C09B464}"/>
              </a:ext>
            </a:extLst>
          </p:cNvPr>
          <p:cNvSpPr/>
          <p:nvPr/>
        </p:nvSpPr>
        <p:spPr>
          <a:xfrm>
            <a:off x="8817080" y="4894007"/>
            <a:ext cx="1723550"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Windows </a:t>
            </a:r>
            <a:endParaRPr lang="ar-SA" b="1" dirty="0">
              <a:solidFill>
                <a:prstClr val="black"/>
              </a:solidFill>
            </a:endParaRPr>
          </a:p>
        </p:txBody>
      </p:sp>
    </p:spTree>
    <p:extLst>
      <p:ext uri="{BB962C8B-B14F-4D97-AF65-F5344CB8AC3E}">
        <p14:creationId xmlns:p14="http://schemas.microsoft.com/office/powerpoint/2010/main" val="247267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15</a:t>
            </a:fld>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484776" y="608240"/>
            <a:ext cx="5075849"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a:t>
            </a:r>
            <a:r>
              <a:rPr lang="ar-SA" dirty="0">
                <a:latin typeface="+mn-lt"/>
                <a:ea typeface="Calibri" panose="020F0502020204030204" pitchFamily="34" charset="0"/>
                <a:cs typeface="Arabic UI Display Heavy" panose="00000900000000000000" pitchFamily="2" charset="-78"/>
              </a:rPr>
              <a:t>(</a:t>
            </a:r>
            <a:r>
              <a:rPr lang="en-US" dirty="0" err="1">
                <a:latin typeface="+mn-lt"/>
                <a:ea typeface="Calibri" panose="020F0502020204030204" pitchFamily="34" charset="0"/>
                <a:cs typeface="Arabic UI Display Heavy" panose="00000900000000000000" pitchFamily="2" charset="-78"/>
              </a:rPr>
              <a:t>OpenBoard</a:t>
            </a:r>
            <a:r>
              <a:rPr lang="ar-SA" dirty="0">
                <a:latin typeface="+mn-lt"/>
                <a:ea typeface="Calibri" panose="020F0502020204030204" pitchFamily="34" charset="0"/>
                <a:cs typeface="Arabic UI Display Heavy" panose="00000900000000000000" pitchFamily="2" charset="-78"/>
              </a:rPr>
              <a:t>)</a:t>
            </a:r>
            <a:endParaRPr lang="en-US" sz="2000" dirty="0">
              <a:latin typeface="+mn-lt"/>
              <a:ea typeface="Calibri" panose="020F050202020403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E1FD59C6-4BD2-4583-81EC-753E27F2AD1A}"/>
              </a:ext>
            </a:extLst>
          </p:cNvPr>
          <p:cNvSpPr/>
          <p:nvPr/>
        </p:nvSpPr>
        <p:spPr>
          <a:xfrm>
            <a:off x="8829793" y="1702383"/>
            <a:ext cx="2356735" cy="523220"/>
          </a:xfrm>
          <a:prstGeom prst="rect">
            <a:avLst/>
          </a:prstGeom>
        </p:spPr>
        <p:txBody>
          <a:bodyPr wrap="none">
            <a:spAutoFit/>
          </a:bodyPr>
          <a:lstStyle/>
          <a:p>
            <a:r>
              <a:rPr lang="ar-SA" sz="2800" dirty="0">
                <a:ea typeface="Calibri" panose="020F0502020204030204" pitchFamily="34" charset="0"/>
                <a:cs typeface="Arabic UI Display Heavy" panose="00000900000000000000" pitchFamily="2" charset="-78"/>
              </a:rPr>
              <a:t>واجهة السبورة</a:t>
            </a:r>
            <a:endParaRPr lang="ar-SA" dirty="0"/>
          </a:p>
        </p:txBody>
      </p:sp>
      <p:pic>
        <p:nvPicPr>
          <p:cNvPr id="6" name="صورة 5" descr="صورة تحتوي على نص&#10;&#10;تم إنشاء الوصف تلقائياً">
            <a:extLst>
              <a:ext uri="{FF2B5EF4-FFF2-40B4-BE49-F238E27FC236}">
                <a16:creationId xmlns:a16="http://schemas.microsoft.com/office/drawing/2014/main" id="{3285AADF-7E82-4208-8A48-B32B161B4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775" y="2225603"/>
            <a:ext cx="7604450" cy="4277503"/>
          </a:xfrm>
          <a:prstGeom prst="rect">
            <a:avLst/>
          </a:prstGeom>
          <a:ln w="19050">
            <a:solidFill>
              <a:schemeClr val="tx1">
                <a:lumMod val="75000"/>
                <a:lumOff val="25000"/>
              </a:schemeClr>
            </a:solidFill>
          </a:ln>
        </p:spPr>
      </p:pic>
    </p:spTree>
    <p:extLst>
      <p:ext uri="{BB962C8B-B14F-4D97-AF65-F5344CB8AC3E}">
        <p14:creationId xmlns:p14="http://schemas.microsoft.com/office/powerpoint/2010/main" val="324129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16</a:t>
            </a:fld>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484776" y="608240"/>
            <a:ext cx="5075849"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a:t>
            </a:r>
            <a:r>
              <a:rPr lang="ar-SA" dirty="0">
                <a:latin typeface="+mn-lt"/>
                <a:ea typeface="Calibri" panose="020F0502020204030204" pitchFamily="34" charset="0"/>
                <a:cs typeface="Arabic UI Display Heavy" panose="00000900000000000000" pitchFamily="2" charset="-78"/>
              </a:rPr>
              <a:t>(</a:t>
            </a:r>
            <a:r>
              <a:rPr lang="en-US" dirty="0" err="1">
                <a:latin typeface="+mn-lt"/>
                <a:ea typeface="Calibri" panose="020F0502020204030204" pitchFamily="34" charset="0"/>
                <a:cs typeface="Arabic UI Display Heavy" panose="00000900000000000000" pitchFamily="2" charset="-78"/>
              </a:rPr>
              <a:t>OpenBoard</a:t>
            </a:r>
            <a:r>
              <a:rPr lang="ar-SA" dirty="0">
                <a:latin typeface="+mn-lt"/>
                <a:ea typeface="Calibri" panose="020F0502020204030204" pitchFamily="34" charset="0"/>
                <a:cs typeface="Arabic UI Display Heavy" panose="00000900000000000000" pitchFamily="2" charset="-78"/>
              </a:rPr>
              <a:t>)</a:t>
            </a:r>
            <a:endParaRPr lang="en-US" sz="2000" dirty="0">
              <a:latin typeface="+mn-lt"/>
              <a:ea typeface="Calibri" panose="020F0502020204030204" pitchFamily="34" charset="0"/>
              <a:cs typeface="Arial" panose="020B0604020202020204" pitchFamily="34" charset="0"/>
            </a:endParaRPr>
          </a:p>
        </p:txBody>
      </p:sp>
      <p:pic>
        <p:nvPicPr>
          <p:cNvPr id="8" name="صورة 7">
            <a:extLst>
              <a:ext uri="{FF2B5EF4-FFF2-40B4-BE49-F238E27FC236}">
                <a16:creationId xmlns:a16="http://schemas.microsoft.com/office/drawing/2014/main" id="{AAA2F7D5-2D8C-4F39-9998-4125D1032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13" y="990905"/>
            <a:ext cx="4876190" cy="4876190"/>
          </a:xfrm>
          <a:prstGeom prst="rect">
            <a:avLst/>
          </a:prstGeom>
        </p:spPr>
      </p:pic>
      <p:sp>
        <p:nvSpPr>
          <p:cNvPr id="3" name="مستطيل 2">
            <a:extLst>
              <a:ext uri="{FF2B5EF4-FFF2-40B4-BE49-F238E27FC236}">
                <a16:creationId xmlns:a16="http://schemas.microsoft.com/office/drawing/2014/main" id="{265BFB5F-27C7-4E05-9969-EB8D145433CA}"/>
              </a:ext>
            </a:extLst>
          </p:cNvPr>
          <p:cNvSpPr/>
          <p:nvPr/>
        </p:nvSpPr>
        <p:spPr>
          <a:xfrm>
            <a:off x="6095999" y="2321816"/>
            <a:ext cx="5436105" cy="523220"/>
          </a:xfrm>
          <a:prstGeom prst="rect">
            <a:avLst/>
          </a:prstGeom>
        </p:spPr>
        <p:txBody>
          <a:bodyPr wrap="none">
            <a:spAutoFit/>
          </a:bodyPr>
          <a:lstStyle/>
          <a:p>
            <a:r>
              <a:rPr lang="ar-SA" sz="2800" dirty="0">
                <a:solidFill>
                  <a:srgbClr val="002060"/>
                </a:solidFill>
                <a:ea typeface="Calibri" panose="020F0502020204030204" pitchFamily="34" charset="0"/>
                <a:cs typeface="Arabic UI Display Heavy" panose="00000900000000000000" pitchFamily="2" charset="-78"/>
              </a:rPr>
              <a:t>استعراض أيقونات السبورة وأدواتها</a:t>
            </a:r>
          </a:p>
        </p:txBody>
      </p:sp>
      <p:sp>
        <p:nvSpPr>
          <p:cNvPr id="5" name="مستطيل 4">
            <a:extLst>
              <a:ext uri="{FF2B5EF4-FFF2-40B4-BE49-F238E27FC236}">
                <a16:creationId xmlns:a16="http://schemas.microsoft.com/office/drawing/2014/main" id="{74E8E796-E964-4A58-BD52-3272DC71E2B5}"/>
              </a:ext>
            </a:extLst>
          </p:cNvPr>
          <p:cNvSpPr/>
          <p:nvPr/>
        </p:nvSpPr>
        <p:spPr>
          <a:xfrm>
            <a:off x="8178272" y="3320467"/>
            <a:ext cx="3028393" cy="1815882"/>
          </a:xfrm>
          <a:prstGeom prst="rect">
            <a:avLst/>
          </a:prstGeom>
        </p:spPr>
        <p:txBody>
          <a:bodyPr wrap="none">
            <a:spAutoFit/>
          </a:bodyPr>
          <a:lstStyle/>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أدوات التحرير</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المكتبة</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الإعدادات</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مشاركة السبورة</a:t>
            </a:r>
          </a:p>
        </p:txBody>
      </p:sp>
    </p:spTree>
    <p:extLst>
      <p:ext uri="{BB962C8B-B14F-4D97-AF65-F5344CB8AC3E}">
        <p14:creationId xmlns:p14="http://schemas.microsoft.com/office/powerpoint/2010/main" val="342974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13222BB-D71E-4B8D-83D7-AFE9B821F5B0}"/>
              </a:ext>
            </a:extLst>
          </p:cNvPr>
          <p:cNvSpPr>
            <a:spLocks noGrp="1"/>
          </p:cNvSpPr>
          <p:nvPr>
            <p:ph type="sldNum" sz="quarter" idx="12"/>
          </p:nvPr>
        </p:nvSpPr>
        <p:spPr/>
        <p:txBody>
          <a:bodyPr/>
          <a:lstStyle/>
          <a:p>
            <a:fld id="{E94F1688-4C01-4B98-A071-104C4A63EAE5}" type="slidenum">
              <a:rPr lang="ar-SA" smtClean="0"/>
              <a:pPr/>
              <a:t>17</a:t>
            </a:fld>
            <a:endParaRPr lang="ar-SA" dirty="0"/>
          </a:p>
        </p:txBody>
      </p:sp>
      <p:sp>
        <p:nvSpPr>
          <p:cNvPr id="3" name="عنوان 2">
            <a:extLst>
              <a:ext uri="{FF2B5EF4-FFF2-40B4-BE49-F238E27FC236}">
                <a16:creationId xmlns:a16="http://schemas.microsoft.com/office/drawing/2014/main" id="{0446509D-49CB-4CDF-81EF-7B8AA6E5871D}"/>
              </a:ext>
            </a:extLst>
          </p:cNvPr>
          <p:cNvSpPr>
            <a:spLocks noGrp="1"/>
          </p:cNvSpPr>
          <p:nvPr>
            <p:ph type="title"/>
          </p:nvPr>
        </p:nvSpPr>
        <p:spPr/>
        <p:txBody>
          <a:bodyPr/>
          <a:lstStyle/>
          <a:p>
            <a:r>
              <a:rPr lang="ar-SA" dirty="0">
                <a:solidFill>
                  <a:srgbClr val="002060"/>
                </a:solidFill>
              </a:rPr>
              <a:t>إرشادات عامة</a:t>
            </a:r>
          </a:p>
        </p:txBody>
      </p:sp>
      <p:sp>
        <p:nvSpPr>
          <p:cNvPr id="4" name="مربع نص 3">
            <a:extLst>
              <a:ext uri="{FF2B5EF4-FFF2-40B4-BE49-F238E27FC236}">
                <a16:creationId xmlns:a16="http://schemas.microsoft.com/office/drawing/2014/main" id="{0239272F-87CB-4C71-B6E9-14718EC4CA91}"/>
              </a:ext>
            </a:extLst>
          </p:cNvPr>
          <p:cNvSpPr txBox="1"/>
          <p:nvPr/>
        </p:nvSpPr>
        <p:spPr>
          <a:xfrm>
            <a:off x="1658890" y="1480298"/>
            <a:ext cx="8874220" cy="5201424"/>
          </a:xfrm>
          <a:prstGeom prst="rect">
            <a:avLst/>
          </a:prstGeom>
          <a:noFill/>
        </p:spPr>
        <p:txBody>
          <a:bodyPr wrap="square" rtlCol="1" anchor="ctr">
            <a:spAutoFit/>
          </a:bodyPr>
          <a:lstStyle/>
          <a:p>
            <a:pPr marL="342900" indent="-342900" algn="just">
              <a:spcBef>
                <a:spcPts val="1200"/>
              </a:spcBef>
              <a:buFont typeface="Wingdings" panose="05000000000000000000" pitchFamily="2" charset="2"/>
              <a:buChar char="§"/>
            </a:pPr>
            <a:r>
              <a:rPr lang="ar-SA" sz="2400" dirty="0"/>
              <a:t>يُلاحظ اختلاف إمكانات السبورات الرقمية، لذا يختار منها الأنسب للمحتوى التعليمي المعروض للطلبة؛ فمثلاً قد يختلف اختيار المعلم لأي من السبورات إن كان استخدامه لها قائم على الكتابة والرسم فقط، دون الحاجة إلى حفظ العمل أو استعراض الكتاب المدرسي على السبورة. وأياً ما كانت السبورة المستخدمة، يحسن استخدام السبورة من خلال جهاز مزود بشاشة لمس مع قلم رقمي في حالة الكتابة بمؤشر القلم.</a:t>
            </a:r>
          </a:p>
          <a:p>
            <a:pPr marL="342900" indent="-342900" algn="just">
              <a:spcBef>
                <a:spcPts val="1200"/>
              </a:spcBef>
              <a:buFont typeface="Wingdings" panose="05000000000000000000" pitchFamily="2" charset="2"/>
              <a:buChar char="§"/>
            </a:pPr>
            <a:r>
              <a:rPr lang="ar-SA" sz="2400" dirty="0"/>
              <a:t>يمكن الإفادة من السبورة الرقمية في كتابة النصوص، والرسم، واستعراض الكتب الدراسية وأوراق العمل، وشرح الصور والرسوم التوضيحية والتعليق عليها، بالإضافة إلى إدراج كل من الملفات الصوتية والنص الصوتي (التفريغ النصي) الخاص بها، وهي مجدية عند تدريس المقررات التي تتطلب الاستماع للملفات الصوتية، كتلاوة القرآن الكريم، ومحادثات اللغة الإنجليزية، وإلقاء القصائد، أو سرد القصص القصيرة كتمهيد للدروس...إلخ.</a:t>
            </a:r>
          </a:p>
          <a:p>
            <a:pPr marL="342900" indent="-342900" algn="just">
              <a:spcBef>
                <a:spcPts val="1200"/>
              </a:spcBef>
              <a:buFont typeface="Wingdings" panose="05000000000000000000" pitchFamily="2" charset="2"/>
              <a:buChar char="§"/>
            </a:pPr>
            <a:r>
              <a:rPr lang="ar-SA" sz="2400" dirty="0"/>
              <a:t>لتعليم الكتابة اليدوية ضمن مقررات اللغة الإنجليزية، يمكن وضع صورة الورق المسطر كخلفية للسبورة ثم الكتابة عليها لتوضيح كيفية كتابة الكلمات بحروف متصلة </a:t>
            </a:r>
            <a:r>
              <a:rPr lang="en-US" sz="2000" dirty="0">
                <a:latin typeface="+mj-lt"/>
              </a:rPr>
              <a:t>(Cursive Writing)</a:t>
            </a:r>
            <a:r>
              <a:rPr lang="ar-SA" sz="2400" dirty="0">
                <a:latin typeface="+mj-lt"/>
              </a:rPr>
              <a:t>.</a:t>
            </a:r>
          </a:p>
        </p:txBody>
      </p:sp>
    </p:spTree>
    <p:extLst>
      <p:ext uri="{BB962C8B-B14F-4D97-AF65-F5344CB8AC3E}">
        <p14:creationId xmlns:p14="http://schemas.microsoft.com/office/powerpoint/2010/main" val="398121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242079" y="4375012"/>
            <a:ext cx="4423342" cy="646331"/>
          </a:xfrm>
          <a:prstGeom prst="rect">
            <a:avLst/>
          </a:prstGeom>
          <a:noFill/>
        </p:spPr>
        <p:txBody>
          <a:bodyPr wrap="square" rtlCol="1">
            <a:spAutoFit/>
          </a:bodyPr>
          <a:lstStyle/>
          <a:p>
            <a:pPr algn="ctr"/>
            <a:r>
              <a:rPr lang="ar-SA" sz="3600" dirty="0">
                <a:solidFill>
                  <a:srgbClr val="002060"/>
                </a:solidFill>
              </a:rPr>
              <a:t>مبادرة تقنيات التعليم للجميع </a:t>
            </a:r>
          </a:p>
        </p:txBody>
      </p:sp>
      <p:cxnSp>
        <p:nvCxnSpPr>
          <p:cNvPr id="4" name="رابط مستقيم 3"/>
          <p:cNvCxnSpPr>
            <a:cxnSpLocks/>
          </p:cNvCxnSpPr>
          <p:nvPr/>
        </p:nvCxnSpPr>
        <p:spPr>
          <a:xfrm>
            <a:off x="6819770" y="303904"/>
            <a:ext cx="0" cy="6250193"/>
          </a:xfrm>
          <a:prstGeom prst="line">
            <a:avLst/>
          </a:prstGeom>
          <a:ln>
            <a:solidFill>
              <a:srgbClr val="00CC99"/>
            </a:solidFill>
          </a:ln>
        </p:spPr>
        <p:style>
          <a:lnRef idx="1">
            <a:schemeClr val="accent2"/>
          </a:lnRef>
          <a:fillRef idx="0">
            <a:schemeClr val="accent2"/>
          </a:fillRef>
          <a:effectRef idx="0">
            <a:schemeClr val="accent2"/>
          </a:effectRef>
          <a:fontRef idx="minor">
            <a:schemeClr val="tx1"/>
          </a:fontRef>
        </p:style>
      </p:cxnSp>
      <p:pic>
        <p:nvPicPr>
          <p:cNvPr id="13" name="صورة 12">
            <a:extLst>
              <a:ext uri="{FF2B5EF4-FFF2-40B4-BE49-F238E27FC236}">
                <a16:creationId xmlns:a16="http://schemas.microsoft.com/office/drawing/2014/main" id="{BB18034F-9D6B-40A8-B7D4-8E3599DD1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776" y="1992289"/>
            <a:ext cx="2459948" cy="2052037"/>
          </a:xfrm>
          <a:prstGeom prst="rect">
            <a:avLst/>
          </a:prstGeom>
        </p:spPr>
      </p:pic>
      <p:pic>
        <p:nvPicPr>
          <p:cNvPr id="7" name="صورة 6">
            <a:hlinkClick r:id="rId4"/>
            <a:extLst>
              <a:ext uri="{FF2B5EF4-FFF2-40B4-BE49-F238E27FC236}">
                <a16:creationId xmlns:a16="http://schemas.microsoft.com/office/drawing/2014/main" id="{16709FCC-C27C-45F8-96BE-871757FE7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14" y="542741"/>
            <a:ext cx="1111998" cy="1111998"/>
          </a:xfrm>
          <a:prstGeom prst="rect">
            <a:avLst/>
          </a:prstGeom>
          <a:ln>
            <a:solidFill>
              <a:schemeClr val="bg1">
                <a:lumMod val="50000"/>
              </a:schemeClr>
            </a:solidFill>
          </a:ln>
        </p:spPr>
      </p:pic>
      <p:pic>
        <p:nvPicPr>
          <p:cNvPr id="23" name="صورة 22">
            <a:hlinkClick r:id="rId6"/>
            <a:extLst>
              <a:ext uri="{FF2B5EF4-FFF2-40B4-BE49-F238E27FC236}">
                <a16:creationId xmlns:a16="http://schemas.microsoft.com/office/drawing/2014/main" id="{EE1F938F-A52E-4336-9737-F58B188C5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7514" y="2916293"/>
            <a:ext cx="1111998" cy="1111998"/>
          </a:xfrm>
          <a:prstGeom prst="rect">
            <a:avLst/>
          </a:prstGeom>
          <a:ln>
            <a:solidFill>
              <a:schemeClr val="bg1">
                <a:lumMod val="50000"/>
              </a:schemeClr>
            </a:solidFill>
          </a:ln>
        </p:spPr>
      </p:pic>
      <p:pic>
        <p:nvPicPr>
          <p:cNvPr id="24" name="صورة 23">
            <a:hlinkClick r:id="rId8"/>
            <a:extLst>
              <a:ext uri="{FF2B5EF4-FFF2-40B4-BE49-F238E27FC236}">
                <a16:creationId xmlns:a16="http://schemas.microsoft.com/office/drawing/2014/main" id="{A6BB8262-F5CD-4295-9496-0BE532D6AF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882" y="1729517"/>
            <a:ext cx="1111998" cy="1111998"/>
          </a:xfrm>
          <a:prstGeom prst="rect">
            <a:avLst/>
          </a:prstGeom>
          <a:ln>
            <a:solidFill>
              <a:schemeClr val="bg1">
                <a:lumMod val="50000"/>
              </a:schemeClr>
            </a:solidFill>
          </a:ln>
        </p:spPr>
      </p:pic>
      <p:pic>
        <p:nvPicPr>
          <p:cNvPr id="25" name="صورة 24">
            <a:hlinkClick r:id="rId10"/>
            <a:extLst>
              <a:ext uri="{FF2B5EF4-FFF2-40B4-BE49-F238E27FC236}">
                <a16:creationId xmlns:a16="http://schemas.microsoft.com/office/drawing/2014/main" id="{ED1F290C-41E4-4C39-9FF2-994A249C7F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512" y="5283941"/>
            <a:ext cx="1112000" cy="1112000"/>
          </a:xfrm>
          <a:prstGeom prst="rect">
            <a:avLst/>
          </a:prstGeom>
          <a:ln>
            <a:solidFill>
              <a:schemeClr val="bg1">
                <a:lumMod val="50000"/>
              </a:schemeClr>
            </a:solidFill>
          </a:ln>
        </p:spPr>
      </p:pic>
      <p:pic>
        <p:nvPicPr>
          <p:cNvPr id="26" name="صورة 25">
            <a:hlinkClick r:id="rId12"/>
            <a:extLst>
              <a:ext uri="{FF2B5EF4-FFF2-40B4-BE49-F238E27FC236}">
                <a16:creationId xmlns:a16="http://schemas.microsoft.com/office/drawing/2014/main" id="{F8881C99-63AC-41D8-AC14-78DB195C06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7512" y="4103069"/>
            <a:ext cx="1112000" cy="1112000"/>
          </a:xfrm>
          <a:prstGeom prst="rect">
            <a:avLst/>
          </a:prstGeom>
          <a:ln>
            <a:solidFill>
              <a:schemeClr val="bg1">
                <a:lumMod val="50000"/>
              </a:schemeClr>
            </a:solidFill>
          </a:ln>
        </p:spPr>
      </p:pic>
      <p:sp>
        <p:nvSpPr>
          <p:cNvPr id="22" name="مستطيل 21">
            <a:extLst>
              <a:ext uri="{FF2B5EF4-FFF2-40B4-BE49-F238E27FC236}">
                <a16:creationId xmlns:a16="http://schemas.microsoft.com/office/drawing/2014/main" id="{A8B6CDBB-D0EA-42D1-89E8-C01D5311BDA8}"/>
              </a:ext>
            </a:extLst>
          </p:cNvPr>
          <p:cNvSpPr/>
          <p:nvPr/>
        </p:nvSpPr>
        <p:spPr>
          <a:xfrm>
            <a:off x="2124084" y="914074"/>
            <a:ext cx="2972289" cy="369332"/>
          </a:xfrm>
          <a:prstGeom prst="rect">
            <a:avLst/>
          </a:prstGeom>
        </p:spPr>
        <p:txBody>
          <a:bodyPr wrap="none">
            <a:spAutoFit/>
          </a:bodyPr>
          <a:lstStyle/>
          <a:p>
            <a:r>
              <a:rPr lang="en-US" dirty="0">
                <a:hlinkClick r:id="rId4"/>
              </a:rPr>
              <a:t>https://edutec4all.medu.sa/</a:t>
            </a:r>
            <a:r>
              <a:rPr lang="en-US" dirty="0"/>
              <a:t> </a:t>
            </a:r>
            <a:endParaRPr lang="ar-SA" dirty="0"/>
          </a:p>
        </p:txBody>
      </p:sp>
      <p:sp>
        <p:nvSpPr>
          <p:cNvPr id="27" name="مستطيل 26">
            <a:extLst>
              <a:ext uri="{FF2B5EF4-FFF2-40B4-BE49-F238E27FC236}">
                <a16:creationId xmlns:a16="http://schemas.microsoft.com/office/drawing/2014/main" id="{BD17BA5B-1EE0-4632-AB7E-704812256936}"/>
              </a:ext>
            </a:extLst>
          </p:cNvPr>
          <p:cNvSpPr/>
          <p:nvPr/>
        </p:nvSpPr>
        <p:spPr>
          <a:xfrm>
            <a:off x="2862266" y="2100850"/>
            <a:ext cx="1495923" cy="369332"/>
          </a:xfrm>
          <a:prstGeom prst="rect">
            <a:avLst/>
          </a:prstGeom>
        </p:spPr>
        <p:txBody>
          <a:bodyPr wrap="none">
            <a:spAutoFit/>
          </a:bodyPr>
          <a:lstStyle/>
          <a:p>
            <a:r>
              <a:rPr lang="en-US" dirty="0"/>
              <a:t>@EduTec4All</a:t>
            </a:r>
            <a:endParaRPr lang="ar-SA" dirty="0"/>
          </a:p>
        </p:txBody>
      </p:sp>
      <p:sp>
        <p:nvSpPr>
          <p:cNvPr id="28" name="مستطيل 27">
            <a:extLst>
              <a:ext uri="{FF2B5EF4-FFF2-40B4-BE49-F238E27FC236}">
                <a16:creationId xmlns:a16="http://schemas.microsoft.com/office/drawing/2014/main" id="{628392E4-A8C2-4ED9-850A-F4CD44B048D3}"/>
              </a:ext>
            </a:extLst>
          </p:cNvPr>
          <p:cNvSpPr/>
          <p:nvPr/>
        </p:nvSpPr>
        <p:spPr>
          <a:xfrm>
            <a:off x="2513174" y="3244334"/>
            <a:ext cx="2129109" cy="369332"/>
          </a:xfrm>
          <a:prstGeom prst="rect">
            <a:avLst/>
          </a:prstGeom>
        </p:spPr>
        <p:txBody>
          <a:bodyPr wrap="none">
            <a:spAutoFit/>
          </a:bodyPr>
          <a:lstStyle/>
          <a:p>
            <a:r>
              <a:rPr lang="ar-SA" dirty="0"/>
              <a:t>قناة تقنيات التعليم للجميع </a:t>
            </a:r>
          </a:p>
        </p:txBody>
      </p:sp>
      <p:sp>
        <p:nvSpPr>
          <p:cNvPr id="29" name="مستطيل 28">
            <a:extLst>
              <a:ext uri="{FF2B5EF4-FFF2-40B4-BE49-F238E27FC236}">
                <a16:creationId xmlns:a16="http://schemas.microsoft.com/office/drawing/2014/main" id="{F98AB42A-F496-42B5-971D-0312EA5DC93B}"/>
              </a:ext>
            </a:extLst>
          </p:cNvPr>
          <p:cNvSpPr/>
          <p:nvPr/>
        </p:nvSpPr>
        <p:spPr>
          <a:xfrm>
            <a:off x="2829768" y="4471451"/>
            <a:ext cx="1495922" cy="369332"/>
          </a:xfrm>
          <a:prstGeom prst="rect">
            <a:avLst/>
          </a:prstGeom>
        </p:spPr>
        <p:txBody>
          <a:bodyPr wrap="none">
            <a:spAutoFit/>
          </a:bodyPr>
          <a:lstStyle/>
          <a:p>
            <a:pPr lvl="0"/>
            <a:r>
              <a:rPr lang="en-US" dirty="0">
                <a:solidFill>
                  <a:prstClr val="black"/>
                </a:solidFill>
              </a:rPr>
              <a:t>@EduTec4All</a:t>
            </a:r>
            <a:endParaRPr lang="ar-SA" dirty="0">
              <a:solidFill>
                <a:prstClr val="black"/>
              </a:solidFill>
            </a:endParaRPr>
          </a:p>
        </p:txBody>
      </p:sp>
      <p:sp>
        <p:nvSpPr>
          <p:cNvPr id="30" name="مستطيل 29">
            <a:extLst>
              <a:ext uri="{FF2B5EF4-FFF2-40B4-BE49-F238E27FC236}">
                <a16:creationId xmlns:a16="http://schemas.microsoft.com/office/drawing/2014/main" id="{E7B97021-C36E-403A-92CA-33F1C96CE7AB}"/>
              </a:ext>
            </a:extLst>
          </p:cNvPr>
          <p:cNvSpPr/>
          <p:nvPr/>
        </p:nvSpPr>
        <p:spPr>
          <a:xfrm>
            <a:off x="2899138" y="5655275"/>
            <a:ext cx="1422184" cy="369332"/>
          </a:xfrm>
          <a:prstGeom prst="rect">
            <a:avLst/>
          </a:prstGeom>
        </p:spPr>
        <p:txBody>
          <a:bodyPr wrap="none">
            <a:spAutoFit/>
          </a:bodyPr>
          <a:lstStyle/>
          <a:p>
            <a:r>
              <a:rPr lang="en-US" dirty="0"/>
              <a:t>@edutec4all</a:t>
            </a:r>
          </a:p>
        </p:txBody>
      </p:sp>
    </p:spTree>
    <p:custDataLst>
      <p:tags r:id="rId1"/>
    </p:custDataLst>
    <p:extLst>
      <p:ext uri="{BB962C8B-B14F-4D97-AF65-F5344CB8AC3E}">
        <p14:creationId xmlns:p14="http://schemas.microsoft.com/office/powerpoint/2010/main" val="303793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9D004D0-43AA-49D4-84CE-C63685700A15}"/>
              </a:ext>
            </a:extLst>
          </p:cNvPr>
          <p:cNvSpPr>
            <a:spLocks noGrp="1"/>
          </p:cNvSpPr>
          <p:nvPr>
            <p:ph type="sldNum" sz="quarter" idx="12"/>
          </p:nvPr>
        </p:nvSpPr>
        <p:spPr/>
        <p:txBody>
          <a:bodyPr/>
          <a:lstStyle/>
          <a:p>
            <a:fld id="{D0EE4E59-0D02-4D0D-813E-A8A4765A8962}" type="slidenum">
              <a:rPr lang="ar-SA" smtClean="0"/>
              <a:t>19</a:t>
            </a:fld>
            <a:endParaRPr lang="ar-SA"/>
          </a:p>
        </p:txBody>
      </p:sp>
      <p:pic>
        <p:nvPicPr>
          <p:cNvPr id="4" name="صورة 3">
            <a:extLst>
              <a:ext uri="{FF2B5EF4-FFF2-40B4-BE49-F238E27FC236}">
                <a16:creationId xmlns:a16="http://schemas.microsoft.com/office/drawing/2014/main" id="{758471C6-B641-4ACD-9D44-B2D723FD1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مستطيل: زوايا مستديرة 4">
            <a:extLst>
              <a:ext uri="{FF2B5EF4-FFF2-40B4-BE49-F238E27FC236}">
                <a16:creationId xmlns:a16="http://schemas.microsoft.com/office/drawing/2014/main" id="{3CCAF138-652F-4E45-9803-8DC795E57416}"/>
              </a:ext>
            </a:extLst>
          </p:cNvPr>
          <p:cNvSpPr/>
          <p:nvPr/>
        </p:nvSpPr>
        <p:spPr>
          <a:xfrm>
            <a:off x="2713653" y="1418254"/>
            <a:ext cx="6764694" cy="1073020"/>
          </a:xfrm>
          <a:prstGeom prst="roundRect">
            <a:avLst>
              <a:gd name="adj" fmla="val 24493"/>
            </a:avLst>
          </a:prstGeom>
          <a:solidFill>
            <a:schemeClr val="bg1">
              <a:lumMod val="95000"/>
            </a:schemeClr>
          </a:solidFill>
          <a:ln>
            <a:solidFill>
              <a:schemeClr val="bg1">
                <a:lumMod val="9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002060"/>
                </a:solidFill>
              </a:rPr>
              <a:t>شكـــراً على حســــن استماعــــك </a:t>
            </a:r>
          </a:p>
        </p:txBody>
      </p:sp>
    </p:spTree>
    <p:extLst>
      <p:ext uri="{BB962C8B-B14F-4D97-AF65-F5344CB8AC3E}">
        <p14:creationId xmlns:p14="http://schemas.microsoft.com/office/powerpoint/2010/main" val="245319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2</a:t>
            </a:fld>
            <a:endParaRPr lang="ar-SA" dirty="0"/>
          </a:p>
        </p:txBody>
      </p:sp>
      <p:sp>
        <p:nvSpPr>
          <p:cNvPr id="3" name="عنوان 2">
            <a:extLst>
              <a:ext uri="{FF2B5EF4-FFF2-40B4-BE49-F238E27FC236}">
                <a16:creationId xmlns:a16="http://schemas.microsoft.com/office/drawing/2014/main" id="{80ADC763-A1DB-4EB7-BDA7-3FA9B62C79D5}"/>
              </a:ext>
            </a:extLst>
          </p:cNvPr>
          <p:cNvSpPr>
            <a:spLocks noGrp="1"/>
          </p:cNvSpPr>
          <p:nvPr>
            <p:ph type="title"/>
          </p:nvPr>
        </p:nvSpPr>
        <p:spPr>
          <a:xfrm>
            <a:off x="838200" y="1153727"/>
            <a:ext cx="10515600" cy="1325563"/>
          </a:xfrm>
        </p:spPr>
        <p:txBody>
          <a:bodyPr/>
          <a:lstStyle/>
          <a:p>
            <a:pPr algn="ctr">
              <a:lnSpc>
                <a:spcPct val="107000"/>
              </a:lnSpc>
              <a:spcAft>
                <a:spcPts val="800"/>
              </a:spcAft>
            </a:pPr>
            <a:r>
              <a:rPr lang="ar-SA" sz="5400" dirty="0">
                <a:latin typeface="Calibri" panose="020F0502020204030204" pitchFamily="34" charset="0"/>
                <a:ea typeface="Calibri" panose="020F0502020204030204" pitchFamily="34" charset="0"/>
                <a:cs typeface="Arabic UI Display Heavy" panose="00000900000000000000" pitchFamily="2" charset="-78"/>
              </a:rPr>
              <a:t>سبورة مايكروسوفت </a:t>
            </a:r>
            <a:br>
              <a:rPr lang="ar-SA" sz="5400" dirty="0">
                <a:latin typeface="Calibri" panose="020F0502020204030204" pitchFamily="34" charset="0"/>
                <a:ea typeface="Calibri" panose="020F0502020204030204" pitchFamily="34" charset="0"/>
                <a:cs typeface="Arabic UI Display Heavy" panose="00000900000000000000" pitchFamily="2" charset="-78"/>
              </a:rPr>
            </a:br>
            <a:r>
              <a:rPr lang="ar-SA" sz="5400" dirty="0">
                <a:latin typeface="Titillium Web" panose="00000500000000000000" pitchFamily="2" charset="0"/>
                <a:ea typeface="Calibri" panose="020F0502020204030204" pitchFamily="34" charset="0"/>
                <a:cs typeface="Arabic UI Display Heavy" panose="00000900000000000000" pitchFamily="2" charset="-78"/>
              </a:rPr>
              <a:t>(</a:t>
            </a:r>
            <a:r>
              <a:rPr lang="en-US" sz="5400" dirty="0">
                <a:latin typeface="Titillium Web" panose="00000500000000000000" pitchFamily="2" charset="0"/>
                <a:ea typeface="Calibri" panose="020F0502020204030204" pitchFamily="34" charset="0"/>
                <a:cs typeface="Arabic UI Display Heavy" panose="00000900000000000000" pitchFamily="2" charset="-78"/>
              </a:rPr>
              <a:t>Microsoft Whiteboard</a:t>
            </a:r>
            <a:r>
              <a:rPr lang="ar-SA" sz="5400" dirty="0">
                <a:latin typeface="Titillium Web" panose="00000500000000000000" pitchFamily="2" charset="0"/>
                <a:ea typeface="Calibri" panose="020F0502020204030204" pitchFamily="34" charset="0"/>
                <a:cs typeface="Arabic UI Display Heavy" panose="00000900000000000000" pitchFamily="2"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a:extLst>
              <a:ext uri="{FF2B5EF4-FFF2-40B4-BE49-F238E27FC236}">
                <a16:creationId xmlns:a16="http://schemas.microsoft.com/office/drawing/2014/main" id="{CAF0670F-913A-4F54-B4C5-F88D91DFEE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75812" y="3295690"/>
            <a:ext cx="2840376" cy="2635048"/>
          </a:xfrm>
          <a:prstGeom prst="rect">
            <a:avLst/>
          </a:prstGeom>
        </p:spPr>
      </p:pic>
    </p:spTree>
    <p:extLst>
      <p:ext uri="{BB962C8B-B14F-4D97-AF65-F5344CB8AC3E}">
        <p14:creationId xmlns:p14="http://schemas.microsoft.com/office/powerpoint/2010/main" val="76425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3</a:t>
            </a:fld>
            <a:endParaRPr lang="ar-SA" dirty="0"/>
          </a:p>
        </p:txBody>
      </p:sp>
      <p:sp>
        <p:nvSpPr>
          <p:cNvPr id="5" name="عنوان 4">
            <a:extLst>
              <a:ext uri="{FF2B5EF4-FFF2-40B4-BE49-F238E27FC236}">
                <a16:creationId xmlns:a16="http://schemas.microsoft.com/office/drawing/2014/main" id="{3EE33151-84BF-476B-AB61-F497FF439B0C}"/>
              </a:ext>
            </a:extLst>
          </p:cNvPr>
          <p:cNvSpPr>
            <a:spLocks noGrp="1"/>
          </p:cNvSpPr>
          <p:nvPr>
            <p:ph type="title"/>
          </p:nvPr>
        </p:nvSpPr>
        <p:spPr>
          <a:xfrm>
            <a:off x="6095999" y="608240"/>
            <a:ext cx="5464628" cy="669718"/>
          </a:xfrm>
          <a:ln>
            <a:noFill/>
          </a:ln>
        </p:spPr>
        <p:txBody>
          <a:bodyPr/>
          <a:lstStyle/>
          <a:p>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095999" y="608240"/>
            <a:ext cx="5464627"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مايكروسوفت</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جدول 6">
            <a:extLst>
              <a:ext uri="{FF2B5EF4-FFF2-40B4-BE49-F238E27FC236}">
                <a16:creationId xmlns:a16="http://schemas.microsoft.com/office/drawing/2014/main" id="{5F654762-224C-4CBC-99C4-4EFC2539380C}"/>
              </a:ext>
            </a:extLst>
          </p:cNvPr>
          <p:cNvGraphicFramePr>
            <a:graphicFrameLocks noGrp="1"/>
          </p:cNvGraphicFramePr>
          <p:nvPr>
            <p:extLst>
              <p:ext uri="{D42A27DB-BD31-4B8C-83A1-F6EECF244321}">
                <p14:modId xmlns:p14="http://schemas.microsoft.com/office/powerpoint/2010/main" val="3506579399"/>
              </p:ext>
            </p:extLst>
          </p:nvPr>
        </p:nvGraphicFramePr>
        <p:xfrm>
          <a:off x="3254478" y="2432598"/>
          <a:ext cx="7883362" cy="1992804"/>
        </p:xfrm>
        <a:graphic>
          <a:graphicData uri="http://schemas.openxmlformats.org/drawingml/2006/table">
            <a:tbl>
              <a:tblPr rtl="1" firstRow="1" firstCol="1" bandRow="1"/>
              <a:tblGrid>
                <a:gridCol w="2397244">
                  <a:extLst>
                    <a:ext uri="{9D8B030D-6E8A-4147-A177-3AD203B41FA5}">
                      <a16:colId xmlns:a16="http://schemas.microsoft.com/office/drawing/2014/main" val="1154359684"/>
                    </a:ext>
                  </a:extLst>
                </a:gridCol>
                <a:gridCol w="5486118">
                  <a:extLst>
                    <a:ext uri="{9D8B030D-6E8A-4147-A177-3AD203B41FA5}">
                      <a16:colId xmlns:a16="http://schemas.microsoft.com/office/drawing/2014/main" val="909773862"/>
                    </a:ext>
                  </a:extLst>
                </a:gridCol>
              </a:tblGrid>
              <a:tr h="664268">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mn-ea"/>
                          <a:cs typeface="KFGQPC Uthman Taha Naskh" panose="02000000000000000000" pitchFamily="2" charset="-78"/>
                        </a:rPr>
                        <a:t>الأنظمة الداعمة</a:t>
                      </a:r>
                      <a:endParaRPr lang="en-US" sz="2400" kern="1200" dirty="0">
                        <a:solidFill>
                          <a:schemeClr val="tx1"/>
                        </a:solidFill>
                        <a:latin typeface="Titillium Web" panose="00000300000000000000" pitchFamily="2" charset="0"/>
                        <a:ea typeface="+mn-ea"/>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kern="1200" dirty="0">
                          <a:solidFill>
                            <a:schemeClr val="tx1"/>
                          </a:solidFill>
                          <a:latin typeface="Titillium Web" panose="00000300000000000000" pitchFamily="2" charset="0"/>
                          <a:ea typeface="+mn-ea"/>
                          <a:cs typeface="KFGQPC Uthman Taha Naskh" panose="02000000000000000000" pitchFamily="2" charset="-78"/>
                        </a:rPr>
                        <a:t>Windows, iOS</a:t>
                      </a: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7060239"/>
                  </a:ext>
                </a:extLst>
              </a:tr>
              <a:tr h="664268">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mn-ea"/>
                          <a:cs typeface="KFGQPC Uthman Taha Naskh" panose="02000000000000000000" pitchFamily="2" charset="-78"/>
                        </a:rPr>
                        <a:t>الأجهزة</a:t>
                      </a:r>
                      <a:endParaRPr lang="en-US" sz="2400" kern="1200" dirty="0">
                        <a:solidFill>
                          <a:schemeClr val="tx1"/>
                        </a:solidFill>
                        <a:latin typeface="Titillium Web" panose="00000300000000000000" pitchFamily="2" charset="0"/>
                        <a:ea typeface="+mn-ea"/>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400" kern="1200" dirty="0">
                          <a:solidFill>
                            <a:schemeClr val="tx1"/>
                          </a:solidFill>
                          <a:latin typeface="Titillium Web" panose="00000300000000000000" pitchFamily="2" charset="0"/>
                          <a:ea typeface="+mn-ea"/>
                          <a:cs typeface="KFGQPC Uthman Taha Naskh" panose="02000000000000000000" pitchFamily="2" charset="-78"/>
                        </a:rPr>
                        <a:t>الحاسبات الشخصية، الأجهزة المتنقلة</a:t>
                      </a:r>
                      <a:endParaRPr lang="en-US" sz="2400" kern="1200" dirty="0">
                        <a:solidFill>
                          <a:schemeClr val="tx1"/>
                        </a:solidFill>
                        <a:latin typeface="Titillium Web" panose="00000300000000000000" pitchFamily="2" charset="0"/>
                        <a:ea typeface="+mn-ea"/>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376630"/>
                  </a:ext>
                </a:extLst>
              </a:tr>
              <a:tr h="664268">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mn-ea"/>
                          <a:cs typeface="KFGQPC Uthman Taha Naskh" panose="02000000000000000000" pitchFamily="2" charset="-78"/>
                        </a:rPr>
                        <a:t>قمريات</a:t>
                      </a:r>
                      <a:endParaRPr lang="en-US" sz="2400" kern="1200" dirty="0">
                        <a:solidFill>
                          <a:schemeClr val="tx1"/>
                        </a:solidFill>
                        <a:latin typeface="Titillium Web" panose="00000300000000000000" pitchFamily="2" charset="0"/>
                        <a:ea typeface="+mn-ea"/>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2400" kern="1200" dirty="0">
                          <a:solidFill>
                            <a:schemeClr val="tx1"/>
                          </a:solidFill>
                          <a:latin typeface="Titillium Web" panose="00000300000000000000" pitchFamily="2" charset="0"/>
                          <a:ea typeface="+mn-ea"/>
                          <a:cs typeface="KFGQPC Uthman Taha Naskh" panose="02000000000000000000" pitchFamily="2" charset="-78"/>
                        </a:rPr>
                        <a:t>الفصول الدراسية: التفاعلية / الرقمية / الافتراضية</a:t>
                      </a:r>
                      <a:endParaRPr lang="en-US" sz="2400" kern="1200" dirty="0">
                        <a:solidFill>
                          <a:schemeClr val="tx1"/>
                        </a:solidFill>
                        <a:latin typeface="Titillium Web" panose="00000300000000000000" pitchFamily="2" charset="0"/>
                        <a:ea typeface="+mn-ea"/>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501964"/>
                  </a:ext>
                </a:extLst>
              </a:tr>
            </a:tbl>
          </a:graphicData>
        </a:graphic>
      </p:graphicFrame>
    </p:spTree>
    <p:extLst>
      <p:ext uri="{BB962C8B-B14F-4D97-AF65-F5344CB8AC3E}">
        <p14:creationId xmlns:p14="http://schemas.microsoft.com/office/powerpoint/2010/main" val="55657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4</a:t>
            </a:fld>
            <a:endParaRPr lang="ar-SA" dirty="0"/>
          </a:p>
        </p:txBody>
      </p:sp>
      <p:sp>
        <p:nvSpPr>
          <p:cNvPr id="5" name="عنوان 4">
            <a:extLst>
              <a:ext uri="{FF2B5EF4-FFF2-40B4-BE49-F238E27FC236}">
                <a16:creationId xmlns:a16="http://schemas.microsoft.com/office/drawing/2014/main" id="{3EE33151-84BF-476B-AB61-F497FF439B0C}"/>
              </a:ext>
            </a:extLst>
          </p:cNvPr>
          <p:cNvSpPr>
            <a:spLocks noGrp="1"/>
          </p:cNvSpPr>
          <p:nvPr>
            <p:ph type="title"/>
          </p:nvPr>
        </p:nvSpPr>
        <p:spPr>
          <a:xfrm>
            <a:off x="6095999" y="608240"/>
            <a:ext cx="5464628" cy="669718"/>
          </a:xfrm>
          <a:ln>
            <a:noFill/>
          </a:ln>
        </p:spPr>
        <p:txBody>
          <a:bodyPr/>
          <a:lstStyle/>
          <a:p>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095999" y="608240"/>
            <a:ext cx="5464627"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مايكروسوفت</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A93D9A87-AA36-4E70-98CB-9C8182119F1E}"/>
              </a:ext>
            </a:extLst>
          </p:cNvPr>
          <p:cNvSpPr/>
          <p:nvPr/>
        </p:nvSpPr>
        <p:spPr>
          <a:xfrm>
            <a:off x="8730406" y="1702383"/>
            <a:ext cx="2456122" cy="523220"/>
          </a:xfrm>
          <a:prstGeom prst="rect">
            <a:avLst/>
          </a:prstGeom>
        </p:spPr>
        <p:txBody>
          <a:bodyPr wrap="none">
            <a:spAutoFit/>
          </a:bodyPr>
          <a:lstStyle/>
          <a:p>
            <a:r>
              <a:rPr lang="ar-SA" sz="2800" dirty="0">
                <a:ea typeface="Calibri" panose="020F0502020204030204" pitchFamily="34" charset="0"/>
                <a:cs typeface="Arabic UI Display Heavy" panose="00000900000000000000" pitchFamily="2" charset="-78"/>
              </a:rPr>
              <a:t>تحميل السبورة</a:t>
            </a:r>
            <a:endParaRPr lang="ar-SA" dirty="0"/>
          </a:p>
        </p:txBody>
      </p:sp>
      <p:pic>
        <p:nvPicPr>
          <p:cNvPr id="12" name="صورة 11">
            <a:hlinkClick r:id="rId2"/>
            <a:extLst>
              <a:ext uri="{FF2B5EF4-FFF2-40B4-BE49-F238E27FC236}">
                <a16:creationId xmlns:a16="http://schemas.microsoft.com/office/drawing/2014/main" id="{2BBF264C-8435-4994-ACF8-12D08CC51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035" y="2782152"/>
            <a:ext cx="1941870" cy="1941870"/>
          </a:xfrm>
          <a:prstGeom prst="rect">
            <a:avLst/>
          </a:prstGeom>
        </p:spPr>
      </p:pic>
      <p:sp>
        <p:nvSpPr>
          <p:cNvPr id="13" name="مستطيل 12">
            <a:extLst>
              <a:ext uri="{FF2B5EF4-FFF2-40B4-BE49-F238E27FC236}">
                <a16:creationId xmlns:a16="http://schemas.microsoft.com/office/drawing/2014/main" id="{9E766DC2-EFAD-4451-A1EB-8DCA54E920B4}"/>
              </a:ext>
            </a:extLst>
          </p:cNvPr>
          <p:cNvSpPr/>
          <p:nvPr/>
        </p:nvSpPr>
        <p:spPr>
          <a:xfrm>
            <a:off x="7469195" y="4894007"/>
            <a:ext cx="1723550"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Windows </a:t>
            </a:r>
            <a:endParaRPr lang="ar-SA" b="1" dirty="0">
              <a:solidFill>
                <a:prstClr val="black"/>
              </a:solidFill>
            </a:endParaRPr>
          </a:p>
        </p:txBody>
      </p:sp>
      <p:sp>
        <p:nvSpPr>
          <p:cNvPr id="14" name="مستطيل 13">
            <a:extLst>
              <a:ext uri="{FF2B5EF4-FFF2-40B4-BE49-F238E27FC236}">
                <a16:creationId xmlns:a16="http://schemas.microsoft.com/office/drawing/2014/main" id="{36276B04-2207-4057-AFD8-CEC6F881BBA6}"/>
              </a:ext>
            </a:extLst>
          </p:cNvPr>
          <p:cNvSpPr/>
          <p:nvPr/>
        </p:nvSpPr>
        <p:spPr>
          <a:xfrm>
            <a:off x="3507407" y="4894007"/>
            <a:ext cx="707246"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iOS</a:t>
            </a:r>
            <a:endParaRPr lang="ar-SA" b="1" dirty="0">
              <a:solidFill>
                <a:prstClr val="black"/>
              </a:solidFill>
            </a:endParaRPr>
          </a:p>
        </p:txBody>
      </p:sp>
      <p:pic>
        <p:nvPicPr>
          <p:cNvPr id="16" name="صورة 15">
            <a:hlinkClick r:id="rId4"/>
            <a:extLst>
              <a:ext uri="{FF2B5EF4-FFF2-40B4-BE49-F238E27FC236}">
                <a16:creationId xmlns:a16="http://schemas.microsoft.com/office/drawing/2014/main" id="{1133B5E5-29F1-40A3-B745-9EDD26439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0095" y="2779316"/>
            <a:ext cx="1941870" cy="1941870"/>
          </a:xfrm>
          <a:prstGeom prst="rect">
            <a:avLst/>
          </a:prstGeom>
        </p:spPr>
      </p:pic>
    </p:spTree>
    <p:extLst>
      <p:ext uri="{BB962C8B-B14F-4D97-AF65-F5344CB8AC3E}">
        <p14:creationId xmlns:p14="http://schemas.microsoft.com/office/powerpoint/2010/main" val="174659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5</a:t>
            </a:fld>
            <a:endParaRPr lang="ar-SA" dirty="0"/>
          </a:p>
        </p:txBody>
      </p:sp>
      <p:sp>
        <p:nvSpPr>
          <p:cNvPr id="5" name="عنوان 4">
            <a:extLst>
              <a:ext uri="{FF2B5EF4-FFF2-40B4-BE49-F238E27FC236}">
                <a16:creationId xmlns:a16="http://schemas.microsoft.com/office/drawing/2014/main" id="{3EE33151-84BF-476B-AB61-F497FF439B0C}"/>
              </a:ext>
            </a:extLst>
          </p:cNvPr>
          <p:cNvSpPr>
            <a:spLocks noGrp="1"/>
          </p:cNvSpPr>
          <p:nvPr>
            <p:ph type="title"/>
          </p:nvPr>
        </p:nvSpPr>
        <p:spPr>
          <a:xfrm>
            <a:off x="6095999" y="608240"/>
            <a:ext cx="5464628" cy="669718"/>
          </a:xfrm>
          <a:ln>
            <a:noFill/>
          </a:ln>
        </p:spPr>
        <p:txBody>
          <a:bodyPr/>
          <a:lstStyle/>
          <a:p>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095999" y="608240"/>
            <a:ext cx="5464627"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مايكروسوفت</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A93D9A87-AA36-4E70-98CB-9C8182119F1E}"/>
              </a:ext>
            </a:extLst>
          </p:cNvPr>
          <p:cNvSpPr/>
          <p:nvPr/>
        </p:nvSpPr>
        <p:spPr>
          <a:xfrm>
            <a:off x="8829793" y="1702383"/>
            <a:ext cx="2356735" cy="523220"/>
          </a:xfrm>
          <a:prstGeom prst="rect">
            <a:avLst/>
          </a:prstGeom>
        </p:spPr>
        <p:txBody>
          <a:bodyPr wrap="none">
            <a:spAutoFit/>
          </a:bodyPr>
          <a:lstStyle/>
          <a:p>
            <a:r>
              <a:rPr lang="ar-SA" sz="2800" dirty="0">
                <a:ea typeface="Calibri" panose="020F0502020204030204" pitchFamily="34" charset="0"/>
                <a:cs typeface="Arabic UI Display Heavy" panose="00000900000000000000" pitchFamily="2" charset="-78"/>
              </a:rPr>
              <a:t>واجهة السبورة</a:t>
            </a:r>
            <a:endParaRPr lang="ar-SA" dirty="0"/>
          </a:p>
        </p:txBody>
      </p:sp>
      <p:pic>
        <p:nvPicPr>
          <p:cNvPr id="10" name="صورة 9">
            <a:extLst>
              <a:ext uri="{FF2B5EF4-FFF2-40B4-BE49-F238E27FC236}">
                <a16:creationId xmlns:a16="http://schemas.microsoft.com/office/drawing/2014/main" id="{4011FED4-3B8A-43BF-90FC-929BF86F7A1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223159" y="2330762"/>
            <a:ext cx="7745680" cy="3897455"/>
          </a:xfrm>
          <a:prstGeom prst="rect">
            <a:avLst/>
          </a:prstGeom>
          <a:ln w="28575">
            <a:solidFill>
              <a:srgbClr val="E7E6E6">
                <a:lumMod val="50000"/>
              </a:srgb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285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6</a:t>
            </a:fld>
            <a:endParaRPr lang="ar-SA" dirty="0"/>
          </a:p>
        </p:txBody>
      </p:sp>
      <p:sp>
        <p:nvSpPr>
          <p:cNvPr id="5" name="عنوان 4">
            <a:extLst>
              <a:ext uri="{FF2B5EF4-FFF2-40B4-BE49-F238E27FC236}">
                <a16:creationId xmlns:a16="http://schemas.microsoft.com/office/drawing/2014/main" id="{3EE33151-84BF-476B-AB61-F497FF439B0C}"/>
              </a:ext>
            </a:extLst>
          </p:cNvPr>
          <p:cNvSpPr>
            <a:spLocks noGrp="1"/>
          </p:cNvSpPr>
          <p:nvPr>
            <p:ph type="title"/>
          </p:nvPr>
        </p:nvSpPr>
        <p:spPr>
          <a:xfrm>
            <a:off x="6095999" y="608240"/>
            <a:ext cx="5464628" cy="669718"/>
          </a:xfrm>
          <a:ln>
            <a:noFill/>
          </a:ln>
        </p:spPr>
        <p:txBody>
          <a:bodyPr/>
          <a:lstStyle/>
          <a:p>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6095999" y="608240"/>
            <a:ext cx="5464627"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مايكروسوفت</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A93D9A87-AA36-4E70-98CB-9C8182119F1E}"/>
              </a:ext>
            </a:extLst>
          </p:cNvPr>
          <p:cNvSpPr/>
          <p:nvPr/>
        </p:nvSpPr>
        <p:spPr>
          <a:xfrm>
            <a:off x="6095999" y="2321816"/>
            <a:ext cx="5436105" cy="523220"/>
          </a:xfrm>
          <a:prstGeom prst="rect">
            <a:avLst/>
          </a:prstGeom>
        </p:spPr>
        <p:txBody>
          <a:bodyPr wrap="none">
            <a:spAutoFit/>
          </a:bodyPr>
          <a:lstStyle/>
          <a:p>
            <a:r>
              <a:rPr lang="ar-SA" sz="2800" dirty="0">
                <a:solidFill>
                  <a:srgbClr val="002060"/>
                </a:solidFill>
                <a:ea typeface="Calibri" panose="020F0502020204030204" pitchFamily="34" charset="0"/>
                <a:cs typeface="Arabic UI Display Heavy" panose="00000900000000000000" pitchFamily="2" charset="-78"/>
              </a:rPr>
              <a:t>استعراض أيقونات السبورة وأدواتها</a:t>
            </a:r>
          </a:p>
        </p:txBody>
      </p:sp>
      <p:pic>
        <p:nvPicPr>
          <p:cNvPr id="7" name="صورة 6">
            <a:extLst>
              <a:ext uri="{FF2B5EF4-FFF2-40B4-BE49-F238E27FC236}">
                <a16:creationId xmlns:a16="http://schemas.microsoft.com/office/drawing/2014/main" id="{3DC13E68-DD5B-4612-BCEE-31C416C8D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13" y="990905"/>
            <a:ext cx="4876190" cy="4876190"/>
          </a:xfrm>
          <a:prstGeom prst="rect">
            <a:avLst/>
          </a:prstGeom>
        </p:spPr>
      </p:pic>
      <p:sp>
        <p:nvSpPr>
          <p:cNvPr id="6" name="مستطيل 5">
            <a:extLst>
              <a:ext uri="{FF2B5EF4-FFF2-40B4-BE49-F238E27FC236}">
                <a16:creationId xmlns:a16="http://schemas.microsoft.com/office/drawing/2014/main" id="{C5874EAF-0148-4F2C-B122-E8D5C34CB661}"/>
              </a:ext>
            </a:extLst>
          </p:cNvPr>
          <p:cNvSpPr/>
          <p:nvPr/>
        </p:nvSpPr>
        <p:spPr>
          <a:xfrm>
            <a:off x="8178271" y="3320467"/>
            <a:ext cx="3028394" cy="1384995"/>
          </a:xfrm>
          <a:prstGeom prst="rect">
            <a:avLst/>
          </a:prstGeom>
        </p:spPr>
        <p:txBody>
          <a:bodyPr wrap="none">
            <a:spAutoFit/>
          </a:bodyPr>
          <a:lstStyle/>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أدوات التحرير</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الإعدادات</a:t>
            </a:r>
          </a:p>
          <a:p>
            <a:pPr marL="457200" indent="-457200">
              <a:buClr>
                <a:srgbClr val="002060"/>
              </a:buClr>
              <a:buFont typeface="Wingdings" panose="05000000000000000000" pitchFamily="2" charset="2"/>
              <a:buChar char="§"/>
            </a:pPr>
            <a:r>
              <a:rPr lang="ar-SA" sz="2800" dirty="0">
                <a:ea typeface="Calibri" panose="020F0502020204030204" pitchFamily="34" charset="0"/>
                <a:cs typeface="Arabic UI Display Heavy" panose="00000900000000000000" pitchFamily="2" charset="-78"/>
              </a:rPr>
              <a:t>مشاركة السبورة</a:t>
            </a:r>
          </a:p>
        </p:txBody>
      </p:sp>
    </p:spTree>
    <p:extLst>
      <p:ext uri="{BB962C8B-B14F-4D97-AF65-F5344CB8AC3E}">
        <p14:creationId xmlns:p14="http://schemas.microsoft.com/office/powerpoint/2010/main" val="23657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7</a:t>
            </a:fld>
            <a:endParaRPr lang="ar-SA" dirty="0"/>
          </a:p>
        </p:txBody>
      </p:sp>
      <p:sp>
        <p:nvSpPr>
          <p:cNvPr id="3" name="عنوان 2">
            <a:extLst>
              <a:ext uri="{FF2B5EF4-FFF2-40B4-BE49-F238E27FC236}">
                <a16:creationId xmlns:a16="http://schemas.microsoft.com/office/drawing/2014/main" id="{80ADC763-A1DB-4EB7-BDA7-3FA9B62C79D5}"/>
              </a:ext>
            </a:extLst>
          </p:cNvPr>
          <p:cNvSpPr>
            <a:spLocks noGrp="1"/>
          </p:cNvSpPr>
          <p:nvPr>
            <p:ph type="title"/>
          </p:nvPr>
        </p:nvSpPr>
        <p:spPr>
          <a:xfrm>
            <a:off x="838200" y="1153727"/>
            <a:ext cx="10515600" cy="1325563"/>
          </a:xfrm>
        </p:spPr>
        <p:txBody>
          <a:bodyPr/>
          <a:lstStyle/>
          <a:p>
            <a:pPr algn="ctr">
              <a:lnSpc>
                <a:spcPct val="107000"/>
              </a:lnSpc>
              <a:spcAft>
                <a:spcPts val="800"/>
              </a:spcAft>
            </a:pPr>
            <a:r>
              <a:rPr lang="ar-SA" sz="5400" dirty="0">
                <a:latin typeface="Calibri" panose="020F0502020204030204" pitchFamily="34" charset="0"/>
                <a:ea typeface="Calibri" panose="020F0502020204030204" pitchFamily="34" charset="0"/>
                <a:cs typeface="Arabic UI Display Heavy" panose="00000900000000000000" pitchFamily="2" charset="-78"/>
              </a:rPr>
              <a:t>سبورة جوجل </a:t>
            </a:r>
            <a:br>
              <a:rPr lang="ar-SA" sz="5400" dirty="0">
                <a:latin typeface="Calibri" panose="020F0502020204030204" pitchFamily="34" charset="0"/>
                <a:ea typeface="Calibri" panose="020F0502020204030204" pitchFamily="34" charset="0"/>
                <a:cs typeface="Arabic UI Display Heavy" panose="00000900000000000000" pitchFamily="2" charset="-78"/>
              </a:rPr>
            </a:br>
            <a:r>
              <a:rPr lang="ar-SA" sz="5400" dirty="0">
                <a:latin typeface="Titillium Web" panose="00000500000000000000" pitchFamily="2" charset="0"/>
                <a:ea typeface="Calibri" panose="020F0502020204030204" pitchFamily="34" charset="0"/>
                <a:cs typeface="Arabic UI Display Heavy" panose="00000900000000000000" pitchFamily="2" charset="-78"/>
              </a:rPr>
              <a:t>(</a:t>
            </a:r>
            <a:r>
              <a:rPr lang="en-US" sz="5400" dirty="0">
                <a:latin typeface="Titillium Web" panose="00000500000000000000" pitchFamily="2" charset="0"/>
                <a:ea typeface="Calibri" panose="020F0502020204030204" pitchFamily="34" charset="0"/>
                <a:cs typeface="Arabic UI Display Heavy" panose="00000900000000000000" pitchFamily="2" charset="-78"/>
              </a:rPr>
              <a:t>Google </a:t>
            </a:r>
            <a:r>
              <a:rPr lang="en-US" sz="5400" dirty="0" err="1">
                <a:latin typeface="Titillium Web" panose="00000500000000000000" pitchFamily="2" charset="0"/>
                <a:ea typeface="Calibri" panose="020F0502020204030204" pitchFamily="34" charset="0"/>
                <a:cs typeface="Arabic UI Display Heavy" panose="00000900000000000000" pitchFamily="2" charset="-78"/>
              </a:rPr>
              <a:t>Jamboard</a:t>
            </a:r>
            <a:r>
              <a:rPr lang="ar-SA" sz="5400" dirty="0">
                <a:latin typeface="Titillium Web" panose="00000500000000000000" pitchFamily="2" charset="0"/>
                <a:ea typeface="Calibri" panose="020F0502020204030204" pitchFamily="34" charset="0"/>
                <a:cs typeface="Arabic UI Display Heavy" panose="00000900000000000000" pitchFamily="2"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a:extLst>
              <a:ext uri="{FF2B5EF4-FFF2-40B4-BE49-F238E27FC236}">
                <a16:creationId xmlns:a16="http://schemas.microsoft.com/office/drawing/2014/main" id="{CAF0670F-913A-4F54-B4C5-F88D91DFEE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78476" y="3295690"/>
            <a:ext cx="2635048" cy="2635048"/>
          </a:xfrm>
          <a:prstGeom prst="rect">
            <a:avLst/>
          </a:prstGeom>
        </p:spPr>
      </p:pic>
    </p:spTree>
    <p:extLst>
      <p:ext uri="{BB962C8B-B14F-4D97-AF65-F5344CB8AC3E}">
        <p14:creationId xmlns:p14="http://schemas.microsoft.com/office/powerpoint/2010/main" val="72806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8</a:t>
            </a:fld>
            <a:endParaRPr lang="ar-SA" dirty="0"/>
          </a:p>
        </p:txBody>
      </p:sp>
      <p:sp>
        <p:nvSpPr>
          <p:cNvPr id="4" name="عنوان 4">
            <a:extLst>
              <a:ext uri="{FF2B5EF4-FFF2-40B4-BE49-F238E27FC236}">
                <a16:creationId xmlns:a16="http://schemas.microsoft.com/office/drawing/2014/main" id="{0B6CEE3D-2560-4C11-89A9-300037850D2F}"/>
              </a:ext>
            </a:extLst>
          </p:cNvPr>
          <p:cNvSpPr txBox="1">
            <a:spLocks/>
          </p:cNvSpPr>
          <p:nvPr/>
        </p:nvSpPr>
        <p:spPr>
          <a:xfrm>
            <a:off x="8111610" y="608240"/>
            <a:ext cx="3449015"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جوجل</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جدول 2">
            <a:extLst>
              <a:ext uri="{FF2B5EF4-FFF2-40B4-BE49-F238E27FC236}">
                <a16:creationId xmlns:a16="http://schemas.microsoft.com/office/drawing/2014/main" id="{0DBD9D8D-5102-491D-9A00-8C43015FE5B5}"/>
              </a:ext>
            </a:extLst>
          </p:cNvPr>
          <p:cNvGraphicFramePr>
            <a:graphicFrameLocks noGrp="1"/>
          </p:cNvGraphicFramePr>
          <p:nvPr>
            <p:extLst>
              <p:ext uri="{D42A27DB-BD31-4B8C-83A1-F6EECF244321}">
                <p14:modId xmlns:p14="http://schemas.microsoft.com/office/powerpoint/2010/main" val="2899977695"/>
              </p:ext>
            </p:extLst>
          </p:nvPr>
        </p:nvGraphicFramePr>
        <p:xfrm>
          <a:off x="3245782" y="2432598"/>
          <a:ext cx="7883362" cy="1992804"/>
        </p:xfrm>
        <a:graphic>
          <a:graphicData uri="http://schemas.openxmlformats.org/drawingml/2006/table">
            <a:tbl>
              <a:tblPr rtl="1" firstRow="1" firstCol="1" bandRow="1"/>
              <a:tblGrid>
                <a:gridCol w="2011413">
                  <a:extLst>
                    <a:ext uri="{9D8B030D-6E8A-4147-A177-3AD203B41FA5}">
                      <a16:colId xmlns:a16="http://schemas.microsoft.com/office/drawing/2014/main" val="2418397593"/>
                    </a:ext>
                  </a:extLst>
                </a:gridCol>
                <a:gridCol w="5871949">
                  <a:extLst>
                    <a:ext uri="{9D8B030D-6E8A-4147-A177-3AD203B41FA5}">
                      <a16:colId xmlns:a16="http://schemas.microsoft.com/office/drawing/2014/main" val="1534964195"/>
                    </a:ext>
                  </a:extLst>
                </a:gridCol>
              </a:tblGrid>
              <a:tr h="664268">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الأنظمة الداعمة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Android, iOS</a:t>
                      </a:r>
                      <a:r>
                        <a:rPr lang="en-US" sz="4000" b="1" baseline="30000" dirty="0">
                          <a:effectLst/>
                          <a:latin typeface="Adobe نسخ Medium" panose="01010101010101010101" pitchFamily="50" charset="-78"/>
                          <a:ea typeface="Calibri" panose="020F0502020204030204" pitchFamily="34" charset="0"/>
                        </a:rPr>
                        <a:t>*</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828731"/>
                  </a:ext>
                </a:extLst>
              </a:tr>
              <a:tr h="664268">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الأجهزة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الحاسبات الشخصية، الأجهزة المتنقلة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725190"/>
                  </a:ext>
                </a:extLst>
              </a:tr>
              <a:tr h="664268">
                <a:tc>
                  <a:txBody>
                    <a:bodyPr/>
                    <a:lstStyle/>
                    <a:p>
                      <a:pPr algn="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قمريات</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rPr>
                        <a:t>الفصول الدراسية: التفاعلية / الرقمية / الافتراضية</a:t>
                      </a:r>
                      <a:endParaRPr lang="en-US" sz="2400" kern="1200" dirty="0">
                        <a:solidFill>
                          <a:schemeClr val="tx1"/>
                        </a:solidFill>
                        <a:latin typeface="Titillium Web" panose="00000300000000000000" pitchFamily="2" charset="0"/>
                        <a:ea typeface="Calibri" panose="020F0502020204030204" pitchFamily="34" charset="0"/>
                        <a:cs typeface="KFGQPC Uthman Taha Naskh" panose="02000000000000000000" pitchFamily="2" charset="-78"/>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148145"/>
                  </a:ext>
                </a:extLst>
              </a:tr>
            </a:tbl>
          </a:graphicData>
        </a:graphic>
      </p:graphicFrame>
      <p:sp>
        <p:nvSpPr>
          <p:cNvPr id="5" name="مربع نص 4">
            <a:extLst>
              <a:ext uri="{FF2B5EF4-FFF2-40B4-BE49-F238E27FC236}">
                <a16:creationId xmlns:a16="http://schemas.microsoft.com/office/drawing/2014/main" id="{797C3EF2-FAB7-4564-BCEC-F5341EF2B4E6}"/>
              </a:ext>
            </a:extLst>
          </p:cNvPr>
          <p:cNvSpPr txBox="1"/>
          <p:nvPr/>
        </p:nvSpPr>
        <p:spPr>
          <a:xfrm>
            <a:off x="8360229" y="4497355"/>
            <a:ext cx="2696547" cy="400110"/>
          </a:xfrm>
          <a:prstGeom prst="rect">
            <a:avLst/>
          </a:prstGeom>
          <a:noFill/>
        </p:spPr>
        <p:txBody>
          <a:bodyPr wrap="square" rtlCol="1">
            <a:spAutoFit/>
          </a:bodyPr>
          <a:lstStyle/>
          <a:p>
            <a:r>
              <a:rPr lang="en-US" sz="2000" b="1" baseline="30000" dirty="0">
                <a:solidFill>
                  <a:prstClr val="black"/>
                </a:solidFill>
                <a:latin typeface="Adobe نسخ Medium" panose="01010101010101010101" pitchFamily="50" charset="-78"/>
                <a:ea typeface="Calibri" panose="020F0502020204030204" pitchFamily="34" charset="0"/>
              </a:rPr>
              <a:t>*</a:t>
            </a:r>
            <a:r>
              <a:rPr lang="ar-SA" sz="2000" b="1" baseline="30000" dirty="0">
                <a:solidFill>
                  <a:prstClr val="black"/>
                </a:solidFill>
                <a:latin typeface="Adobe نسخ Medium" panose="01010101010101010101" pitchFamily="50" charset="-78"/>
                <a:ea typeface="Calibri" panose="020F0502020204030204" pitchFamily="34" charset="0"/>
              </a:rPr>
              <a:t> </a:t>
            </a:r>
            <a:r>
              <a:rPr lang="ar-SA" sz="2000" b="1" baseline="30000" dirty="0">
                <a:solidFill>
                  <a:prstClr val="black"/>
                </a:solidFill>
                <a:latin typeface="Adobe نسخ Medium" panose="01010101010101010101" pitchFamily="50" charset="-78"/>
              </a:rPr>
              <a:t>تستخدم عن طريق المتصفح من أي نظام تشغيل.</a:t>
            </a:r>
            <a:endParaRPr lang="ar-SA" sz="1050" dirty="0"/>
          </a:p>
        </p:txBody>
      </p:sp>
    </p:spTree>
    <p:extLst>
      <p:ext uri="{BB962C8B-B14F-4D97-AF65-F5344CB8AC3E}">
        <p14:creationId xmlns:p14="http://schemas.microsoft.com/office/powerpoint/2010/main" val="266388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EA3215C-5A31-44E0-82E2-8F57C72145EA}"/>
              </a:ext>
            </a:extLst>
          </p:cNvPr>
          <p:cNvSpPr>
            <a:spLocks noGrp="1"/>
          </p:cNvSpPr>
          <p:nvPr>
            <p:ph type="sldNum" sz="quarter" idx="12"/>
          </p:nvPr>
        </p:nvSpPr>
        <p:spPr/>
        <p:txBody>
          <a:bodyPr/>
          <a:lstStyle/>
          <a:p>
            <a:fld id="{E94F1688-4C01-4B98-A071-104C4A63EAE5}" type="slidenum">
              <a:rPr lang="ar-SA" smtClean="0"/>
              <a:pPr/>
              <a:t>9</a:t>
            </a:fld>
            <a:endParaRPr lang="ar-SA" dirty="0"/>
          </a:p>
        </p:txBody>
      </p:sp>
      <p:sp>
        <p:nvSpPr>
          <p:cNvPr id="3" name="مستطيل 2">
            <a:extLst>
              <a:ext uri="{FF2B5EF4-FFF2-40B4-BE49-F238E27FC236}">
                <a16:creationId xmlns:a16="http://schemas.microsoft.com/office/drawing/2014/main" id="{A93D9A87-AA36-4E70-98CB-9C8182119F1E}"/>
              </a:ext>
            </a:extLst>
          </p:cNvPr>
          <p:cNvSpPr/>
          <p:nvPr/>
        </p:nvSpPr>
        <p:spPr>
          <a:xfrm>
            <a:off x="8730406" y="1702383"/>
            <a:ext cx="2456122" cy="523220"/>
          </a:xfrm>
          <a:prstGeom prst="rect">
            <a:avLst/>
          </a:prstGeom>
        </p:spPr>
        <p:txBody>
          <a:bodyPr wrap="none">
            <a:spAutoFit/>
          </a:bodyPr>
          <a:lstStyle/>
          <a:p>
            <a:r>
              <a:rPr lang="ar-SA" sz="2800" dirty="0">
                <a:ea typeface="Calibri" panose="020F0502020204030204" pitchFamily="34" charset="0"/>
                <a:cs typeface="Arabic UI Display Heavy" panose="00000900000000000000" pitchFamily="2" charset="-78"/>
              </a:rPr>
              <a:t>تحميل السبورة</a:t>
            </a:r>
            <a:endParaRPr lang="ar-SA" dirty="0"/>
          </a:p>
        </p:txBody>
      </p:sp>
      <p:pic>
        <p:nvPicPr>
          <p:cNvPr id="12" name="صورة 11">
            <a:hlinkClick r:id="rId2"/>
            <a:extLst>
              <a:ext uri="{FF2B5EF4-FFF2-40B4-BE49-F238E27FC236}">
                <a16:creationId xmlns:a16="http://schemas.microsoft.com/office/drawing/2014/main" id="{2BBF264C-8435-4994-ACF8-12D08CC514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0035" y="2782152"/>
            <a:ext cx="1941870" cy="1941870"/>
          </a:xfrm>
          <a:prstGeom prst="rect">
            <a:avLst/>
          </a:prstGeom>
        </p:spPr>
      </p:pic>
      <p:sp>
        <p:nvSpPr>
          <p:cNvPr id="13" name="مستطيل 12">
            <a:extLst>
              <a:ext uri="{FF2B5EF4-FFF2-40B4-BE49-F238E27FC236}">
                <a16:creationId xmlns:a16="http://schemas.microsoft.com/office/drawing/2014/main" id="{9E766DC2-EFAD-4451-A1EB-8DCA54E920B4}"/>
              </a:ext>
            </a:extLst>
          </p:cNvPr>
          <p:cNvSpPr/>
          <p:nvPr/>
        </p:nvSpPr>
        <p:spPr>
          <a:xfrm>
            <a:off x="7586215" y="4894007"/>
            <a:ext cx="1489510"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Android </a:t>
            </a:r>
            <a:endParaRPr lang="ar-SA" b="1" dirty="0">
              <a:solidFill>
                <a:prstClr val="black"/>
              </a:solidFill>
            </a:endParaRPr>
          </a:p>
        </p:txBody>
      </p:sp>
      <p:sp>
        <p:nvSpPr>
          <p:cNvPr id="14" name="مستطيل 13">
            <a:extLst>
              <a:ext uri="{FF2B5EF4-FFF2-40B4-BE49-F238E27FC236}">
                <a16:creationId xmlns:a16="http://schemas.microsoft.com/office/drawing/2014/main" id="{36276B04-2207-4057-AFD8-CEC6F881BBA6}"/>
              </a:ext>
            </a:extLst>
          </p:cNvPr>
          <p:cNvSpPr/>
          <p:nvPr/>
        </p:nvSpPr>
        <p:spPr>
          <a:xfrm>
            <a:off x="3507407" y="4894007"/>
            <a:ext cx="707246" cy="523220"/>
          </a:xfrm>
          <a:prstGeom prst="rect">
            <a:avLst/>
          </a:prstGeom>
        </p:spPr>
        <p:txBody>
          <a:bodyPr wrap="none">
            <a:spAutoFit/>
          </a:bodyPr>
          <a:lstStyle/>
          <a:p>
            <a:pPr lvl="0"/>
            <a:r>
              <a:rPr lang="en-US" sz="2800" b="1" dirty="0">
                <a:solidFill>
                  <a:prstClr val="black"/>
                </a:solidFill>
                <a:ea typeface="Calibri" panose="020F0502020204030204" pitchFamily="34" charset="0"/>
                <a:cs typeface="Arabic UI Display Heavy" panose="00000900000000000000" pitchFamily="2" charset="-78"/>
              </a:rPr>
              <a:t>iOS</a:t>
            </a:r>
            <a:endParaRPr lang="ar-SA" b="1" dirty="0">
              <a:solidFill>
                <a:prstClr val="black"/>
              </a:solidFill>
            </a:endParaRPr>
          </a:p>
        </p:txBody>
      </p:sp>
      <p:pic>
        <p:nvPicPr>
          <p:cNvPr id="16" name="صورة 15">
            <a:hlinkClick r:id="rId4"/>
            <a:extLst>
              <a:ext uri="{FF2B5EF4-FFF2-40B4-BE49-F238E27FC236}">
                <a16:creationId xmlns:a16="http://schemas.microsoft.com/office/drawing/2014/main" id="{1133B5E5-29F1-40A3-B745-9EDD264390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90095" y="2779316"/>
            <a:ext cx="1941870" cy="1941870"/>
          </a:xfrm>
          <a:prstGeom prst="rect">
            <a:avLst/>
          </a:prstGeom>
        </p:spPr>
      </p:pic>
      <p:sp>
        <p:nvSpPr>
          <p:cNvPr id="10" name="عنوان 4">
            <a:extLst>
              <a:ext uri="{FF2B5EF4-FFF2-40B4-BE49-F238E27FC236}">
                <a16:creationId xmlns:a16="http://schemas.microsoft.com/office/drawing/2014/main" id="{CC619337-C23D-49D0-A3F9-D93358504CD8}"/>
              </a:ext>
            </a:extLst>
          </p:cNvPr>
          <p:cNvSpPr txBox="1">
            <a:spLocks/>
          </p:cNvSpPr>
          <p:nvPr/>
        </p:nvSpPr>
        <p:spPr>
          <a:xfrm>
            <a:off x="8111610" y="608240"/>
            <a:ext cx="3449015" cy="669718"/>
          </a:xfrm>
          <a:prstGeom prst="rect">
            <a:avLst/>
          </a:prstGeom>
          <a:solidFill>
            <a:schemeClr val="accent1">
              <a:lumMod val="20000"/>
              <a:lumOff val="80000"/>
            </a:schemeClr>
          </a:solidFill>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ar-SA" dirty="0">
                <a:latin typeface="Calibri" panose="020F0502020204030204" pitchFamily="34" charset="0"/>
                <a:ea typeface="Calibri" panose="020F0502020204030204" pitchFamily="34" charset="0"/>
                <a:cs typeface="Arabic UI Display Heavy" panose="00000900000000000000" pitchFamily="2" charset="-78"/>
              </a:rPr>
              <a:t>سبورة جوجل</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7347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duTec4All-PTP">
      <a:majorFont>
        <a:latin typeface="Titillium Web"/>
        <a:ea typeface=""/>
        <a:cs typeface="Arabic UI Display Heavy"/>
      </a:majorFont>
      <a:minorFont>
        <a:latin typeface="Titillium Web"/>
        <a:ea typeface=""/>
        <a:cs typeface="Harf-Fann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عرض تقديمي1" id="{6967352C-B200-455E-8428-E310A88A6F97}" vid="{BA48101A-119F-4E14-8017-FDFCD709D743}"/>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الحقائب التدريبية - بوربوينت</Template>
  <TotalTime>504</TotalTime>
  <Words>407</Words>
  <Application>Microsoft Office PowerPoint</Application>
  <PresentationFormat>شاشة عريضة</PresentationFormat>
  <Paragraphs>94</Paragraphs>
  <Slides>19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19</vt:i4>
      </vt:variant>
    </vt:vector>
  </HeadingPairs>
  <TitlesOfParts>
    <vt:vector size="25" baseType="lpstr">
      <vt:lpstr>Adobe نسخ Medium</vt:lpstr>
      <vt:lpstr>Arial</vt:lpstr>
      <vt:lpstr>Calibri</vt:lpstr>
      <vt:lpstr>Titillium Web</vt:lpstr>
      <vt:lpstr>Wingdings</vt:lpstr>
      <vt:lpstr>نسق Office</vt:lpstr>
      <vt:lpstr>السبورات الرقمية </vt:lpstr>
      <vt:lpstr>سبورة مايكروسوفت  (Microsoft Whiteboard)</vt:lpstr>
      <vt:lpstr>عرض تقديمي في PowerPoint</vt:lpstr>
      <vt:lpstr>عرض تقديمي في PowerPoint</vt:lpstr>
      <vt:lpstr>عرض تقديمي في PowerPoint</vt:lpstr>
      <vt:lpstr>عرض تقديمي في PowerPoint</vt:lpstr>
      <vt:lpstr>سبورة جوجل  (Google Jamboard)</vt:lpstr>
      <vt:lpstr>عرض تقديمي في PowerPoint</vt:lpstr>
      <vt:lpstr>عرض تقديمي في PowerPoint</vt:lpstr>
      <vt:lpstr>عرض تقديمي في PowerPoint</vt:lpstr>
      <vt:lpstr>عرض تقديمي في PowerPoint</vt:lpstr>
      <vt:lpstr>سبورة  (OpenBoard)</vt:lpstr>
      <vt:lpstr>عرض تقديمي في PowerPoint</vt:lpstr>
      <vt:lpstr>عرض تقديمي في PowerPoint</vt:lpstr>
      <vt:lpstr>عرض تقديمي في PowerPoint</vt:lpstr>
      <vt:lpstr>عرض تقديمي في PowerPoint</vt:lpstr>
      <vt:lpstr>إرشادات عامة</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أنظمة الاستجابة الالكترونية ERS</dc:title>
  <dc:creator>Adel</dc:creator>
  <cp:lastModifiedBy>Nora Ahmadi</cp:lastModifiedBy>
  <cp:revision>101</cp:revision>
  <dcterms:created xsi:type="dcterms:W3CDTF">2020-08-12T22:17:36Z</dcterms:created>
  <dcterms:modified xsi:type="dcterms:W3CDTF">2020-11-12T22:28:09Z</dcterms:modified>
</cp:coreProperties>
</file>