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9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53"/>
    <a:srgbClr val="EEEEEE"/>
    <a:srgbClr val="ECECEC"/>
    <a:srgbClr val="EAEAEA"/>
    <a:srgbClr val="078377"/>
    <a:srgbClr val="6F2B3E"/>
    <a:srgbClr val="09A698"/>
    <a:srgbClr val="FFFFFF"/>
    <a:srgbClr val="C9C9C9"/>
    <a:srgbClr val="1E8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2A9A-8A38-4AA8-B6C5-04EDBD96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2FFFB-9D5F-4396-96DC-C8CBF2D2D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647B9-BA5B-496B-B66B-DCB32263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CFBD0-41A4-444E-952C-F7A3EC19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687D5-AA92-4648-AFC0-DAD968C0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C4F7-CCE7-4A04-85DF-C3695503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0B06C-4F6D-4A78-8E46-92E479F26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42B37-8074-43EE-9363-63BE57F0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CD7F-6A97-4241-AB21-10C467A5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D4364-D139-4039-A5A3-1CDC7613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9E590-44BA-490D-B9F9-45F127B2D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D6B1F-BE6F-4083-831D-D649D9C53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BE5E1-2D76-43F3-89AB-C311091D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936C3-4668-49AF-8932-A68D8DE8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3D5F-0F94-466A-9689-8A4F349C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8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5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7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5C1D-17A3-426D-9A14-BA8B17AE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EAFB-C695-41A3-A757-6132C4E1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14E9-D549-4CFD-92EA-EAD63901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A0EA9-2959-48E5-BB11-B4AC8D32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23285-CAEF-4A39-9502-9B08E86C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0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9694-0FE1-416C-BD4A-C1061958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23ED2-EE7F-492E-B3EB-E27A27586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3B05D-25F9-415A-B2BD-394CA833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2E538-F717-4C48-B15C-063482BB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8AC4-8C0C-48FF-9042-3C5C0329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CCB6-11C3-44D4-B3E7-AC9C1B39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4269-0837-4D48-9330-4A054BF3F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88D0A-B9D3-4D55-B0A8-2D09C5CE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7F60A-7F64-4806-9095-CD5FCACA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215C5-6F30-4098-8D85-2612D5C4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F5269-6A4C-45E6-BE43-8277945F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A952-B98E-4105-B256-C2B3A759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080E3-D1B6-481B-B1C2-B4EAC7289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46347-5C22-49BE-B74D-BC1C83174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FEA93-940D-455D-B8D4-59AB76C15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6D428-AE5E-4979-93B8-97AFBF54C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B0331-218A-42E4-9E55-4CAD8880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913F2-B6E2-40EE-94C5-EC167EEB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3AAC4-711E-45FC-A39F-45CAF82D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F4F5-AB8E-401F-A38C-49F8716A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018BB-D18B-41A8-B358-4BF71341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AA2CD-494C-4EA0-A94E-EB50F0C4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F3CAB-E24E-4762-9DD9-5282E2DF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6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1FC13-BE05-4BD3-9A02-6B1E3C28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1D737-DC69-4B04-8D9B-4A55BF5B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A1205-AB4F-4653-9C67-D1A57A4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3098-422F-42E8-B953-BD84CE16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626B-AFE1-40E6-9446-42388E41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8A9BB-9A82-4935-B10A-C7DD48DCA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3126A-C464-4F64-939B-968D9746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57DEA-D3F5-4A61-B067-BBF68CB0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7BDE7-B914-434B-A21E-FDEEE539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BAC5-F928-426F-9D1E-8BB41949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EAF7B-E45F-4753-B887-4F3D16698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D062C-95C0-4FC1-BA55-F97EB671A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9FF3D-ED2C-41AE-9F74-B0F6D89C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FF023-4411-4792-9439-C25D1F0ED50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BBAF0-3D41-4B64-B8AA-994905EC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FD1C8-9E30-4CA8-AF16-BC02FDF9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71087-6251-42E0-9555-1577EA33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4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3000">
              <a:srgbClr val="EAEAEA"/>
            </a:gs>
            <a:gs pos="6000">
              <a:srgbClr val="E9E9E9">
                <a:alpha val="19000"/>
                <a:lumMod val="6000"/>
                <a:lumOff val="94000"/>
              </a:srgbClr>
            </a:gs>
            <a:gs pos="42460">
              <a:srgbClr val="ECECEC"/>
            </a:gs>
            <a:gs pos="21000">
              <a:srgbClr val="F0F0F0"/>
            </a:gs>
            <a:gs pos="58000">
              <a:srgbClr val="EEEEEE"/>
            </a:gs>
            <a:gs pos="74000">
              <a:srgbClr val="EEEEEE"/>
            </a:gs>
            <a:gs pos="84000">
              <a:srgbClr val="ECECEC"/>
            </a:gs>
            <a:gs pos="100000">
              <a:schemeClr val="accent1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44F371-F1FC-44F3-9CF8-64A551F3809A}"/>
              </a:ext>
            </a:extLst>
          </p:cNvPr>
          <p:cNvSpPr/>
          <p:nvPr userDrawn="1"/>
        </p:nvSpPr>
        <p:spPr>
          <a:xfrm>
            <a:off x="283029" y="290286"/>
            <a:ext cx="11625942" cy="5726609"/>
          </a:xfrm>
          <a:prstGeom prst="roundRect">
            <a:avLst>
              <a:gd name="adj" fmla="val 2347"/>
            </a:avLst>
          </a:prstGeom>
          <a:noFill/>
          <a:ln w="19050">
            <a:solidFill>
              <a:srgbClr val="09A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D575F-5CED-4E0B-81A8-DA7DA7AFF4D7}"/>
              </a:ext>
            </a:extLst>
          </p:cNvPr>
          <p:cNvSpPr/>
          <p:nvPr userDrawn="1"/>
        </p:nvSpPr>
        <p:spPr>
          <a:xfrm>
            <a:off x="11103429" y="6162081"/>
            <a:ext cx="1088571" cy="695919"/>
          </a:xfrm>
          <a:prstGeom prst="rect">
            <a:avLst/>
          </a:prstGeom>
          <a:gradFill flip="none" rotWithShape="1">
            <a:gsLst>
              <a:gs pos="0">
                <a:srgbClr val="09A698"/>
              </a:gs>
              <a:gs pos="90000">
                <a:srgbClr val="DCDCDC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D6FEAD-F3A5-43DB-82E5-CFE2E1E85CBF}"/>
              </a:ext>
            </a:extLst>
          </p:cNvPr>
          <p:cNvSpPr txBox="1"/>
          <p:nvPr userDrawn="1"/>
        </p:nvSpPr>
        <p:spPr>
          <a:xfrm>
            <a:off x="7141029" y="6415357"/>
            <a:ext cx="48913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ملتقى الصفوف الأولية " خبرات تعليمية وتربوية في الفصول الافتراضية "</a:t>
            </a:r>
            <a:endParaRPr lang="ar-SA" sz="1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A0565-E4FE-4C73-BBFB-40EBF90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t="14814" r="24005" b="37778"/>
          <a:stretch/>
        </p:blipFill>
        <p:spPr>
          <a:xfrm>
            <a:off x="696686" y="6105036"/>
            <a:ext cx="725714" cy="6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EAEAEA"/>
            </a:gs>
            <a:gs pos="6000">
              <a:srgbClr val="E9E9E9">
                <a:alpha val="19000"/>
                <a:lumMod val="6000"/>
                <a:lumOff val="94000"/>
              </a:srgbClr>
            </a:gs>
            <a:gs pos="42460">
              <a:srgbClr val="ECECEC"/>
            </a:gs>
            <a:gs pos="21000">
              <a:srgbClr val="F0F0F0"/>
            </a:gs>
            <a:gs pos="58000">
              <a:srgbClr val="EEEEEE"/>
            </a:gs>
            <a:gs pos="74000">
              <a:srgbClr val="EEEEEE"/>
            </a:gs>
            <a:gs pos="84000">
              <a:srgbClr val="ECECEC"/>
            </a:gs>
            <a:gs pos="100000">
              <a:schemeClr val="accent1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8F77-E45F-4012-BDC5-25900F607A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4C9B-024D-42B5-8171-F8A152516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7F45532-76EE-4103-B92F-85ADD52EBBD1}"/>
              </a:ext>
            </a:extLst>
          </p:cNvPr>
          <p:cNvSpPr/>
          <p:nvPr/>
        </p:nvSpPr>
        <p:spPr>
          <a:xfrm>
            <a:off x="2052943" y="2705725"/>
            <a:ext cx="83118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i="0" dirty="0">
                <a:solidFill>
                  <a:srgbClr val="055B53"/>
                </a:solidFill>
                <a:effectLst/>
                <a:latin typeface="HelveticaNeue"/>
              </a:rPr>
              <a:t>التكامل بين أدوات مايكروسفت أوفيس 365 </a:t>
            </a:r>
            <a:br>
              <a:rPr lang="ar-SA" sz="4400" b="1" i="0" dirty="0">
                <a:solidFill>
                  <a:srgbClr val="055B53"/>
                </a:solidFill>
                <a:effectLst/>
                <a:latin typeface="HelveticaNeue"/>
              </a:rPr>
            </a:br>
            <a:r>
              <a:rPr lang="ar-SA" sz="4400" b="1" i="0" dirty="0">
                <a:solidFill>
                  <a:srgbClr val="055B53"/>
                </a:solidFill>
                <a:effectLst/>
                <a:latin typeface="HelveticaNeue"/>
              </a:rPr>
              <a:t>واستثمارها في المنهج الدراسي</a:t>
            </a:r>
            <a:endParaRPr lang="ar-SA" sz="4400" b="0" cap="none" spc="0" dirty="0">
              <a:ln w="0"/>
              <a:solidFill>
                <a:srgbClr val="055B5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F884F63-733D-40C7-93A7-ABA05958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8805334" y="2973653"/>
            <a:ext cx="304878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من هنا يمكن وضع الأقسام ومسماها</a:t>
            </a:r>
          </a:p>
          <a:p>
            <a:pPr algn="r"/>
            <a:r>
              <a:rPr lang="ar-SA" u="sng" dirty="0">
                <a:solidFill>
                  <a:srgbClr val="7030A0"/>
                </a:solidFill>
                <a:latin typeface="HelveticaNeue"/>
              </a:rPr>
              <a:t>حيث لكل طالب يظهر له الأقسام ويستطيع اضافه اعماله دون رؤيه اعمال بقية الطلبة</a:t>
            </a:r>
            <a:endParaRPr lang="en-US" u="sng" dirty="0">
              <a:solidFill>
                <a:srgbClr val="7030A0"/>
              </a:solidFill>
              <a:latin typeface="HelveticaNeue"/>
            </a:endParaRPr>
          </a:p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ثم النقر على انشاء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487" y="1647930"/>
            <a:ext cx="7867929" cy="41287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2FEA51-4AAA-49E7-A48C-AD921815A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8805334" y="2973653"/>
            <a:ext cx="30487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والان ظهرت أسماء الطلاب لدى المعلم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11" y="1307863"/>
            <a:ext cx="7840615" cy="439574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52F387-569B-4150-A85B-A52B8F3F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8805334" y="2973653"/>
            <a:ext cx="30487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بالنقر على اسم أي طالب يظهر لنا الأقسام المعدة مسبقا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163" y="1447426"/>
            <a:ext cx="7840615" cy="40387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A252D08-D126-4B8E-930E-55670FA69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540" y="2201333"/>
            <a:ext cx="3247044" cy="324704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6604193" y="3724294"/>
            <a:ext cx="42668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تطبيق يعمل على تسهيل إنشاء مقاطع الفيديو والتفاعل معها ومشاركتها بشكل آمن، سواء داخل الفريق أو عبر المؤسسة ويمكن ربطه مع الفريق في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F32FB0D-F349-4B9D-8F41-28E13082E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042" y="2342380"/>
            <a:ext cx="6494410" cy="3464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202504" y="3592290"/>
            <a:ext cx="42668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يفتح المعلم تطبيق ستريم من الاوفيس وتظهر عدة ايقونات منها محتواي وفيه يظهر مجموعات الفرق في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وهنا يظهر لنا تكامل ستريم مع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ويمكن انشاء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الفديوهات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واضافتها الى مجموعات الفرق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C41D0BD-40C7-4D8F-B718-6C69C651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0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36" y="2342380"/>
            <a:ext cx="6489021" cy="3464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202504" y="3592290"/>
            <a:ext cx="42668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النقر على انشاء ومنه نختار انشاء قناه وتسميتها </a:t>
            </a:r>
            <a:r>
              <a:rPr lang="ar-SA" dirty="0" err="1">
                <a:solidFill>
                  <a:srgbClr val="4D5156"/>
                </a:solidFill>
                <a:latin typeface="HelveticaNeue"/>
              </a:rPr>
              <a:t>لادراج</a:t>
            </a:r>
            <a:r>
              <a:rPr lang="ar-SA" dirty="0">
                <a:solidFill>
                  <a:srgbClr val="4D5156"/>
                </a:solidFill>
                <a:latin typeface="HelveticaNeue"/>
              </a:rPr>
              <a:t> المقاطع داخلها واضافتها الى فرق </a:t>
            </a:r>
            <a:r>
              <a:rPr lang="ar-SA" dirty="0" err="1">
                <a:solidFill>
                  <a:srgbClr val="4D5156"/>
                </a:solidFill>
                <a:latin typeface="HelveticaNeue"/>
              </a:rPr>
              <a:t>التيمز</a:t>
            </a:r>
            <a:endParaRPr lang="ar-SA" dirty="0">
              <a:solidFill>
                <a:srgbClr val="4D5156"/>
              </a:solidFill>
              <a:latin typeface="HelveticaNeue"/>
            </a:endParaRPr>
          </a:p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أيضا النقر على تحميل مقطع فديو محفوظ في الجهاز لرفعه في ستريم</a:t>
            </a: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وأيضا هناك يمكن تسجيل شاشه او فديو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EC35762-CCFB-415C-A3E2-31099D2A4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2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589" y="1859970"/>
            <a:ext cx="6481764" cy="34646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202504" y="3592290"/>
            <a:ext cx="42668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النقر على انشاء تحميل مقطع فديو من الجهاز</a:t>
            </a: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تسمية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الفديو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ثم نشر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0884F81-F3D7-4FB5-AF68-59D3DC27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86" y="1891605"/>
            <a:ext cx="6481764" cy="34013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202504" y="3592290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النقر على محتواي ثم مقاطع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الفديو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8DB0915-2C05-456C-9D96-73644913D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9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7123290" y="2092436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89" y="1334512"/>
            <a:ext cx="7349466" cy="451555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8116711" y="3592290"/>
            <a:ext cx="33526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تظهر جميع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الفديوهات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المحمله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ومن خلال الايقونات على يسار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الفديو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التعديل وكذلك نشره في مجموعات الفرق وهي للطلبة فقط </a:t>
            </a: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ونشره ع في القناة للجميع سواء للطلبة او من داخل المؤسسة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1634F97-2CFE-49D0-B340-5FA994E8B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2619024" y="1307863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6178" y="2130562"/>
            <a:ext cx="8422978" cy="43799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4C6561-8571-4954-AEDD-40ECEA5DA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299199" y="3273779"/>
            <a:ext cx="487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تعد مايكروسوفت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نظامًا أساسيًا موحدًا للاتصال والتعاون يجمع بين الدردشة المستمرة في مكان العمل واجتماعات الفيديو وتخزين الملفات </a:t>
            </a:r>
            <a:r>
              <a:rPr lang="ar-SA" b="0" i="0" u="sng" dirty="0">
                <a:solidFill>
                  <a:srgbClr val="FF0000"/>
                </a:solidFill>
                <a:effectLst/>
                <a:latin typeface="HelveticaNeue"/>
              </a:rPr>
              <a:t>وتكامل التطبيقات</a:t>
            </a:r>
            <a:endParaRPr lang="ar-SA" u="sng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17E0CC0-F849-466C-9D16-D3FC8769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22785" r="32307" b="26582"/>
          <a:stretch/>
        </p:blipFill>
        <p:spPr>
          <a:xfrm>
            <a:off x="2596445" y="2945221"/>
            <a:ext cx="1625600" cy="158044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7F45532-76EE-4103-B92F-85ADD52EBBD1}"/>
              </a:ext>
            </a:extLst>
          </p:cNvPr>
          <p:cNvSpPr/>
          <p:nvPr/>
        </p:nvSpPr>
        <p:spPr>
          <a:xfrm>
            <a:off x="6423600" y="2043290"/>
            <a:ext cx="4627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0" dirty="0">
                <a:solidFill>
                  <a:srgbClr val="7030A0"/>
                </a:solidFill>
                <a:effectLst/>
                <a:latin typeface="HelveticaNeue"/>
              </a:rPr>
              <a:t>Microsoft Teams</a:t>
            </a:r>
            <a:endParaRPr lang="ar-SA" sz="4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F884F63-733D-40C7-93A7-ABA05958E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446" y="1457483"/>
            <a:ext cx="7338798" cy="437994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E46DC86-6E30-4DC6-BE3C-AC1F1D6703DB}"/>
              </a:ext>
            </a:extLst>
          </p:cNvPr>
          <p:cNvSpPr txBox="1"/>
          <p:nvPr/>
        </p:nvSpPr>
        <p:spPr>
          <a:xfrm>
            <a:off x="8489244" y="2413337"/>
            <a:ext cx="335261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لاضافه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القناة في مجموعات الفرق بالنقر على علامة + وتظهر لنا تطبيقات الأوفيس ونختار </a:t>
            </a:r>
            <a:endParaRPr lang="en-US" b="0" i="0" dirty="0">
              <a:solidFill>
                <a:srgbClr val="4D5156"/>
              </a:solidFill>
              <a:effectLst/>
              <a:latin typeface="HelveticaNeue"/>
            </a:endParaRPr>
          </a:p>
          <a:p>
            <a:pPr algn="r"/>
            <a:r>
              <a:rPr lang="en-US" sz="1800" b="1" i="0" dirty="0">
                <a:solidFill>
                  <a:srgbClr val="6F2B3E"/>
                </a:solidFill>
                <a:effectLst/>
                <a:latin typeface="HelveticaNeue"/>
                <a:cs typeface="HelveticaNeue-Light"/>
              </a:rPr>
              <a:t>Microsoft Stream</a:t>
            </a: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</a:t>
            </a: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ثم اسم القناة واضافة وتظهر لنا القناة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والفديوهات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المضافة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8F77870-D42A-4C24-AFEF-4414698E5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540" y="2239215"/>
            <a:ext cx="3247044" cy="317127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6604193" y="3724294"/>
            <a:ext cx="42668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يمكنك من خلاله انشاء منشورات الأخبار سواء بطاقات او مقاطع ونشرها على قناة الفرق في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وبذلك يمكن ربطه مع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أيضا يمكن من خلاله معرفة اخر النشاطات التي تم زيارتها في الاوفيس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B29AFA7-B6EA-42CA-9548-A554F425E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362" y="1387036"/>
            <a:ext cx="6803683" cy="448318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6604193" y="372429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الدخول اليه عن طريق الاوفيس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3CA127C-D4BC-4383-B96A-3D39F1A72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714" y="1294327"/>
            <a:ext cx="6803683" cy="450922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النقر على جديد واختيار منشور أخبار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9E5EC7C-8511-46F2-9888-5BE37FD7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145" y="1307863"/>
            <a:ext cx="6803683" cy="453497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اختيار القالب ثم انشاء منشور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A643147-A2AD-4931-9F86-F9811A87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411" y="1486937"/>
            <a:ext cx="6803683" cy="417632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تعبئة واضافة الخلفيات وكتابة النص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99C8B6A-4401-42A0-9ABD-5739B348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0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682" y="1615687"/>
            <a:ext cx="6803683" cy="428815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ثم نشر الاخبار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939FEB6-8C7D-41D7-888D-6F2DEB82A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362" y="1567103"/>
            <a:ext cx="6803683" cy="401599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ربطه مع </a:t>
            </a:r>
            <a:r>
              <a:rPr lang="ar-SA" dirty="0" err="1">
                <a:solidFill>
                  <a:srgbClr val="4D5156"/>
                </a:solidFill>
                <a:latin typeface="HelveticaNeue"/>
              </a:rPr>
              <a:t>التيمز</a:t>
            </a:r>
            <a:r>
              <a:rPr lang="ar-SA" dirty="0">
                <a:solidFill>
                  <a:srgbClr val="4D5156"/>
                </a:solidFill>
                <a:latin typeface="HelveticaNeue"/>
              </a:rPr>
              <a:t> من خلال الضغط على علامة +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BCCBAF1-DFF2-439F-AC30-951162C49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1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714" y="1809635"/>
            <a:ext cx="6803683" cy="360847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اختيار تطبيق </a:t>
            </a:r>
            <a:br>
              <a:rPr lang="ar-SA" dirty="0">
                <a:solidFill>
                  <a:srgbClr val="4D5156"/>
                </a:solidFill>
                <a:latin typeface="HelveticaNeue"/>
              </a:rPr>
            </a:br>
            <a:r>
              <a:rPr lang="en-US" sz="18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ar-SA" dirty="0">
                <a:solidFill>
                  <a:srgbClr val="4D5156"/>
                </a:solidFill>
                <a:latin typeface="HelveticaNeue"/>
              </a:rPr>
              <a:t> 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BD7D7E6-DD74-4426-9F18-B815268FA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379" y="1586198"/>
            <a:ext cx="6666412" cy="360847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تظهر المنشور او البطاقة التي تم تصميمها واختيارها ومن ثم حفظ لتنشر على القناة</a:t>
            </a:r>
            <a:br>
              <a:rPr lang="ar-SA" dirty="0">
                <a:solidFill>
                  <a:srgbClr val="4D5156"/>
                </a:solidFill>
                <a:latin typeface="HelveticaNeue"/>
              </a:rPr>
            </a:b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B47409-B975-4061-B4ED-0469B5FEC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299199" y="3273779"/>
            <a:ext cx="48768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لابد من انشاء فريق للصف أولا في مايكروسفت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</a:t>
            </a:r>
            <a:r>
              <a:rPr lang="ar-SA" b="0" i="0" u="sng" dirty="0">
                <a:solidFill>
                  <a:srgbClr val="FF0000"/>
                </a:solidFill>
                <a:effectLst/>
                <a:latin typeface="HelveticaNeue"/>
              </a:rPr>
              <a:t>للتعرف على تكامل تطبيقات الأوفيس مع </a:t>
            </a:r>
            <a:r>
              <a:rPr lang="ar-SA" b="0" i="0" u="sng" dirty="0" err="1">
                <a:solidFill>
                  <a:srgbClr val="FF0000"/>
                </a:solidFill>
                <a:effectLst/>
                <a:latin typeface="HelveticaNeue"/>
              </a:rPr>
              <a:t>التيمز</a:t>
            </a:r>
            <a:endParaRPr lang="ar-SA" u="sng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17E0CC0-F849-466C-9D16-D3FC8769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22785" r="32307" b="26582"/>
          <a:stretch/>
        </p:blipFill>
        <p:spPr>
          <a:xfrm>
            <a:off x="2596445" y="2945221"/>
            <a:ext cx="1625600" cy="158044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7F45532-76EE-4103-B92F-85ADD52EBBD1}"/>
              </a:ext>
            </a:extLst>
          </p:cNvPr>
          <p:cNvSpPr/>
          <p:nvPr/>
        </p:nvSpPr>
        <p:spPr>
          <a:xfrm>
            <a:off x="6423600" y="2043290"/>
            <a:ext cx="4627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0" dirty="0">
                <a:solidFill>
                  <a:srgbClr val="7030A0"/>
                </a:solidFill>
                <a:effectLst/>
                <a:latin typeface="HelveticaNeue"/>
              </a:rPr>
              <a:t>Microsoft Teams</a:t>
            </a:r>
            <a:endParaRPr lang="ar-SA" sz="4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B9BA8CB-620B-432D-856A-EECB8E745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38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558845" y="2019215"/>
            <a:ext cx="47985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600" b="1" i="0" dirty="0">
                <a:solidFill>
                  <a:srgbClr val="078377"/>
                </a:solidFill>
                <a:effectLst/>
                <a:latin typeface="HelveticaNeue"/>
              </a:rPr>
              <a:t>SharePoint</a:t>
            </a:r>
            <a:r>
              <a:rPr lang="en-US" sz="3600" b="0" i="0" dirty="0">
                <a:solidFill>
                  <a:srgbClr val="078377"/>
                </a:solidFill>
                <a:effectLst/>
                <a:latin typeface="HelveticaNeue"/>
              </a:rPr>
              <a:t> </a:t>
            </a:r>
            <a:endParaRPr lang="en-US" sz="3600" b="1" i="0" dirty="0">
              <a:solidFill>
                <a:srgbClr val="078377"/>
              </a:solidFill>
              <a:effectLst/>
              <a:latin typeface="HelveticaNeue"/>
              <a:cs typeface="HelveticaNeue-Ligh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713" y="1802013"/>
            <a:ext cx="6666412" cy="354617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616F238-9DA5-44A2-A3F0-44262154A09B}"/>
              </a:ext>
            </a:extLst>
          </p:cNvPr>
          <p:cNvSpPr txBox="1"/>
          <p:nvPr/>
        </p:nvSpPr>
        <p:spPr>
          <a:xfrm>
            <a:off x="7364432" y="3390434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4D5156"/>
                </a:solidFill>
                <a:latin typeface="HelveticaNeue"/>
              </a:rPr>
              <a:t>وبذلك تظهر للطلبة في </a:t>
            </a:r>
            <a:r>
              <a:rPr lang="ar-SA" dirty="0" err="1">
                <a:solidFill>
                  <a:srgbClr val="4D5156"/>
                </a:solidFill>
                <a:latin typeface="HelveticaNeue"/>
              </a:rPr>
              <a:t>التيمز</a:t>
            </a:r>
            <a:endParaRPr lang="ar-SA" b="0" i="0" dirty="0">
              <a:solidFill>
                <a:srgbClr val="4D5156"/>
              </a:solidFill>
              <a:effectLst/>
              <a:latin typeface="HelveticaNeue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AA3830D-207E-4AE6-8E18-23C3D9A4E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5181601" y="3273779"/>
            <a:ext cx="59944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عند الانتهاء من انشاء الفريق في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من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ايقونه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الفرق ، تظهر لنا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تبويبات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منها :</a:t>
            </a:r>
          </a:p>
          <a:p>
            <a:pPr algn="r"/>
            <a:r>
              <a:rPr lang="ar-SA" u="sng" dirty="0">
                <a:solidFill>
                  <a:srgbClr val="4D5156"/>
                </a:solidFill>
                <a:latin typeface="HelveticaNeue"/>
              </a:rPr>
              <a:t>المنشورات</a:t>
            </a:r>
          </a:p>
          <a:p>
            <a:pPr algn="r"/>
            <a:r>
              <a:rPr lang="ar-SA" u="sng" dirty="0">
                <a:solidFill>
                  <a:srgbClr val="4D5156"/>
                </a:solidFill>
                <a:latin typeface="HelveticaNeue"/>
              </a:rPr>
              <a:t>الملفات</a:t>
            </a:r>
          </a:p>
          <a:p>
            <a:pPr algn="r"/>
            <a:r>
              <a:rPr lang="ar-SA" u="sng" dirty="0">
                <a:solidFill>
                  <a:srgbClr val="4D5156"/>
                </a:solidFill>
                <a:latin typeface="HelveticaNeue"/>
              </a:rPr>
              <a:t>دفتر ملاحظات الصفوف</a:t>
            </a:r>
            <a:endParaRPr lang="en-US" u="sng" dirty="0">
              <a:solidFill>
                <a:srgbClr val="4D5156"/>
              </a:solidFill>
              <a:latin typeface="HelveticaNeue"/>
            </a:endParaRPr>
          </a:p>
          <a:p>
            <a:pPr algn="r"/>
            <a:r>
              <a:rPr lang="ar-SA" u="sng" dirty="0">
                <a:solidFill>
                  <a:srgbClr val="4D5156"/>
                </a:solidFill>
                <a:latin typeface="HelveticaNeue"/>
              </a:rPr>
              <a:t>الواجبات</a:t>
            </a:r>
          </a:p>
          <a:p>
            <a:pPr algn="r"/>
            <a:r>
              <a:rPr lang="ar-SA" u="sng" dirty="0">
                <a:solidFill>
                  <a:srgbClr val="4D5156"/>
                </a:solidFill>
                <a:latin typeface="HelveticaNeue"/>
              </a:rPr>
              <a:t>الدرجات</a:t>
            </a:r>
          </a:p>
          <a:p>
            <a:pPr algn="r"/>
            <a:r>
              <a:rPr lang="ar-SA" u="sng" dirty="0">
                <a:solidFill>
                  <a:srgbClr val="4D5156"/>
                </a:solidFill>
                <a:latin typeface="HelveticaNeue"/>
              </a:rPr>
              <a:t>علامة + وهي التي منها إضافة تطبيقات الاوفيس مع </a:t>
            </a:r>
            <a:r>
              <a:rPr lang="ar-SA" u="sng" dirty="0" err="1">
                <a:solidFill>
                  <a:srgbClr val="4D5156"/>
                </a:solidFill>
                <a:latin typeface="HelveticaNeue"/>
              </a:rPr>
              <a:t>التيمز</a:t>
            </a:r>
            <a:r>
              <a:rPr lang="ar-SA" u="sng" dirty="0">
                <a:solidFill>
                  <a:srgbClr val="4D5156"/>
                </a:solidFill>
                <a:latin typeface="HelveticaNeue"/>
              </a:rPr>
              <a:t> وتكاملها وتفعيلها في صالح المعلم والطلبة مع المنهج الدراسي</a:t>
            </a:r>
            <a:r>
              <a:rPr lang="en-US" u="sng" dirty="0">
                <a:solidFill>
                  <a:srgbClr val="4D5156"/>
                </a:solidFill>
                <a:latin typeface="HelveticaNeue"/>
              </a:rPr>
              <a:t> </a:t>
            </a:r>
            <a:r>
              <a:rPr lang="ar-SA" u="sng" dirty="0">
                <a:solidFill>
                  <a:srgbClr val="4D5156"/>
                </a:solidFill>
                <a:latin typeface="HelveticaNeue"/>
              </a:rPr>
              <a:t> و</a:t>
            </a:r>
            <a:endParaRPr lang="ar-SA" u="sng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17E0CC0-F849-466C-9D16-D3FC87690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22785" r="32307" b="26582"/>
          <a:stretch/>
        </p:blipFill>
        <p:spPr>
          <a:xfrm>
            <a:off x="2596445" y="2945221"/>
            <a:ext cx="1625600" cy="158044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07F45532-76EE-4103-B92F-85ADD52EBBD1}"/>
              </a:ext>
            </a:extLst>
          </p:cNvPr>
          <p:cNvSpPr/>
          <p:nvPr/>
        </p:nvSpPr>
        <p:spPr>
          <a:xfrm>
            <a:off x="6423600" y="2043290"/>
            <a:ext cx="4627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0" dirty="0">
                <a:solidFill>
                  <a:srgbClr val="7030A0"/>
                </a:solidFill>
                <a:effectLst/>
                <a:latin typeface="HelveticaNeue"/>
              </a:rPr>
              <a:t>Microsoft Teams</a:t>
            </a:r>
            <a:endParaRPr lang="ar-SA" sz="4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E5E00A9-8060-4A3B-8D23-FFD210E5A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93F1832-12EA-47FF-8F68-DE23222AA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5" y="1614312"/>
            <a:ext cx="10154660" cy="485201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687850-14DB-4725-8394-2377F4A4F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604193" y="3724294"/>
            <a:ext cx="42668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الدخول اليه وانشاؤه اما عن طريق </a:t>
            </a:r>
            <a:r>
              <a:rPr lang="ar-SA" b="0" i="0" dirty="0" err="1">
                <a:solidFill>
                  <a:srgbClr val="4D5156"/>
                </a:solidFill>
                <a:effectLst/>
                <a:latin typeface="HelveticaNeue"/>
              </a:rPr>
              <a:t>التيمز</a:t>
            </a: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 أو تطبيق </a:t>
            </a:r>
            <a:br>
              <a:rPr lang="en-US" b="0" i="0" dirty="0">
                <a:solidFill>
                  <a:srgbClr val="4D5156"/>
                </a:solidFill>
                <a:effectLst/>
                <a:latin typeface="HelveticaNeue"/>
              </a:rPr>
            </a:br>
            <a:r>
              <a:rPr lang="en-US" b="0" i="0" dirty="0" err="1">
                <a:solidFill>
                  <a:srgbClr val="4D5156"/>
                </a:solidFill>
                <a:effectLst/>
                <a:latin typeface="HelveticaNeue"/>
              </a:rPr>
              <a:t>microsoft</a:t>
            </a:r>
            <a:r>
              <a:rPr lang="en-US" b="0" i="0" dirty="0">
                <a:solidFill>
                  <a:srgbClr val="4D5156"/>
                </a:solidFill>
                <a:effectLst/>
                <a:latin typeface="HelveticaNeue"/>
              </a:rPr>
              <a:t> class notebook</a:t>
            </a:r>
            <a:b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</a:br>
            <a:r>
              <a:rPr lang="ar-SA" b="0" i="0" dirty="0">
                <a:solidFill>
                  <a:srgbClr val="4D5156"/>
                </a:solidFill>
                <a:effectLst/>
                <a:latin typeface="HelveticaNeue"/>
              </a:rPr>
              <a:t>وتفعيله كأداة تقويم ومتابعة الأعمال للطلبة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7F45532-76EE-4103-B92F-85ADD52EBBD1}"/>
              </a:ext>
            </a:extLst>
          </p:cNvPr>
          <p:cNvSpPr/>
          <p:nvPr/>
        </p:nvSpPr>
        <p:spPr>
          <a:xfrm>
            <a:off x="6514076" y="2659559"/>
            <a:ext cx="4447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7030A0"/>
                </a:solidFill>
                <a:latin typeface="HelveticaNeue"/>
              </a:rPr>
              <a:t>دفتر ملاحظات الصفوف</a:t>
            </a:r>
            <a:endParaRPr lang="ar-SA" sz="44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985C864-2C41-4805-96A0-FC2ECA912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808368" y="1951938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انشاء دفتر الملاحظات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1" y="1399273"/>
            <a:ext cx="8027187" cy="49450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380897-CB07-41D5-8BA7-69C7559B8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6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6808368" y="1951938"/>
            <a:ext cx="4266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دفتر ملاحظات فارغ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362" y="1307863"/>
            <a:ext cx="8027187" cy="45724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B492C5A-6406-428F-AA1F-03CD20F46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">
            <a:extLst>
              <a:ext uri="{FF2B5EF4-FFF2-40B4-BE49-F238E27FC236}">
                <a16:creationId xmlns:a16="http://schemas.microsoft.com/office/drawing/2014/main" id="{F689C2DD-B62C-49A8-8406-7B9B103CFCFD}"/>
              </a:ext>
            </a:extLst>
          </p:cNvPr>
          <p:cNvSpPr txBox="1"/>
          <p:nvPr/>
        </p:nvSpPr>
        <p:spPr>
          <a:xfrm>
            <a:off x="8941778" y="259428"/>
            <a:ext cx="3157657" cy="10348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المملكة ‏العربية السعودية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‏وزارة التعليم</a:t>
            </a:r>
          </a:p>
          <a:p>
            <a:pPr marL="72000" algn="ctr" rtl="1">
              <a:lnSpc>
                <a:spcPct val="150000"/>
              </a:lnSpc>
            </a:pPr>
            <a:r>
              <a:rPr lang="ar-SA" sz="1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‏الإدارة العامة للتعليم بمنطقة المدينة المنورة</a:t>
            </a:r>
          </a:p>
        </p:txBody>
      </p:sp>
      <p:pic>
        <p:nvPicPr>
          <p:cNvPr id="41" name="صورة 4">
            <a:extLst>
              <a:ext uri="{FF2B5EF4-FFF2-40B4-BE49-F238E27FC236}">
                <a16:creationId xmlns:a16="http://schemas.microsoft.com/office/drawing/2014/main" id="{513E547B-8CFB-4707-BC2B-7E2B2D0FA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2" y="245890"/>
            <a:ext cx="1214640" cy="10619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ED0B1-2C4F-4F4B-9C90-70C5AC890B0B}"/>
              </a:ext>
            </a:extLst>
          </p:cNvPr>
          <p:cNvSpPr txBox="1"/>
          <p:nvPr/>
        </p:nvSpPr>
        <p:spPr>
          <a:xfrm>
            <a:off x="8805334" y="2973653"/>
            <a:ext cx="304878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هنا يظهر تعليمات عن دفتر الملاحظات للمعلم في مكتبة المحتوى ومقطع المعلم و دفتر ملاحظات الطلاب ولكل منها يظهر حقوق المعلم والطالب في الاستخدام</a:t>
            </a:r>
            <a:r>
              <a:rPr lang="en-US" b="0" i="0" u="sng" dirty="0">
                <a:solidFill>
                  <a:srgbClr val="7030A0"/>
                </a:solidFill>
                <a:effectLst/>
                <a:latin typeface="HelveticaNeue"/>
              </a:rPr>
              <a:t> </a:t>
            </a:r>
          </a:p>
          <a:p>
            <a:pPr algn="r"/>
            <a:r>
              <a:rPr lang="ar-SA" b="0" i="0" u="sng" dirty="0">
                <a:solidFill>
                  <a:srgbClr val="7030A0"/>
                </a:solidFill>
                <a:effectLst/>
                <a:latin typeface="HelveticaNeue"/>
              </a:rPr>
              <a:t>ثم النقر على التالي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571F31-82C2-4D9A-8EB7-6F07E1D3E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147" y="1496970"/>
            <a:ext cx="8027187" cy="41287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BEC431-A162-4388-B8F3-AEE0FB0D7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8" y="5625743"/>
            <a:ext cx="1159606" cy="9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64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892</Words>
  <Application>Microsoft Office PowerPoint</Application>
  <PresentationFormat>شاشة عريضة</PresentationFormat>
  <Paragraphs>157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HelveticaNeue</vt:lpstr>
      <vt:lpstr>Simplified Arabic</vt:lpstr>
      <vt:lpstr>Custom Design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Tahni</dc:creator>
  <cp:lastModifiedBy>بلا حدود</cp:lastModifiedBy>
  <cp:revision>33</cp:revision>
  <dcterms:created xsi:type="dcterms:W3CDTF">2020-11-09T09:24:55Z</dcterms:created>
  <dcterms:modified xsi:type="dcterms:W3CDTF">2021-02-17T01:06:08Z</dcterms:modified>
</cp:coreProperties>
</file>