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08" r:id="rId1"/>
    <p:sldMasterId id="2147483813" r:id="rId2"/>
  </p:sldMasterIdLst>
  <p:sldIdLst>
    <p:sldId id="296" r:id="rId3"/>
    <p:sldId id="256" r:id="rId4"/>
    <p:sldId id="258" r:id="rId5"/>
    <p:sldId id="282" r:id="rId6"/>
    <p:sldId id="297" r:id="rId7"/>
    <p:sldId id="298" r:id="rId8"/>
    <p:sldId id="305" r:id="rId9"/>
    <p:sldId id="261" r:id="rId10"/>
    <p:sldId id="303" r:id="rId11"/>
    <p:sldId id="304" r:id="rId12"/>
    <p:sldId id="301" r:id="rId13"/>
    <p:sldId id="277" r:id="rId14"/>
    <p:sldId id="279" r:id="rId15"/>
    <p:sldId id="285" r:id="rId16"/>
    <p:sldId id="286" r:id="rId17"/>
    <p:sldId id="288" r:id="rId18"/>
    <p:sldId id="291" r:id="rId19"/>
    <p:sldId id="306" r:id="rId20"/>
    <p:sldId id="299" r:id="rId21"/>
    <p:sldId id="278" r:id="rId22"/>
    <p:sldId id="289" r:id="rId23"/>
    <p:sldId id="294" r:id="rId24"/>
    <p:sldId id="307" r:id="rId25"/>
    <p:sldId id="280" r:id="rId26"/>
    <p:sldId id="262" r:id="rId27"/>
    <p:sldId id="308" r:id="rId28"/>
  </p:sldIdLst>
  <p:sldSz cx="12192000" cy="6858000"/>
  <p:notesSz cx="6761163" cy="99425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6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DD778-CA5D-4014-8028-5D5255ADF39C}" type="datetimeFigureOut">
              <a:rPr lang="ar-SA" smtClean="0"/>
              <a:t>20/03/43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E4E59-0D02-4D0D-813E-A8A4765A896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73157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DD778-CA5D-4014-8028-5D5255ADF39C}" type="datetimeFigureOut">
              <a:rPr lang="ar-SA" smtClean="0"/>
              <a:t>20/03/43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E4E59-0D02-4D0D-813E-A8A4765A896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75806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DD778-CA5D-4014-8028-5D5255ADF39C}" type="datetimeFigureOut">
              <a:rPr lang="ar-SA" smtClean="0"/>
              <a:t>20/03/43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E4E59-0D02-4D0D-813E-A8A4765A896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19860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D36A2A62-DC59-445E-AF72-9474C4350702}" type="datetimeFigureOut">
              <a:rPr lang="ar-SA" smtClean="0"/>
              <a:t>20/03/43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F1CEE406-995F-466A-B67C-B79AD491EE4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865452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A2A62-DC59-445E-AF72-9474C4350702}" type="datetimeFigureOut">
              <a:rPr lang="ar-SA" smtClean="0"/>
              <a:t>20/03/43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EE406-995F-466A-B67C-B79AD491EE4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807585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A2A62-DC59-445E-AF72-9474C4350702}" type="datetimeFigureOut">
              <a:rPr lang="ar-SA" smtClean="0"/>
              <a:t>20/03/43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EE406-995F-466A-B67C-B79AD491EE4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681647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A2A62-DC59-445E-AF72-9474C4350702}" type="datetimeFigureOut">
              <a:rPr lang="ar-SA" smtClean="0"/>
              <a:t>20/03/43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EE406-995F-466A-B67C-B79AD491EE4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84675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A2A62-DC59-445E-AF72-9474C4350702}" type="datetimeFigureOut">
              <a:rPr lang="ar-SA" smtClean="0"/>
              <a:t>20/03/43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EE406-995F-466A-B67C-B79AD491EE4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930156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A2A62-DC59-445E-AF72-9474C4350702}" type="datetimeFigureOut">
              <a:rPr lang="ar-SA" smtClean="0"/>
              <a:t>20/03/43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EE406-995F-466A-B67C-B79AD491EE4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101510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A2A62-DC59-445E-AF72-9474C4350702}" type="datetimeFigureOut">
              <a:rPr lang="ar-SA" smtClean="0"/>
              <a:t>20/03/43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EE406-995F-466A-B67C-B79AD491EE4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418700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A2A62-DC59-445E-AF72-9474C4350702}" type="datetimeFigureOut">
              <a:rPr lang="ar-SA" smtClean="0"/>
              <a:t>20/03/43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EE406-995F-466A-B67C-B79AD491EE4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424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DD778-CA5D-4014-8028-5D5255ADF39C}" type="datetimeFigureOut">
              <a:rPr lang="ar-SA" smtClean="0"/>
              <a:t>20/03/43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E4E59-0D02-4D0D-813E-A8A4765A896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213049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A2A62-DC59-445E-AF72-9474C4350702}" type="datetimeFigureOut">
              <a:rPr lang="ar-SA" smtClean="0"/>
              <a:t>20/03/43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EE406-995F-466A-B67C-B79AD491EE4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347968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A2A62-DC59-445E-AF72-9474C4350702}" type="datetimeFigureOut">
              <a:rPr lang="ar-SA" smtClean="0"/>
              <a:t>20/03/43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EE406-995F-466A-B67C-B79AD491EE4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207603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A2A62-DC59-445E-AF72-9474C4350702}" type="datetimeFigureOut">
              <a:rPr lang="ar-SA" smtClean="0"/>
              <a:t>20/03/43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EE406-995F-466A-B67C-B79AD491EE4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857540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DD778-CA5D-4014-8028-5D5255ADF39C}" type="datetimeFigureOut">
              <a:rPr lang="ar-SA" smtClean="0"/>
              <a:t>20/03/43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E4E59-0D02-4D0D-813E-A8A4765A896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194621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A2A62-DC59-445E-AF72-9474C4350702}" type="datetimeFigureOut">
              <a:rPr lang="ar-SA" smtClean="0"/>
              <a:t>20/03/43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EE406-995F-466A-B67C-B79AD491EE4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816734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A2A62-DC59-445E-AF72-9474C4350702}" type="datetimeFigureOut">
              <a:rPr lang="ar-SA" smtClean="0"/>
              <a:t>20/03/43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EE406-995F-466A-B67C-B79AD491EE4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981256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 صو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A2A62-DC59-445E-AF72-9474C4350702}" type="datetimeFigureOut">
              <a:rPr lang="ar-SA" smtClean="0"/>
              <a:t>20/03/43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EE406-995F-466A-B67C-B79AD491EE4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323465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D36A2A62-DC59-445E-AF72-9474C4350702}" type="datetimeFigureOut">
              <a:rPr lang="ar-SA" smtClean="0"/>
              <a:t>20/03/43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EE406-995F-466A-B67C-B79AD491EE4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23829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D36A2A62-DC59-445E-AF72-9474C4350702}" type="datetimeFigureOut">
              <a:rPr lang="ar-SA" smtClean="0"/>
              <a:t>20/03/43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EE406-995F-466A-B67C-B79AD491EE4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634985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ar-SA"/>
              <a:t>انقر لتحرير أنماط نص الشكل الرئيسي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DD778-CA5D-4014-8028-5D5255ADF39C}" type="datetimeFigureOut">
              <a:rPr lang="ar-SA" smtClean="0"/>
              <a:t>20/03/43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E4E59-0D02-4D0D-813E-A8A4765A896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70367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DD778-CA5D-4014-8028-5D5255ADF39C}" type="datetimeFigureOut">
              <a:rPr lang="ar-SA" smtClean="0"/>
              <a:t>20/03/43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E4E59-0D02-4D0D-813E-A8A4765A896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58973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DD778-CA5D-4014-8028-5D5255ADF39C}" type="datetimeFigureOut">
              <a:rPr lang="ar-SA" smtClean="0"/>
              <a:t>20/03/43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E4E59-0D02-4D0D-813E-A8A4765A896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10967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DD778-CA5D-4014-8028-5D5255ADF39C}" type="datetimeFigureOut">
              <a:rPr lang="ar-SA" smtClean="0"/>
              <a:t>20/03/43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E4E59-0D02-4D0D-813E-A8A4765A896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6145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DD778-CA5D-4014-8028-5D5255ADF39C}" type="datetimeFigureOut">
              <a:rPr lang="ar-SA" smtClean="0"/>
              <a:t>20/03/43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E4E59-0D02-4D0D-813E-A8A4765A896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17271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DD778-CA5D-4014-8028-5D5255ADF39C}" type="datetimeFigureOut">
              <a:rPr lang="ar-SA" smtClean="0"/>
              <a:t>20/03/43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E4E59-0D02-4D0D-813E-A8A4765A896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18229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DD778-CA5D-4014-8028-5D5255ADF39C}" type="datetimeFigureOut">
              <a:rPr lang="ar-SA" smtClean="0"/>
              <a:t>20/03/43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E4E59-0D02-4D0D-813E-A8A4765A896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93112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DD778-CA5D-4014-8028-5D5255ADF39C}" type="datetimeFigureOut">
              <a:rPr lang="ar-SA" smtClean="0"/>
              <a:t>20/03/43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E4E59-0D02-4D0D-813E-A8A4765A896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48699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6000"/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4DD778-CA5D-4014-8028-5D5255ADF39C}" type="datetimeFigureOut">
              <a:rPr lang="ar-SA" smtClean="0"/>
              <a:t>20/03/43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E4E59-0D02-4D0D-813E-A8A4765A896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18627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0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C14DD778-CA5D-4014-8028-5D5255ADF39C}" type="datetimeFigureOut">
              <a:rPr lang="ar-SA" smtClean="0"/>
              <a:t>20/03/43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ar-SA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0EE4E59-0D02-4D0D-813E-A8A4765A896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41149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  <p:sldLayoutId id="2147483826" r:id="rId13"/>
    <p:sldLayoutId id="2147483827" r:id="rId14"/>
    <p:sldLayoutId id="2147483828" r:id="rId15"/>
    <p:sldLayoutId id="2147483829" r:id="rId16"/>
    <p:sldLayoutId id="2147483830" r:id="rId17"/>
    <p:sldLayoutId id="2147483831" r:id="rId18"/>
  </p:sldLayoutIdLst>
  <p:txStyles>
    <p:titleStyle>
      <a:lvl1pPr algn="l" defTabSz="457200" rtl="1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23.png"/><Relationship Id="rId11" Type="http://schemas.openxmlformats.org/officeDocument/2006/relationships/image" Target="../media/image28.jpe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microsoft.com/office/2007/relationships/hdphoto" Target="../media/hdphoto1.wdp"/><Relationship Id="rId9" Type="http://schemas.openxmlformats.org/officeDocument/2006/relationships/image" Target="../media/image26.sv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ewpure.com/XOICyYgMp8A?start=0&amp;end=0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4FFAC038-6917-4277-BE4D-E660EFEF93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14312"/>
            <a:ext cx="11430000" cy="6429375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15745753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C9B725FD-D006-4CE7-BFB9-1A22DA0459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" y="0"/>
            <a:ext cx="121883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6818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نتيجة بحث الصور عن مشغول">
            <a:extLst>
              <a:ext uri="{FF2B5EF4-FFF2-40B4-BE49-F238E27FC236}">
                <a16:creationId xmlns:a16="http://schemas.microsoft.com/office/drawing/2014/main" id="{D800BF51-FA3C-4C14-A1A1-91B63B42D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730" y="790575"/>
            <a:ext cx="5276850" cy="527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960DBC0D-5ABE-4334-A3FF-FD0A734F4BC5}"/>
              </a:ext>
            </a:extLst>
          </p:cNvPr>
          <p:cNvSpPr txBox="1"/>
          <p:nvPr/>
        </p:nvSpPr>
        <p:spPr>
          <a:xfrm>
            <a:off x="693420" y="2967335"/>
            <a:ext cx="4966424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5400" dirty="0">
                <a:solidFill>
                  <a:schemeClr val="bg1"/>
                </a:solidFill>
                <a:cs typeface="mohammad bold art 1" pitchFamily="2" charset="-78"/>
              </a:rPr>
              <a:t>التطبيقات العملية</a:t>
            </a: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E8D6414A-80A6-434E-B5EC-2FBB33B5ADBC}"/>
              </a:ext>
            </a:extLst>
          </p:cNvPr>
          <p:cNvSpPr txBox="1"/>
          <p:nvPr/>
        </p:nvSpPr>
        <p:spPr>
          <a:xfrm>
            <a:off x="666169" y="3890665"/>
            <a:ext cx="4966424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dirty="0">
                <a:solidFill>
                  <a:schemeClr val="accent3"/>
                </a:solidFill>
                <a:cs typeface="mohammad bold art 1" pitchFamily="2" charset="-78"/>
              </a:rPr>
              <a:t>على تطبيقات الأجهزة الذكية</a:t>
            </a:r>
          </a:p>
        </p:txBody>
      </p:sp>
    </p:spTree>
    <p:extLst>
      <p:ext uri="{BB962C8B-B14F-4D97-AF65-F5344CB8AC3E}">
        <p14:creationId xmlns:p14="http://schemas.microsoft.com/office/powerpoint/2010/main" val="3752790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B735B20C-E293-4587-95A4-A05A43BAD6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1836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نتيجة بحث الصور عن ‪qrbot‬‏">
            <a:extLst>
              <a:ext uri="{FF2B5EF4-FFF2-40B4-BE49-F238E27FC236}">
                <a16:creationId xmlns:a16="http://schemas.microsoft.com/office/drawing/2014/main" id="{C1532326-CF29-4DBF-9F60-0AF38EDCC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960" y="789268"/>
            <a:ext cx="3230970" cy="3230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4555A45E-29A5-4C06-9E44-AB2EF6A90D43}"/>
              </a:ext>
            </a:extLst>
          </p:cNvPr>
          <p:cNvSpPr txBox="1"/>
          <p:nvPr/>
        </p:nvSpPr>
        <p:spPr>
          <a:xfrm>
            <a:off x="4446744" y="4727693"/>
            <a:ext cx="2853666" cy="110799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QRbot</a:t>
            </a:r>
            <a:endParaRPr kumimoji="0" lang="ar-SA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66892092-2012-495F-B6ED-2B634F85434D}"/>
              </a:ext>
            </a:extLst>
          </p:cNvPr>
          <p:cNvSpPr txBox="1"/>
          <p:nvPr/>
        </p:nvSpPr>
        <p:spPr>
          <a:xfrm>
            <a:off x="617839" y="584810"/>
            <a:ext cx="5666052" cy="34354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r" rtl="1">
              <a:lnSpc>
                <a:spcPct val="250000"/>
              </a:lnSpc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ar-SA" dirty="0">
                <a:latin typeface="Arabic UI Display Heavy" panose="00000900000000000000" pitchFamily="2" charset="-78"/>
                <a:cs typeface="Arabic UI Display Heavy" panose="00000900000000000000" pitchFamily="2" charset="-78"/>
              </a:rPr>
              <a:t>قراء الباركود من الكاميرا مباشرة.</a:t>
            </a:r>
          </a:p>
          <a:p>
            <a:pPr marL="285750" indent="-285750" algn="r" rtl="1">
              <a:lnSpc>
                <a:spcPct val="250000"/>
              </a:lnSpc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ar-SA" dirty="0">
                <a:latin typeface="Arabic UI Display Heavy" panose="00000900000000000000" pitchFamily="2" charset="-78"/>
                <a:cs typeface="Arabic UI Display Heavy" panose="00000900000000000000" pitchFamily="2" charset="-78"/>
              </a:rPr>
              <a:t>قراءة الباركود من الصور.</a:t>
            </a:r>
          </a:p>
          <a:p>
            <a:pPr marL="285750" indent="-285750" algn="r" rtl="1">
              <a:lnSpc>
                <a:spcPct val="250000"/>
              </a:lnSpc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ar-SA" dirty="0">
                <a:latin typeface="Arabic UI Display Heavy" panose="00000900000000000000" pitchFamily="2" charset="-78"/>
                <a:cs typeface="Arabic UI Display Heavy" panose="00000900000000000000" pitchFamily="2" charset="-78"/>
              </a:rPr>
              <a:t>إنشاء باركود (نص، رابط موقع، جهة اتصال، </a:t>
            </a:r>
            <a:r>
              <a:rPr lang="en-US" dirty="0">
                <a:latin typeface="Titillium Web" panose="00000500000000000000" pitchFamily="2" charset="0"/>
                <a:cs typeface="Arabic UI Display Heavy" panose="00000900000000000000" pitchFamily="2" charset="-78"/>
              </a:rPr>
              <a:t>WIFI</a:t>
            </a:r>
            <a:r>
              <a:rPr lang="ar-SA" dirty="0">
                <a:latin typeface="Arabic UI Display Heavy" panose="00000900000000000000" pitchFamily="2" charset="-78"/>
                <a:cs typeface="Arabic UI Display Heavy" panose="00000900000000000000" pitchFamily="2" charset="-78"/>
              </a:rPr>
              <a:t>، موقع جغرافي)</a:t>
            </a:r>
          </a:p>
          <a:p>
            <a:pPr marL="285750" indent="-285750" algn="r" rtl="1">
              <a:lnSpc>
                <a:spcPct val="250000"/>
              </a:lnSpc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ar-SA" dirty="0">
                <a:latin typeface="Arabic UI Display Heavy" panose="00000900000000000000" pitchFamily="2" charset="-78"/>
                <a:cs typeface="Arabic UI Display Heavy" panose="00000900000000000000" pitchFamily="2" charset="-78"/>
              </a:rPr>
              <a:t>الاحتفاظ بسجل القراءات للعودة لها وقت الحاجة.</a:t>
            </a:r>
          </a:p>
        </p:txBody>
      </p:sp>
    </p:spTree>
    <p:extLst>
      <p:ext uri="{BB962C8B-B14F-4D97-AF65-F5344CB8AC3E}">
        <p14:creationId xmlns:p14="http://schemas.microsoft.com/office/powerpoint/2010/main" val="2372456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3">
            <a:extLst>
              <a:ext uri="{FF2B5EF4-FFF2-40B4-BE49-F238E27FC236}">
                <a16:creationId xmlns:a16="http://schemas.microsoft.com/office/drawing/2014/main" id="{8C5A62C0-5248-4A39-BA52-9CEFB59B2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725" y="1269702"/>
            <a:ext cx="4417763" cy="4693170"/>
          </a:xfrm>
        </p:spPr>
        <p:txBody>
          <a:bodyPr/>
          <a:lstStyle/>
          <a:p>
            <a:pPr algn="ctr"/>
            <a:r>
              <a:rPr lang="ar-SA" sz="6000" dirty="0">
                <a:solidFill>
                  <a:schemeClr val="bg1"/>
                </a:solidFill>
                <a:cs typeface="mohammad bold art 1" pitchFamily="2" charset="-78"/>
              </a:rPr>
              <a:t>الخصائص التعليمية  للباركود في الكتاب المدرسي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A73B2714-60F7-4966-9531-9E822D9F8680}"/>
              </a:ext>
            </a:extLst>
          </p:cNvPr>
          <p:cNvSpPr txBox="1"/>
          <p:nvPr/>
        </p:nvSpPr>
        <p:spPr>
          <a:xfrm>
            <a:off x="6743395" y="5732039"/>
            <a:ext cx="312297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400" dirty="0">
                <a:solidFill>
                  <a:schemeClr val="accent1"/>
                </a:solidFill>
                <a:latin typeface="Arabic UI Display Heavy" panose="00000900000000000000" pitchFamily="2" charset="-78"/>
                <a:cs typeface="Arabic UI Display Heavy" panose="00000900000000000000" pitchFamily="2" charset="-78"/>
              </a:rPr>
              <a:t>اكتشف ما وراء الباركود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9ACD90E3-5E5D-4AC9-9263-E8D400961F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174" y="1498294"/>
            <a:ext cx="3861412" cy="386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6114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3">
            <a:extLst>
              <a:ext uri="{FF2B5EF4-FFF2-40B4-BE49-F238E27FC236}">
                <a16:creationId xmlns:a16="http://schemas.microsoft.com/office/drawing/2014/main" id="{8C5A62C0-5248-4A39-BA52-9CEFB59B2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725" y="1269702"/>
            <a:ext cx="4417763" cy="4693170"/>
          </a:xfrm>
        </p:spPr>
        <p:txBody>
          <a:bodyPr/>
          <a:lstStyle/>
          <a:p>
            <a:pPr algn="ctr"/>
            <a:r>
              <a:rPr lang="ar-SA" sz="6000" dirty="0">
                <a:solidFill>
                  <a:schemeClr val="bg1"/>
                </a:solidFill>
                <a:cs typeface="mohammad bold art 1" pitchFamily="2" charset="-78"/>
              </a:rPr>
              <a:t>الخصائص التعليمية  للباركود في الكتاب المدرسي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C351D552-0F17-4EB9-A8AB-79F1B156B9A0}"/>
              </a:ext>
            </a:extLst>
          </p:cNvPr>
          <p:cNvSpPr txBox="1"/>
          <p:nvPr/>
        </p:nvSpPr>
        <p:spPr>
          <a:xfrm>
            <a:off x="4977985" y="1080687"/>
            <a:ext cx="6987475" cy="54732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r" rtl="1">
              <a:lnSpc>
                <a:spcPct val="25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ar-SA" sz="2400" dirty="0">
                <a:latin typeface="Arabic UI Display Heavy" panose="00000900000000000000" pitchFamily="2" charset="-78"/>
                <a:cs typeface="Arabic UI Display Heavy" panose="00000900000000000000" pitchFamily="2" charset="-78"/>
              </a:rPr>
              <a:t>الغموض – الفضول للمعرفة؛ الدافعية نحو التعلم.</a:t>
            </a:r>
          </a:p>
          <a:p>
            <a:pPr marL="285750" indent="-285750" algn="r" rtl="1">
              <a:lnSpc>
                <a:spcPct val="25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ar-SA" sz="2400" dirty="0">
                <a:latin typeface="Arabic UI Display Heavy" panose="00000900000000000000" pitchFamily="2" charset="-78"/>
                <a:cs typeface="Arabic UI Display Heavy" panose="00000900000000000000" pitchFamily="2" charset="-78"/>
              </a:rPr>
              <a:t>مناسبته لجميع أنواع مصادر المعرفة (نص، صوت، صورة، فيديو، رابط لمحتوى)</a:t>
            </a:r>
          </a:p>
          <a:p>
            <a:pPr marL="285750" indent="-285750" algn="r" rtl="1">
              <a:lnSpc>
                <a:spcPct val="25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ar-SA" sz="2400" dirty="0">
                <a:latin typeface="Arabic UI Display Heavy" panose="00000900000000000000" pitchFamily="2" charset="-78"/>
                <a:cs typeface="Arabic UI Display Heavy" panose="00000900000000000000" pitchFamily="2" charset="-78"/>
              </a:rPr>
              <a:t>يتيح للمتعلم القدرة على التعلم الذاتي؛ بشرط اتاحة مصادر معرفة مناسبة.</a:t>
            </a:r>
          </a:p>
          <a:p>
            <a:pPr marL="285750" indent="-285750" algn="r" rtl="1">
              <a:lnSpc>
                <a:spcPct val="25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ar-SA" sz="2400" dirty="0">
                <a:latin typeface="Arabic UI Display Heavy" panose="00000900000000000000" pitchFamily="2" charset="-78"/>
                <a:cs typeface="Arabic UI Display Heavy" panose="00000900000000000000" pitchFamily="2" charset="-78"/>
              </a:rPr>
              <a:t> </a:t>
            </a:r>
            <a:r>
              <a:rPr lang="ar-SA" sz="2400" dirty="0">
                <a:solidFill>
                  <a:schemeClr val="accent3"/>
                </a:solidFill>
                <a:latin typeface="Arabic UI Display Heavy" panose="00000900000000000000" pitchFamily="2" charset="-78"/>
                <a:cs typeface="Arabic UI Display Heavy" panose="00000900000000000000" pitchFamily="2" charset="-78"/>
              </a:rPr>
              <a:t>اضف...</a:t>
            </a:r>
          </a:p>
        </p:txBody>
      </p:sp>
    </p:spTree>
    <p:extLst>
      <p:ext uri="{BB962C8B-B14F-4D97-AF65-F5344CB8AC3E}">
        <p14:creationId xmlns:p14="http://schemas.microsoft.com/office/powerpoint/2010/main" val="9013145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3">
            <a:extLst>
              <a:ext uri="{FF2B5EF4-FFF2-40B4-BE49-F238E27FC236}">
                <a16:creationId xmlns:a16="http://schemas.microsoft.com/office/drawing/2014/main" id="{8C5A62C0-5248-4A39-BA52-9CEFB59B2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725" y="1269702"/>
            <a:ext cx="4417763" cy="4693170"/>
          </a:xfrm>
        </p:spPr>
        <p:txBody>
          <a:bodyPr/>
          <a:lstStyle/>
          <a:p>
            <a:pPr algn="ctr"/>
            <a:r>
              <a:rPr lang="ar-SA" sz="6000" dirty="0">
                <a:solidFill>
                  <a:schemeClr val="bg1"/>
                </a:solidFill>
                <a:cs typeface="mohammad bold art 1" pitchFamily="2" charset="-78"/>
              </a:rPr>
              <a:t>الخصائص التعليمية  للباركود في الكتاب المدرسي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5D2C3FB8-0280-4E7F-A51B-32D31A5C27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67"/>
          <a:stretch/>
        </p:blipFill>
        <p:spPr>
          <a:xfrm>
            <a:off x="5662670" y="349735"/>
            <a:ext cx="5912386" cy="615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5120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3">
            <a:extLst>
              <a:ext uri="{FF2B5EF4-FFF2-40B4-BE49-F238E27FC236}">
                <a16:creationId xmlns:a16="http://schemas.microsoft.com/office/drawing/2014/main" id="{8C5A62C0-5248-4A39-BA52-9CEFB59B2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725" y="1269702"/>
            <a:ext cx="4417763" cy="4693170"/>
          </a:xfrm>
        </p:spPr>
        <p:txBody>
          <a:bodyPr/>
          <a:lstStyle/>
          <a:p>
            <a:pPr algn="ctr"/>
            <a:r>
              <a:rPr lang="ar-SA" sz="6000" dirty="0">
                <a:solidFill>
                  <a:schemeClr val="bg1"/>
                </a:solidFill>
                <a:cs typeface="mohammad bold art 1" pitchFamily="2" charset="-78"/>
              </a:rPr>
              <a:t>الخصائص التعليمية  للباركود في الكتاب المدرسي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D36E3CD9-89C6-4716-9806-2A95248FC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478"/>
          <a:stretch/>
        </p:blipFill>
        <p:spPr>
          <a:xfrm>
            <a:off x="4911754" y="311226"/>
            <a:ext cx="7280246" cy="6235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8883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6381EBA8-B266-44F4-8B6F-5A551FA84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6555" y="1773718"/>
            <a:ext cx="5534455" cy="3842810"/>
          </a:xfrm>
          <a:prstGeom prst="rect">
            <a:avLst/>
          </a:prstGeom>
        </p:spPr>
      </p:pic>
      <p:sp>
        <p:nvSpPr>
          <p:cNvPr id="13" name="مربع نص 12">
            <a:extLst>
              <a:ext uri="{FF2B5EF4-FFF2-40B4-BE49-F238E27FC236}">
                <a16:creationId xmlns:a16="http://schemas.microsoft.com/office/drawing/2014/main" id="{8E01C5E0-7026-4505-B1C7-06AC37C6E105}"/>
              </a:ext>
            </a:extLst>
          </p:cNvPr>
          <p:cNvSpPr txBox="1"/>
          <p:nvPr/>
        </p:nvSpPr>
        <p:spPr>
          <a:xfrm>
            <a:off x="760162" y="515895"/>
            <a:ext cx="5214651" cy="58262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marR="0" lvl="0" indent="-285750" algn="justLow" defTabSz="914400" rtl="1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hij TheSansArabic Plain" panose="02040503050201020203" pitchFamily="18" charset="-78"/>
                <a:ea typeface="+mn-ea"/>
                <a:cs typeface="Bahij TheSansArabic Plain" panose="02040503050201020203" pitchFamily="18" charset="-78"/>
              </a:rPr>
              <a:t>التعريف ببوابة التعليم الوطنية عين.</a:t>
            </a:r>
          </a:p>
          <a:p>
            <a:pPr marL="285750" marR="0" lvl="0" indent="-285750" algn="justLow" defTabSz="914400" rtl="1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hij TheSansArabic Plain" panose="02040503050201020203" pitchFamily="18" charset="-78"/>
                <a:ea typeface="+mn-ea"/>
                <a:cs typeface="Bahij TheSansArabic Plain" panose="02040503050201020203" pitchFamily="18" charset="-78"/>
              </a:rPr>
              <a:t>التعريف بالخدمات العامة والخاصة للمستفيدين من البوابة.</a:t>
            </a:r>
          </a:p>
          <a:p>
            <a:pPr marL="285750" marR="0" lvl="0" indent="-285750" algn="justLow" defTabSz="914400" rtl="1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hij TheSansArabic Plain" panose="02040503050201020203" pitchFamily="18" charset="-78"/>
                <a:ea typeface="+mn-ea"/>
                <a:cs typeface="Bahij TheSansArabic Plain" panose="02040503050201020203" pitchFamily="18" charset="-78"/>
              </a:rPr>
              <a:t>الخصائص التعليمية للباركود في الكتاب المدرسي.</a:t>
            </a:r>
          </a:p>
          <a:p>
            <a:pPr marL="285750" marR="0" lvl="0" indent="-285750" algn="justLow" defTabSz="914400" rtl="1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Bahij TheSansArabic Plain" panose="02040503050201020203" pitchFamily="18" charset="-78"/>
                <a:ea typeface="+mn-ea"/>
                <a:cs typeface="Bahij TheSansArabic Plain" panose="02040503050201020203" pitchFamily="18" charset="-78"/>
              </a:rPr>
              <a:t>تسجيل الدخول بالبوابة وحل أبرز مشاكل التسجيل. </a:t>
            </a:r>
            <a:r>
              <a:rPr kumimoji="0" lang="ar-SA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Bahij TheSansArabic Plain" panose="02040503050201020203" pitchFamily="18" charset="-78"/>
                <a:ea typeface="+mn-ea"/>
                <a:cs typeface="Bahij TheSansArabic Plain" panose="02040503050201020203" pitchFamily="18" charset="-78"/>
              </a:rPr>
              <a:t>"نسيان كلمة المرور"</a:t>
            </a:r>
          </a:p>
          <a:p>
            <a:pPr marL="285750" marR="0" lvl="0" indent="-285750" algn="justLow" defTabSz="914400" rtl="1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Bahij TheSansArabic Plain" panose="02040503050201020203" pitchFamily="18" charset="-78"/>
                <a:ea typeface="+mn-ea"/>
                <a:cs typeface="Bahij TheSansArabic Plain" panose="02040503050201020203" pitchFamily="18" charset="-78"/>
              </a:rPr>
              <a:t>تطبيق عملي لخدمة اختبر ابنك لأولياء الأمور.</a:t>
            </a:r>
          </a:p>
          <a:p>
            <a:pPr marL="285750" marR="0" lvl="0" indent="-285750" algn="justLow" defTabSz="914400" rtl="1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hij TheSansArabic Plain" panose="02040503050201020203" pitchFamily="18" charset="-78"/>
                <a:ea typeface="+mn-ea"/>
                <a:cs typeface="Bahij TheSansArabic Plain" panose="02040503050201020203" pitchFamily="18" charset="-78"/>
              </a:rPr>
              <a:t>استعراض عملي لأبرز تطبيقات البوابة "حقيبة عين، مصحف عين، تطبيقات الواقع المعزز، إسهامات المسلمين"</a:t>
            </a:r>
          </a:p>
        </p:txBody>
      </p:sp>
    </p:spTree>
    <p:extLst>
      <p:ext uri="{BB962C8B-B14F-4D97-AF65-F5344CB8AC3E}">
        <p14:creationId xmlns:p14="http://schemas.microsoft.com/office/powerpoint/2010/main" val="2397457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1DEA44F4-FCD9-4FE8-BB08-F00D27A397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2130" y="653630"/>
            <a:ext cx="7667740" cy="3596674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3E0A998A-A468-46CB-9594-098861991367}"/>
              </a:ext>
            </a:extLst>
          </p:cNvPr>
          <p:cNvSpPr txBox="1"/>
          <p:nvPr/>
        </p:nvSpPr>
        <p:spPr>
          <a:xfrm>
            <a:off x="3662481" y="4781320"/>
            <a:ext cx="4867038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600" dirty="0">
                <a:solidFill>
                  <a:schemeClr val="bg1"/>
                </a:solidFill>
                <a:cs typeface="mohammad bold art 1" pitchFamily="2" charset="-78"/>
              </a:rPr>
              <a:t>عين بوابة التعليم الوطنية</a:t>
            </a:r>
          </a:p>
        </p:txBody>
      </p:sp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126F0CAB-6453-4F0D-B231-C93F8DBE7F53}"/>
              </a:ext>
            </a:extLst>
          </p:cNvPr>
          <p:cNvGrpSpPr/>
          <p:nvPr/>
        </p:nvGrpSpPr>
        <p:grpSpPr>
          <a:xfrm>
            <a:off x="2891276" y="5510292"/>
            <a:ext cx="6409447" cy="584775"/>
            <a:chOff x="3188848" y="5466225"/>
            <a:chExt cx="6409447" cy="584775"/>
          </a:xfrm>
        </p:grpSpPr>
        <p:sp>
          <p:nvSpPr>
            <p:cNvPr id="7" name="مربع نص 6">
              <a:extLst>
                <a:ext uri="{FF2B5EF4-FFF2-40B4-BE49-F238E27FC236}">
                  <a16:creationId xmlns:a16="http://schemas.microsoft.com/office/drawing/2014/main" id="{E76635DD-E806-4F21-9A0B-5A78B52A1473}"/>
                </a:ext>
              </a:extLst>
            </p:cNvPr>
            <p:cNvSpPr txBox="1"/>
            <p:nvPr/>
          </p:nvSpPr>
          <p:spPr>
            <a:xfrm>
              <a:off x="6444868" y="5527779"/>
              <a:ext cx="3153427" cy="46166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ar-SA" sz="2400" dirty="0">
                  <a:solidFill>
                    <a:schemeClr val="accent3"/>
                  </a:solidFill>
                  <a:cs typeface="mohammad bold art 1" pitchFamily="2" charset="-78"/>
                </a:rPr>
                <a:t>رحلة استكشافية للموقع</a:t>
              </a:r>
            </a:p>
          </p:txBody>
        </p:sp>
        <p:sp>
          <p:nvSpPr>
            <p:cNvPr id="8" name="مربع نص 7">
              <a:extLst>
                <a:ext uri="{FF2B5EF4-FFF2-40B4-BE49-F238E27FC236}">
                  <a16:creationId xmlns:a16="http://schemas.microsoft.com/office/drawing/2014/main" id="{7E027B76-2362-47AE-892A-7224766457A2}"/>
                </a:ext>
              </a:extLst>
            </p:cNvPr>
            <p:cNvSpPr txBox="1"/>
            <p:nvPr/>
          </p:nvSpPr>
          <p:spPr>
            <a:xfrm>
              <a:off x="3188848" y="5466225"/>
              <a:ext cx="3256020" cy="58477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3200" dirty="0">
                  <a:solidFill>
                    <a:schemeClr val="accent3"/>
                  </a:solidFill>
                  <a:latin typeface="Titillium Web" panose="00000500000000000000" pitchFamily="2" charset="0"/>
                </a:rPr>
                <a:t>https://ien.edu.sa</a:t>
              </a:r>
              <a:endParaRPr lang="ar-SA" sz="3200" dirty="0">
                <a:solidFill>
                  <a:schemeClr val="accent3"/>
                </a:solidFill>
                <a:latin typeface="Titillium Web" panose="000005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9002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>
            <a:extLst>
              <a:ext uri="{FF2B5EF4-FFF2-40B4-BE49-F238E27FC236}">
                <a16:creationId xmlns:a16="http://schemas.microsoft.com/office/drawing/2014/main" id="{D47166F9-DC0C-416E-BA30-AD71D315A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786" y="2208456"/>
            <a:ext cx="8468192" cy="2698249"/>
          </a:xfrm>
        </p:spPr>
        <p:txBody>
          <a:bodyPr/>
          <a:lstStyle/>
          <a:p>
            <a:pPr algn="ctr"/>
            <a:r>
              <a:rPr lang="ar-SA" sz="6000" dirty="0">
                <a:solidFill>
                  <a:schemeClr val="tx1"/>
                </a:solidFill>
                <a:cs typeface="mohammad bold art 1" pitchFamily="2" charset="-78"/>
              </a:rPr>
              <a:t>"عين" بوابة التعليم الوطنية بالمملكة العربية السعودية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909EFADC-4F0D-489E-843A-01CEB2EEBD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2978" y="2208456"/>
            <a:ext cx="2698248" cy="2698248"/>
          </a:xfrm>
          <a:prstGeom prst="ellipse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9065817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9C7366BE-9574-41BE-B171-F35E6FC81C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749" y="2610243"/>
            <a:ext cx="6286500" cy="3143250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63E2DC2C-78BA-47A8-9203-25E5FA5D830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985" y="594910"/>
            <a:ext cx="2958029" cy="2958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2559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236C376-3DF9-4B76-A18B-64C9C4E8F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3170" y="981621"/>
            <a:ext cx="8825659" cy="704088"/>
          </a:xfrm>
        </p:spPr>
        <p:txBody>
          <a:bodyPr/>
          <a:lstStyle/>
          <a:p>
            <a:pPr algn="ctr"/>
            <a:r>
              <a:rPr lang="ar-SA" sz="6000" dirty="0">
                <a:solidFill>
                  <a:schemeClr val="accent3"/>
                </a:solidFill>
                <a:latin typeface="Arabic UI Display Heavy" panose="00000900000000000000" pitchFamily="2" charset="-78"/>
                <a:cs typeface="Arabic UI Display Heavy" panose="00000900000000000000" pitchFamily="2" charset="-78"/>
              </a:rPr>
              <a:t>انشاء حساب في بوابة عين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AAD051F3-8A96-4B55-9CCC-53750A7306E9}"/>
              </a:ext>
            </a:extLst>
          </p:cNvPr>
          <p:cNvSpPr txBox="1"/>
          <p:nvPr/>
        </p:nvSpPr>
        <p:spPr>
          <a:xfrm>
            <a:off x="6639983" y="3789402"/>
            <a:ext cx="4023858" cy="110799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6600" dirty="0">
                <a:solidFill>
                  <a:srgbClr val="C00000"/>
                </a:solidFill>
                <a:cs typeface="mohammad bold art 1" pitchFamily="2" charset="-78"/>
              </a:rPr>
              <a:t>استطلاع رأي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87F22F63-67DE-4360-B4B9-6CAC63AC30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6634"/>
          <a:stretch/>
        </p:blipFill>
        <p:spPr>
          <a:xfrm>
            <a:off x="989855" y="2387872"/>
            <a:ext cx="4166038" cy="391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2054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236C376-3DF9-4B76-A18B-64C9C4E8F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3170" y="981621"/>
            <a:ext cx="8825659" cy="704088"/>
          </a:xfrm>
        </p:spPr>
        <p:txBody>
          <a:bodyPr/>
          <a:lstStyle/>
          <a:p>
            <a:pPr algn="ctr"/>
            <a:r>
              <a:rPr lang="ar-SA" sz="6000" dirty="0">
                <a:solidFill>
                  <a:schemeClr val="accent3"/>
                </a:solidFill>
                <a:latin typeface="Arabic UI Display Heavy" panose="00000900000000000000" pitchFamily="2" charset="-78"/>
                <a:cs typeface="Arabic UI Display Heavy" panose="00000900000000000000" pitchFamily="2" charset="-78"/>
              </a:rPr>
              <a:t>انشاء حساب في بوابة عين</a:t>
            </a: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2780C3F2-7198-4646-84A7-6687B16912FC}"/>
              </a:ext>
            </a:extLst>
          </p:cNvPr>
          <p:cNvSpPr/>
          <p:nvPr/>
        </p:nvSpPr>
        <p:spPr>
          <a:xfrm>
            <a:off x="818485" y="3249386"/>
            <a:ext cx="1055502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0" i="0" u="none" strike="noStrike" kern="1200" cap="none" spc="0" normalizeH="0" baseline="0" noProof="0" dirty="0">
                <a:ln>
                  <a:noFill/>
                </a:ln>
                <a:solidFill>
                  <a:srgbClr val="5F9C9D"/>
                </a:solidFill>
                <a:effectLst/>
                <a:uLnTx/>
                <a:uFillTx/>
                <a:latin typeface="Ara Jozoor" panose="00000500000000000000" pitchFamily="2" charset="-78"/>
                <a:ea typeface="+mn-ea"/>
                <a:cs typeface="Ara Jozoor" panose="00000500000000000000" pitchFamily="2" charset="-78"/>
              </a:rPr>
              <a:t>استطلاع/ بوابة التعليم الوطنية "عين"</a:t>
            </a:r>
          </a:p>
          <a:p>
            <a:pPr lvl="0">
              <a:defRPr/>
            </a:pPr>
            <a:r>
              <a:rPr lang="en-US" sz="4400" dirty="0">
                <a:solidFill>
                  <a:prstClr val="black"/>
                </a:solidFill>
                <a:latin typeface="Ara Jozoor" panose="00000500000000000000" pitchFamily="2" charset="-78"/>
                <a:cs typeface="Ara Jozoor" panose="00000500000000000000" pitchFamily="2" charset="-78"/>
              </a:rPr>
              <a:t>https://forms.gle/VijGoVjEgkw2CBDH6</a:t>
            </a:r>
            <a:endParaRPr kumimoji="0" lang="ar-SA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a Jozoor" panose="00000500000000000000" pitchFamily="2" charset="-78"/>
              <a:ea typeface="+mn-ea"/>
              <a:cs typeface="Ara Jozoor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725503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6381EBA8-B266-44F4-8B6F-5A551FA84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6555" y="1773718"/>
            <a:ext cx="5534455" cy="3842810"/>
          </a:xfrm>
          <a:prstGeom prst="rect">
            <a:avLst/>
          </a:prstGeom>
        </p:spPr>
      </p:pic>
      <p:sp>
        <p:nvSpPr>
          <p:cNvPr id="13" name="مربع نص 12">
            <a:extLst>
              <a:ext uri="{FF2B5EF4-FFF2-40B4-BE49-F238E27FC236}">
                <a16:creationId xmlns:a16="http://schemas.microsoft.com/office/drawing/2014/main" id="{8E01C5E0-7026-4505-B1C7-06AC37C6E105}"/>
              </a:ext>
            </a:extLst>
          </p:cNvPr>
          <p:cNvSpPr txBox="1"/>
          <p:nvPr/>
        </p:nvSpPr>
        <p:spPr>
          <a:xfrm>
            <a:off x="760162" y="515895"/>
            <a:ext cx="5214651" cy="58262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marR="0" lvl="0" indent="-285750" algn="justLow" defTabSz="914400" rtl="1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hij TheSansArabic Plain" panose="02040503050201020203" pitchFamily="18" charset="-78"/>
                <a:ea typeface="+mn-ea"/>
                <a:cs typeface="Bahij TheSansArabic Plain" panose="02040503050201020203" pitchFamily="18" charset="-78"/>
              </a:rPr>
              <a:t>التعريف ببوابة التعليم الوطنية عين.</a:t>
            </a:r>
          </a:p>
          <a:p>
            <a:pPr marL="285750" marR="0" lvl="0" indent="-285750" algn="justLow" defTabSz="914400" rtl="1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hij TheSansArabic Plain" panose="02040503050201020203" pitchFamily="18" charset="-78"/>
                <a:ea typeface="+mn-ea"/>
                <a:cs typeface="Bahij TheSansArabic Plain" panose="02040503050201020203" pitchFamily="18" charset="-78"/>
              </a:rPr>
              <a:t>التعريف بالخدمات العامة والخاصة للمستفيدين من البوابة.</a:t>
            </a:r>
          </a:p>
          <a:p>
            <a:pPr marL="285750" marR="0" lvl="0" indent="-285750" algn="justLow" defTabSz="914400" rtl="1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hij TheSansArabic Plain" panose="02040503050201020203" pitchFamily="18" charset="-78"/>
                <a:ea typeface="+mn-ea"/>
                <a:cs typeface="Bahij TheSansArabic Plain" panose="02040503050201020203" pitchFamily="18" charset="-78"/>
              </a:rPr>
              <a:t>الخصائص التعليمية للباركود في الكتاب المدرسي.</a:t>
            </a:r>
          </a:p>
          <a:p>
            <a:pPr marL="285750" marR="0" lvl="0" indent="-285750" algn="justLow" defTabSz="914400" rtl="1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Bahij TheSansArabic Plain" panose="02040503050201020203" pitchFamily="18" charset="-78"/>
                <a:ea typeface="+mn-ea"/>
                <a:cs typeface="Bahij TheSansArabic Plain" panose="02040503050201020203" pitchFamily="18" charset="-78"/>
              </a:rPr>
              <a:t>تسجيل الدخول بالبوابة وحل أبرز مشاكل التسجيل. </a:t>
            </a:r>
            <a:r>
              <a:rPr kumimoji="0" lang="ar-SA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Bahij TheSansArabic Plain" panose="02040503050201020203" pitchFamily="18" charset="-78"/>
                <a:ea typeface="+mn-ea"/>
                <a:cs typeface="Bahij TheSansArabic Plain" panose="02040503050201020203" pitchFamily="18" charset="-78"/>
              </a:rPr>
              <a:t>"نسيان كلمة المرور"</a:t>
            </a:r>
          </a:p>
          <a:p>
            <a:pPr marL="285750" marR="0" lvl="0" indent="-285750" algn="justLow" defTabSz="914400" rtl="1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Bahij TheSansArabic Plain" panose="02040503050201020203" pitchFamily="18" charset="-78"/>
                <a:ea typeface="+mn-ea"/>
                <a:cs typeface="Bahij TheSansArabic Plain" panose="02040503050201020203" pitchFamily="18" charset="-78"/>
              </a:rPr>
              <a:t>تطبيق عملي لخدمة اختبر ابنك لأولياء الأمور.</a:t>
            </a:r>
          </a:p>
          <a:p>
            <a:pPr marL="285750" marR="0" lvl="0" indent="-285750" algn="justLow" defTabSz="914400" rtl="1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hij TheSansArabic Plain" panose="02040503050201020203" pitchFamily="18" charset="-78"/>
                <a:ea typeface="+mn-ea"/>
                <a:cs typeface="Bahij TheSansArabic Plain" panose="02040503050201020203" pitchFamily="18" charset="-78"/>
              </a:rPr>
              <a:t>استعراض عملي لأبرز تطبيقات البوابة "حقيبة عين، مصحف عين، تطبيقات الواقع المعزز، إسهامات المسلمين"</a:t>
            </a:r>
          </a:p>
        </p:txBody>
      </p:sp>
    </p:spTree>
    <p:extLst>
      <p:ext uri="{BB962C8B-B14F-4D97-AF65-F5344CB8AC3E}">
        <p14:creationId xmlns:p14="http://schemas.microsoft.com/office/powerpoint/2010/main" val="2761799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نتيجة بحث الصور عن مشغول">
            <a:extLst>
              <a:ext uri="{FF2B5EF4-FFF2-40B4-BE49-F238E27FC236}">
                <a16:creationId xmlns:a16="http://schemas.microsoft.com/office/drawing/2014/main" id="{D800BF51-FA3C-4C14-A1A1-91B63B42D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730" y="790575"/>
            <a:ext cx="5276850" cy="527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960DBC0D-5ABE-4334-A3FF-FD0A734F4BC5}"/>
              </a:ext>
            </a:extLst>
          </p:cNvPr>
          <p:cNvSpPr txBox="1"/>
          <p:nvPr/>
        </p:nvSpPr>
        <p:spPr>
          <a:xfrm>
            <a:off x="693420" y="2967335"/>
            <a:ext cx="4939173" cy="92333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5400" dirty="0">
                <a:solidFill>
                  <a:schemeClr val="bg1"/>
                </a:solidFill>
                <a:cs typeface="mohammad bold art 1" pitchFamily="2" charset="-78"/>
              </a:rPr>
              <a:t>التطبيقات العملية</a:t>
            </a: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E8D6414A-80A6-434E-B5EC-2FBB33B5ADBC}"/>
              </a:ext>
            </a:extLst>
          </p:cNvPr>
          <p:cNvSpPr txBox="1"/>
          <p:nvPr/>
        </p:nvSpPr>
        <p:spPr>
          <a:xfrm>
            <a:off x="1651213" y="3890665"/>
            <a:ext cx="3023585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dirty="0">
                <a:solidFill>
                  <a:schemeClr val="accent3"/>
                </a:solidFill>
                <a:cs typeface="mohammad bold art 1" pitchFamily="2" charset="-78"/>
              </a:rPr>
              <a:t>على الموقع مباشرة</a:t>
            </a:r>
          </a:p>
        </p:txBody>
      </p:sp>
    </p:spTree>
    <p:extLst>
      <p:ext uri="{BB962C8B-B14F-4D97-AF65-F5344CB8AC3E}">
        <p14:creationId xmlns:p14="http://schemas.microsoft.com/office/powerpoint/2010/main" val="2232905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7546340" y="4927908"/>
            <a:ext cx="399108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srgbClr val="2DB855"/>
                </a:solidFill>
                <a:effectLst/>
                <a:uLnTx/>
                <a:uFillTx/>
                <a:latin typeface="Calibri" panose="020F0502020204030204"/>
                <a:ea typeface="+mn-ea"/>
                <a:cs typeface="mohammad bold art 1" pitchFamily="2" charset="-78"/>
              </a:rPr>
              <a:t>كل الشكر والتقدير دمتم بحفظ الكريم</a:t>
            </a:r>
          </a:p>
        </p:txBody>
      </p:sp>
      <p:cxnSp>
        <p:nvCxnSpPr>
          <p:cNvPr id="4" name="رابط مستقيم 3"/>
          <p:cNvCxnSpPr/>
          <p:nvPr/>
        </p:nvCxnSpPr>
        <p:spPr>
          <a:xfrm>
            <a:off x="6927925" y="344245"/>
            <a:ext cx="0" cy="6250193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5" name="صورة 4">
            <a:extLst>
              <a:ext uri="{FF2B5EF4-FFF2-40B4-BE49-F238E27FC236}">
                <a16:creationId xmlns:a16="http://schemas.microsoft.com/office/drawing/2014/main" id="{38867075-E46B-4D50-9022-384214034E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050" b="76365" l="14983" r="84441"/>
                    </a14:imgEffect>
                  </a14:imgLayer>
                </a14:imgProps>
              </a:ext>
            </a:extLst>
          </a:blip>
          <a:srcRect l="6300" t="27814" r="6877" b="26340"/>
          <a:stretch/>
        </p:blipFill>
        <p:spPr>
          <a:xfrm>
            <a:off x="7257903" y="509497"/>
            <a:ext cx="4567961" cy="2572913"/>
          </a:xfrm>
          <a:prstGeom prst="rect">
            <a:avLst/>
          </a:prstGeom>
        </p:spPr>
      </p:pic>
      <p:pic>
        <p:nvPicPr>
          <p:cNvPr id="1026" name="Picture 2" descr="مبادرة العطاء الرقمي">
            <a:extLst>
              <a:ext uri="{FF2B5EF4-FFF2-40B4-BE49-F238E27FC236}">
                <a16:creationId xmlns:a16="http://schemas.microsoft.com/office/drawing/2014/main" id="{AF3326B9-4157-4AFA-823D-CC0D589629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2317" y="3428255"/>
            <a:ext cx="2699133" cy="1153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84B5F576-F4C4-4BC6-871B-78583CF456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82" y="546119"/>
            <a:ext cx="1965438" cy="1639527"/>
          </a:xfrm>
          <a:prstGeom prst="rect">
            <a:avLst/>
          </a:prstGeom>
        </p:spPr>
      </p:pic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B8D7F943-2999-4B4E-A657-727F476F5907}"/>
              </a:ext>
            </a:extLst>
          </p:cNvPr>
          <p:cNvGrpSpPr/>
          <p:nvPr/>
        </p:nvGrpSpPr>
        <p:grpSpPr>
          <a:xfrm>
            <a:off x="279666" y="2778721"/>
            <a:ext cx="6318282" cy="3606685"/>
            <a:chOff x="404586" y="3152769"/>
            <a:chExt cx="6318282" cy="3606685"/>
          </a:xfrm>
        </p:grpSpPr>
        <p:grpSp>
          <p:nvGrpSpPr>
            <p:cNvPr id="14" name="مجموعة 13">
              <a:extLst>
                <a:ext uri="{FF2B5EF4-FFF2-40B4-BE49-F238E27FC236}">
                  <a16:creationId xmlns:a16="http://schemas.microsoft.com/office/drawing/2014/main" id="{02467E9F-9128-4494-BBFC-7E6C9C294C52}"/>
                </a:ext>
              </a:extLst>
            </p:cNvPr>
            <p:cNvGrpSpPr/>
            <p:nvPr/>
          </p:nvGrpSpPr>
          <p:grpSpPr>
            <a:xfrm>
              <a:off x="404586" y="3152769"/>
              <a:ext cx="6318282" cy="2777492"/>
              <a:chOff x="247822" y="3756196"/>
              <a:chExt cx="6318282" cy="2777492"/>
            </a:xfrm>
          </p:grpSpPr>
          <p:grpSp>
            <p:nvGrpSpPr>
              <p:cNvPr id="12" name="مجموعة 11">
                <a:extLst>
                  <a:ext uri="{FF2B5EF4-FFF2-40B4-BE49-F238E27FC236}">
                    <a16:creationId xmlns:a16="http://schemas.microsoft.com/office/drawing/2014/main" id="{391D6FA1-B395-4061-8999-54D86FC2E70A}"/>
                  </a:ext>
                </a:extLst>
              </p:cNvPr>
              <p:cNvGrpSpPr/>
              <p:nvPr/>
            </p:nvGrpSpPr>
            <p:grpSpPr>
              <a:xfrm>
                <a:off x="247822" y="3756196"/>
                <a:ext cx="6318282" cy="2777492"/>
                <a:chOff x="286826" y="4373096"/>
                <a:chExt cx="6318282" cy="2777492"/>
              </a:xfrm>
            </p:grpSpPr>
            <p:sp>
              <p:nvSpPr>
                <p:cNvPr id="6" name="مربع نص 5"/>
                <p:cNvSpPr txBox="1"/>
                <p:nvPr/>
              </p:nvSpPr>
              <p:spPr>
                <a:xfrm>
                  <a:off x="1024437" y="4373096"/>
                  <a:ext cx="5580671" cy="277749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mohammad bold art 1" pitchFamily="2" charset="-78"/>
                    </a:rPr>
                    <a:t>أبو البراء، عادل بن سعد الميلبي</a:t>
                  </a:r>
                </a:p>
                <a:p>
                  <a:pPr marL="0" marR="0" lvl="0" indent="0" algn="r" defTabSz="914400" rtl="1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mohammad bold art 1" pitchFamily="2" charset="-78"/>
                  </a:endParaRPr>
                </a:p>
                <a:p>
                  <a:pPr marL="0" marR="0" lvl="0" indent="0" algn="l" defTabSz="914400" rtl="1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tillium Web" panose="00000500000000000000" pitchFamily="2" charset="0"/>
                      <a:cs typeface="mohammad bold art 1" pitchFamily="2" charset="-78"/>
                    </a:rPr>
                    <a:t>vipdear</a:t>
                  </a:r>
                  <a:r>
                    <a:rPr kumimoji="0" lang="en-US" sz="3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4472C4"/>
                      </a:solidFill>
                      <a:effectLst/>
                      <a:uLnTx/>
                      <a:uFillTx/>
                      <a:latin typeface="Titillium Web" panose="00000500000000000000" pitchFamily="2" charset="0"/>
                      <a:cs typeface="mohammad bold art 1" pitchFamily="2" charset="-78"/>
                    </a:rPr>
                    <a:t>@</a:t>
                  </a:r>
                  <a:r>
                    <a:rPr kumimoji="0" lang="en-US" sz="3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tillium Web" panose="00000500000000000000" pitchFamily="2" charset="0"/>
                      <a:cs typeface="mohammad bold art 1" pitchFamily="2" charset="-78"/>
                    </a:rPr>
                    <a:t>Hotmail.com</a:t>
                  </a:r>
                </a:p>
                <a:p>
                  <a:pPr marL="0" marR="0" lvl="0" indent="0" algn="l" defTabSz="914400" rtl="1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4472C4"/>
                      </a:solidFill>
                      <a:effectLst/>
                      <a:uLnTx/>
                      <a:uFillTx/>
                      <a:latin typeface="Titillium Web" panose="00000500000000000000" pitchFamily="2" charset="0"/>
                      <a:cs typeface="mohammad bold art 1" pitchFamily="2" charset="-78"/>
                    </a:rPr>
                    <a:t>@</a:t>
                  </a:r>
                  <a:r>
                    <a:rPr kumimoji="0" lang="en-US" sz="3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tillium Web" panose="00000500000000000000" pitchFamily="2" charset="0"/>
                      <a:cs typeface="mohammad bold art 1" pitchFamily="2" charset="-78"/>
                    </a:rPr>
                    <a:t>AlMeelby</a:t>
                  </a:r>
                  <a:endParaRPr kumimoji="0" lang="ar-SA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tillium Web" panose="00000500000000000000" pitchFamily="2" charset="0"/>
                    <a:cs typeface="mohammad bold art 1" pitchFamily="2" charset="-78"/>
                  </a:endParaRPr>
                </a:p>
                <a:p>
                  <a:pPr marL="0" marR="0" lvl="0" indent="0" algn="l" defTabSz="914400" rtl="1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tillium Web" panose="00000500000000000000" pitchFamily="2" charset="0"/>
                    </a:rPr>
                    <a:t>youtube.com/c/Galmeelby</a:t>
                  </a:r>
                  <a:endParaRPr kumimoji="0" lang="ar-SA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tillium Web" panose="00000500000000000000" pitchFamily="2" charset="0"/>
                    <a:cs typeface="Arial" panose="020B0604020202020204" pitchFamily="34" charset="0"/>
                  </a:endParaRPr>
                </a:p>
              </p:txBody>
            </p:sp>
            <p:pic>
              <p:nvPicPr>
                <p:cNvPr id="9" name="صورة 8">
                  <a:extLst>
                    <a:ext uri="{FF2B5EF4-FFF2-40B4-BE49-F238E27FC236}">
                      <a16:creationId xmlns:a16="http://schemas.microsoft.com/office/drawing/2014/main" id="{ED8CD651-88C7-4B85-994D-3F7484366A8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6826" y="4373096"/>
                  <a:ext cx="818920" cy="840330"/>
                </a:xfrm>
                <a:prstGeom prst="rect">
                  <a:avLst/>
                </a:prstGeom>
              </p:spPr>
            </p:pic>
            <p:pic>
              <p:nvPicPr>
                <p:cNvPr id="11" name="رسم 10" descr="مغلف">
                  <a:extLst>
                    <a:ext uri="{FF2B5EF4-FFF2-40B4-BE49-F238E27FC236}">
                      <a16:creationId xmlns:a16="http://schemas.microsoft.com/office/drawing/2014/main" id="{585A79BB-C88C-40E0-BD61-BBB2219555E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1265" y="5315842"/>
                  <a:ext cx="490047" cy="490047"/>
                </a:xfrm>
                <a:prstGeom prst="rect">
                  <a:avLst/>
                </a:prstGeom>
              </p:spPr>
            </p:pic>
            <p:pic>
              <p:nvPicPr>
                <p:cNvPr id="1030" name="Picture 6" descr="نتيجة بحث الصور عن تويتر&quot;">
                  <a:extLst>
                    <a:ext uri="{FF2B5EF4-FFF2-40B4-BE49-F238E27FC236}">
                      <a16:creationId xmlns:a16="http://schemas.microsoft.com/office/drawing/2014/main" id="{AD2C33C4-A71B-48CC-BE1E-6A77B42C77A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4159" y="6069817"/>
                  <a:ext cx="404258" cy="32679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1032" name="Picture 8" descr="نتيجة بحث الصور عن d,jd,f&quot;">
                <a:extLst>
                  <a:ext uri="{FF2B5EF4-FFF2-40B4-BE49-F238E27FC236}">
                    <a16:creationId xmlns:a16="http://schemas.microsoft.com/office/drawing/2014/main" id="{223F29D0-6F2A-4929-92FB-3A54DBB3DD8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2258" y="6043640"/>
                <a:ext cx="490048" cy="4900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CC10288-B110-48EE-94FD-CF639B2974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022" y="6191266"/>
              <a:ext cx="490046" cy="4900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مربع نص 6">
              <a:extLst>
                <a:ext uri="{FF2B5EF4-FFF2-40B4-BE49-F238E27FC236}">
                  <a16:creationId xmlns:a16="http://schemas.microsoft.com/office/drawing/2014/main" id="{B012AAED-98DE-455F-AD37-4F90781DF474}"/>
                </a:ext>
              </a:extLst>
            </p:cNvPr>
            <p:cNvSpPr txBox="1"/>
            <p:nvPr/>
          </p:nvSpPr>
          <p:spPr>
            <a:xfrm>
              <a:off x="1142197" y="6113123"/>
              <a:ext cx="4979248" cy="646331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3600" dirty="0">
                  <a:latin typeface="Titillium Web" panose="00000500000000000000" pitchFamily="2" charset="0"/>
                </a:rPr>
                <a:t>https://t.me/s/Almeelby</a:t>
              </a:r>
              <a:endParaRPr lang="ar-SA" sz="3600" dirty="0">
                <a:latin typeface="Titillium Web" panose="00000500000000000000" pitchFamily="2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0379347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638456C5-0920-4B0A-8921-AD5269E60BDD}"/>
              </a:ext>
            </a:extLst>
          </p:cNvPr>
          <p:cNvSpPr txBox="1"/>
          <p:nvPr/>
        </p:nvSpPr>
        <p:spPr>
          <a:xfrm>
            <a:off x="1369534" y="2206678"/>
            <a:ext cx="5388013" cy="83099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400" dirty="0">
                <a:latin typeface="Titillium Web" panose="00000300000000000000" pitchFamily="2" charset="0"/>
                <a:cs typeface="Fanan" pitchFamily="2" charset="-78"/>
              </a:rPr>
              <a:t>مقال يتحدث عن بوابة التعليم الوطنية النشأة والخدمات:</a:t>
            </a:r>
          </a:p>
          <a:p>
            <a:r>
              <a:rPr lang="en-US" sz="2400" dirty="0">
                <a:latin typeface="Titillium Web" panose="00000300000000000000" pitchFamily="2" charset="0"/>
                <a:cs typeface="Fanan" pitchFamily="2" charset="-78"/>
              </a:rPr>
              <a:t>https://bit.ly/3gq61Bt</a:t>
            </a:r>
            <a:endParaRPr lang="ar-SA" sz="2400" dirty="0">
              <a:latin typeface="Titillium Web" panose="00000300000000000000" pitchFamily="2" charset="0"/>
              <a:cs typeface="Fanan" pitchFamily="2" charset="-78"/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7C42D77A-E19D-4E02-9786-D0407BFACF96}"/>
              </a:ext>
            </a:extLst>
          </p:cNvPr>
          <p:cNvSpPr txBox="1"/>
          <p:nvPr/>
        </p:nvSpPr>
        <p:spPr>
          <a:xfrm>
            <a:off x="1369534" y="3264542"/>
            <a:ext cx="5139548" cy="120032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400" dirty="0">
                <a:latin typeface="Titillium Web" panose="00000300000000000000" pitchFamily="2" charset="0"/>
                <a:cs typeface="Fanan" pitchFamily="2" charset="-78"/>
              </a:rPr>
              <a:t>رابط استطلاع رأي  "حساب مستخدم في بوابة عين"</a:t>
            </a:r>
          </a:p>
          <a:p>
            <a:r>
              <a:rPr lang="en-US" sz="2400" dirty="0">
                <a:latin typeface="Titillium Web" panose="00000300000000000000" pitchFamily="2" charset="0"/>
                <a:cs typeface="Fanan" pitchFamily="2" charset="-78"/>
              </a:rPr>
              <a:t>https://forms.gle/VijGoVjEgkw2CBDH6</a:t>
            </a:r>
            <a:endParaRPr lang="ar-SA" sz="2400" dirty="0">
              <a:latin typeface="Titillium Web" panose="00000300000000000000" pitchFamily="2" charset="0"/>
              <a:cs typeface="Fanan" pitchFamily="2" charset="-78"/>
            </a:endParaRPr>
          </a:p>
          <a:p>
            <a:endParaRPr lang="ar-SA" sz="2400" dirty="0">
              <a:latin typeface="Titillium Web" panose="00000300000000000000" pitchFamily="2" charset="0"/>
              <a:cs typeface="Fanan" pitchFamily="2" charset="-78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2B87EF1B-7077-4A7F-912F-B7A3D44B390D}"/>
              </a:ext>
            </a:extLst>
          </p:cNvPr>
          <p:cNvSpPr txBox="1"/>
          <p:nvPr/>
        </p:nvSpPr>
        <p:spPr>
          <a:xfrm>
            <a:off x="1369534" y="4415147"/>
            <a:ext cx="4996881" cy="83099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400" dirty="0">
                <a:latin typeface="Titillium Web" panose="00000300000000000000" pitchFamily="2" charset="0"/>
                <a:cs typeface="Fanan" pitchFamily="2" charset="-78"/>
              </a:rPr>
              <a:t>طريقة التسجيل في بوابة التعليم الوطنية عين</a:t>
            </a:r>
          </a:p>
          <a:p>
            <a:r>
              <a:rPr lang="ar-SA" sz="2400" dirty="0">
                <a:latin typeface="Titillium Web" panose="00000300000000000000" pitchFamily="2" charset="0"/>
                <a:cs typeface="Fanan" pitchFamily="2" charset="-78"/>
              </a:rPr>
              <a:t> </a:t>
            </a:r>
            <a:r>
              <a:rPr lang="en-US" sz="2400" dirty="0">
                <a:latin typeface="Titillium Web" panose="00000300000000000000" pitchFamily="2" charset="0"/>
                <a:cs typeface="Fanan" pitchFamily="2" charset="-78"/>
              </a:rPr>
              <a:t>https://edutec4all.medu.sa/?p=1915 </a:t>
            </a:r>
            <a:endParaRPr lang="ar-SA" sz="2400" dirty="0">
              <a:latin typeface="Titillium Web" panose="00000300000000000000" pitchFamily="2" charset="0"/>
              <a:cs typeface="Fanan" pitchFamily="2" charset="-78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C3072BCB-E093-4C6D-9046-C1588581211E}"/>
              </a:ext>
            </a:extLst>
          </p:cNvPr>
          <p:cNvSpPr txBox="1"/>
          <p:nvPr/>
        </p:nvSpPr>
        <p:spPr>
          <a:xfrm>
            <a:off x="8248102" y="2936927"/>
            <a:ext cx="2876108" cy="156966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ar-SA" sz="4800" dirty="0">
                <a:latin typeface="Al-Mohanad Extra Bold" panose="02060603050605020204" pitchFamily="18" charset="-78"/>
                <a:cs typeface="Al-Mohanad Extra Bold" panose="02060603050605020204" pitchFamily="18" charset="-78"/>
              </a:rPr>
              <a:t>روابط</a:t>
            </a:r>
          </a:p>
          <a:p>
            <a:pPr algn="ctr"/>
            <a:r>
              <a:rPr lang="ar-SA" sz="4800" dirty="0">
                <a:latin typeface="Al-Mohanad Extra Bold" panose="02060603050605020204" pitchFamily="18" charset="-78"/>
                <a:cs typeface="Al-Mohanad Extra Bold" panose="02060603050605020204" pitchFamily="18" charset="-78"/>
              </a:rPr>
              <a:t> أثناء اللقاء</a:t>
            </a:r>
          </a:p>
        </p:txBody>
      </p:sp>
    </p:spTree>
    <p:extLst>
      <p:ext uri="{BB962C8B-B14F-4D97-AF65-F5344CB8AC3E}">
        <p14:creationId xmlns:p14="http://schemas.microsoft.com/office/powerpoint/2010/main" val="777015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6381EBA8-B266-44F4-8B6F-5A551FA84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6555" y="1773718"/>
            <a:ext cx="5534455" cy="3842810"/>
          </a:xfrm>
          <a:prstGeom prst="rect">
            <a:avLst/>
          </a:prstGeom>
        </p:spPr>
      </p:pic>
      <p:sp>
        <p:nvSpPr>
          <p:cNvPr id="13" name="مربع نص 12">
            <a:extLst>
              <a:ext uri="{FF2B5EF4-FFF2-40B4-BE49-F238E27FC236}">
                <a16:creationId xmlns:a16="http://schemas.microsoft.com/office/drawing/2014/main" id="{8E01C5E0-7026-4505-B1C7-06AC37C6E105}"/>
              </a:ext>
            </a:extLst>
          </p:cNvPr>
          <p:cNvSpPr txBox="1"/>
          <p:nvPr/>
        </p:nvSpPr>
        <p:spPr>
          <a:xfrm>
            <a:off x="760162" y="515895"/>
            <a:ext cx="5214651" cy="58262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marR="0" lvl="0" indent="-285750" algn="justLow" defTabSz="914400" rtl="1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hij TheSansArabic Plain" panose="02040503050201020203" pitchFamily="18" charset="-78"/>
                <a:ea typeface="+mn-ea"/>
                <a:cs typeface="Bahij TheSansArabic Plain" panose="02040503050201020203" pitchFamily="18" charset="-78"/>
              </a:rPr>
              <a:t>التعريف ببوابة التعليم الوطنية عين.</a:t>
            </a:r>
          </a:p>
          <a:p>
            <a:pPr marL="285750" marR="0" lvl="0" indent="-285750" algn="justLow" defTabSz="914400" rtl="1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hij TheSansArabic Plain" panose="02040503050201020203" pitchFamily="18" charset="-78"/>
                <a:ea typeface="+mn-ea"/>
                <a:cs typeface="Bahij TheSansArabic Plain" panose="02040503050201020203" pitchFamily="18" charset="-78"/>
              </a:rPr>
              <a:t>التعريف بالخدمات العامة والخاصة للمستفيدين من البوابة.</a:t>
            </a:r>
          </a:p>
          <a:p>
            <a:pPr marL="285750" marR="0" lvl="0" indent="-285750" algn="justLow" defTabSz="914400" rtl="1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hij TheSansArabic Plain" panose="02040503050201020203" pitchFamily="18" charset="-78"/>
                <a:ea typeface="+mn-ea"/>
                <a:cs typeface="Bahij TheSansArabic Plain" panose="02040503050201020203" pitchFamily="18" charset="-78"/>
              </a:rPr>
              <a:t>الخصائص التعليمية للباركود في الكتاب المدرسي.</a:t>
            </a:r>
          </a:p>
          <a:p>
            <a:pPr marL="285750" marR="0" lvl="0" indent="-285750" algn="justLow" defTabSz="914400" rtl="1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Bahij TheSansArabic Plain" panose="02040503050201020203" pitchFamily="18" charset="-78"/>
                <a:ea typeface="+mn-ea"/>
                <a:cs typeface="Bahij TheSansArabic Plain" panose="02040503050201020203" pitchFamily="18" charset="-78"/>
              </a:rPr>
              <a:t>تسجيل الدخول بالبوابة وحل أبرز مشاكل التسجيل. </a:t>
            </a:r>
            <a:r>
              <a:rPr kumimoji="0" lang="ar-SA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Bahij TheSansArabic Plain" panose="02040503050201020203" pitchFamily="18" charset="-78"/>
                <a:ea typeface="+mn-ea"/>
                <a:cs typeface="Bahij TheSansArabic Plain" panose="02040503050201020203" pitchFamily="18" charset="-78"/>
              </a:rPr>
              <a:t>"نسيان كلمة المرور"</a:t>
            </a:r>
          </a:p>
          <a:p>
            <a:pPr marL="285750" marR="0" lvl="0" indent="-285750" algn="justLow" defTabSz="914400" rtl="1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Bahij TheSansArabic Plain" panose="02040503050201020203" pitchFamily="18" charset="-78"/>
                <a:ea typeface="+mn-ea"/>
                <a:cs typeface="Bahij TheSansArabic Plain" panose="02040503050201020203" pitchFamily="18" charset="-78"/>
              </a:rPr>
              <a:t>تطبيق عملي لخدمة اختبر ابنك لأولياء الأمور.</a:t>
            </a:r>
          </a:p>
          <a:p>
            <a:pPr marL="285750" marR="0" lvl="0" indent="-285750" algn="justLow" defTabSz="914400" rtl="1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hij TheSansArabic Plain" panose="02040503050201020203" pitchFamily="18" charset="-78"/>
                <a:ea typeface="+mn-ea"/>
                <a:cs typeface="Bahij TheSansArabic Plain" panose="02040503050201020203" pitchFamily="18" charset="-78"/>
              </a:rPr>
              <a:t>استعراض عملي لأبرز تطبيقات البوابة "حقيبة عين، مصحف عين، تطبيقات الواقع المعزز، إسهامات المسلمين"</a:t>
            </a:r>
          </a:p>
        </p:txBody>
      </p:sp>
    </p:spTree>
    <p:extLst>
      <p:ext uri="{BB962C8B-B14F-4D97-AF65-F5344CB8AC3E}">
        <p14:creationId xmlns:p14="http://schemas.microsoft.com/office/powerpoint/2010/main" val="1998378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>
            <a:extLst>
              <a:ext uri="{FF2B5EF4-FFF2-40B4-BE49-F238E27FC236}">
                <a16:creationId xmlns:a16="http://schemas.microsoft.com/office/drawing/2014/main" id="{EFF606A7-250D-42EA-BEB1-D8057F2F4E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0" y="1193264"/>
            <a:ext cx="857250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664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431F3CDC-4A9B-4116-BE96-E22D7982F19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844" y="878379"/>
            <a:ext cx="2638311" cy="2638311"/>
          </a:xfrm>
          <a:prstGeom prst="rect">
            <a:avLst/>
          </a:prstGeom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B4924031-9B64-4C81-8A3D-D78F6CF01E57}"/>
              </a:ext>
            </a:extLst>
          </p:cNvPr>
          <p:cNvSpPr/>
          <p:nvPr/>
        </p:nvSpPr>
        <p:spPr>
          <a:xfrm>
            <a:off x="3037115" y="5610289"/>
            <a:ext cx="6048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https://www.youtube.com/watch?v=XOICyYgMp8A</a:t>
            </a:r>
            <a:endParaRPr lang="ar-SA" dirty="0">
              <a:solidFill>
                <a:schemeClr val="bg1"/>
              </a:solidFill>
            </a:endParaRP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A1337AA1-699C-4710-AFA9-1E750C99ECE4}"/>
              </a:ext>
            </a:extLst>
          </p:cNvPr>
          <p:cNvSpPr/>
          <p:nvPr/>
        </p:nvSpPr>
        <p:spPr>
          <a:xfrm>
            <a:off x="2633791" y="5060955"/>
            <a:ext cx="67040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800" dirty="0">
                <a:solidFill>
                  <a:schemeClr val="bg1"/>
                </a:solidFill>
                <a:cs typeface="mohammad bold art 1" pitchFamily="2" charset="-78"/>
              </a:rPr>
              <a:t>فيديو مُبهر تقنية التعليم الحديثة من إبداع إنتل</a:t>
            </a:r>
          </a:p>
        </p:txBody>
      </p:sp>
    </p:spTree>
    <p:extLst>
      <p:ext uri="{BB962C8B-B14F-4D97-AF65-F5344CB8AC3E}">
        <p14:creationId xmlns:p14="http://schemas.microsoft.com/office/powerpoint/2010/main" val="675461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431F3CDC-4A9B-4116-BE96-E22D7982F19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013" y="878379"/>
            <a:ext cx="2959974" cy="2959974"/>
          </a:xfrm>
          <a:prstGeom prst="rect">
            <a:avLst/>
          </a:prstGeom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B4924031-9B64-4C81-8A3D-D78F6CF01E57}"/>
              </a:ext>
            </a:extLst>
          </p:cNvPr>
          <p:cNvSpPr/>
          <p:nvPr/>
        </p:nvSpPr>
        <p:spPr>
          <a:xfrm>
            <a:off x="3037115" y="5610289"/>
            <a:ext cx="6048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https://www.youtube.com/watch?v=XOICyYgMp8A</a:t>
            </a:r>
            <a:endParaRPr lang="ar-SA" dirty="0">
              <a:solidFill>
                <a:schemeClr val="bg1"/>
              </a:solidFill>
            </a:endParaRP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A1337AA1-699C-4710-AFA9-1E750C99ECE4}"/>
              </a:ext>
            </a:extLst>
          </p:cNvPr>
          <p:cNvSpPr/>
          <p:nvPr/>
        </p:nvSpPr>
        <p:spPr>
          <a:xfrm>
            <a:off x="2633791" y="5060955"/>
            <a:ext cx="67040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800" dirty="0">
                <a:solidFill>
                  <a:schemeClr val="bg1"/>
                </a:solidFill>
                <a:cs typeface="mohammad bold art 1" pitchFamily="2" charset="-78"/>
              </a:rPr>
              <a:t>فيديو مُبهر تقنية التعليم الحديثة من إبداع إنتل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2EB5019C-7791-4EC9-BD94-583C7EB63C0B}"/>
              </a:ext>
            </a:extLst>
          </p:cNvPr>
          <p:cNvSpPr txBox="1"/>
          <p:nvPr/>
        </p:nvSpPr>
        <p:spPr>
          <a:xfrm>
            <a:off x="2633791" y="5979621"/>
            <a:ext cx="669927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>
                <a:hlinkClick r:id="rId3"/>
              </a:rPr>
              <a:t>http://www.viewpure.com/XOICyYgMp8A?start=0&amp;end=0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453438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DAA9163E-EE07-4B87-A31D-57463DAB34DE}"/>
              </a:ext>
            </a:extLst>
          </p:cNvPr>
          <p:cNvSpPr txBox="1"/>
          <p:nvPr/>
        </p:nvSpPr>
        <p:spPr>
          <a:xfrm>
            <a:off x="6182264" y="1740264"/>
            <a:ext cx="4023858" cy="110799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6600" dirty="0">
                <a:solidFill>
                  <a:srgbClr val="C00000"/>
                </a:solidFill>
                <a:cs typeface="mohammad bold art 1" pitchFamily="2" charset="-78"/>
              </a:rPr>
              <a:t>استطلاع رأي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534A5B77-F40F-4D40-B819-E0A8147310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6634"/>
          <a:stretch/>
        </p:blipFill>
        <p:spPr>
          <a:xfrm>
            <a:off x="895208" y="338734"/>
            <a:ext cx="4166038" cy="3911056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8B37025E-E90D-4DCB-BD8B-64811042D237}"/>
              </a:ext>
            </a:extLst>
          </p:cNvPr>
          <p:cNvSpPr txBox="1"/>
          <p:nvPr/>
        </p:nvSpPr>
        <p:spPr>
          <a:xfrm>
            <a:off x="1329012" y="4943682"/>
            <a:ext cx="9706503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400" dirty="0">
                <a:solidFill>
                  <a:schemeClr val="bg1"/>
                </a:solidFill>
                <a:cs typeface="mohammad bold art 1" pitchFamily="2" charset="-78"/>
              </a:rPr>
              <a:t>في ظل التطور الكبير في مجال تقنيات التعليم الحديثة من المهم جدا في التعليم؟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012ED86-673B-4EF8-AF12-78DCB339059C}"/>
              </a:ext>
            </a:extLst>
          </p:cNvPr>
          <p:cNvSpPr txBox="1"/>
          <p:nvPr/>
        </p:nvSpPr>
        <p:spPr>
          <a:xfrm>
            <a:off x="6907461" y="5576019"/>
            <a:ext cx="4128054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ar-SA" sz="2800" dirty="0">
                <a:solidFill>
                  <a:schemeClr val="accent3"/>
                </a:solidFill>
                <a:cs typeface="mohammad bold art 1" pitchFamily="2" charset="-78"/>
              </a:rPr>
              <a:t>1- </a:t>
            </a:r>
            <a:r>
              <a:rPr lang="ar-SA" sz="2800" dirty="0">
                <a:solidFill>
                  <a:schemeClr val="accent4"/>
                </a:solidFill>
                <a:cs typeface="mohammad bold art 1" pitchFamily="2" charset="-78"/>
              </a:rPr>
              <a:t>تحقيق الأهداف </a:t>
            </a:r>
            <a:r>
              <a:rPr lang="ar-SA" sz="2800" dirty="0">
                <a:solidFill>
                  <a:schemeClr val="accent3"/>
                </a:solidFill>
                <a:cs typeface="mohammad bold art 1" pitchFamily="2" charset="-78"/>
              </a:rPr>
              <a:t>التعليمية.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3FC0E2A9-25CF-4074-9036-4F704992A4B3}"/>
              </a:ext>
            </a:extLst>
          </p:cNvPr>
          <p:cNvSpPr txBox="1"/>
          <p:nvPr/>
        </p:nvSpPr>
        <p:spPr>
          <a:xfrm>
            <a:off x="1329012" y="5576019"/>
            <a:ext cx="4305987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ar-SA" sz="2800" dirty="0">
                <a:solidFill>
                  <a:schemeClr val="accent3"/>
                </a:solidFill>
                <a:cs typeface="mohammad bold art 1" pitchFamily="2" charset="-78"/>
              </a:rPr>
              <a:t>2- </a:t>
            </a:r>
            <a:r>
              <a:rPr lang="ar-SA" sz="2800" dirty="0">
                <a:solidFill>
                  <a:schemeClr val="accent4"/>
                </a:solidFill>
                <a:cs typeface="mohammad bold art 1" pitchFamily="2" charset="-78"/>
              </a:rPr>
              <a:t>استخدام التقنيات </a:t>
            </a:r>
            <a:r>
              <a:rPr lang="ar-SA" sz="2800" dirty="0">
                <a:solidFill>
                  <a:schemeClr val="accent3"/>
                </a:solidFill>
                <a:cs typeface="mohammad bold art 1" pitchFamily="2" charset="-78"/>
              </a:rPr>
              <a:t>الحديثة.</a:t>
            </a:r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11C6CD17-21C3-42B1-9804-DA55723443B3}"/>
              </a:ext>
            </a:extLst>
          </p:cNvPr>
          <p:cNvSpPr/>
          <p:nvPr/>
        </p:nvSpPr>
        <p:spPr>
          <a:xfrm>
            <a:off x="5938607" y="3018932"/>
            <a:ext cx="45111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https://forms.gle/FAyTCfMPSDH7eDqL9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451332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50F9511E-7404-40C5-813D-AE3D87ACF5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506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B735B20C-E293-4587-95A4-A05A43BAD6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69998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1_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مجلس إدارة أيون">
  <a:themeElements>
    <a:clrScheme name="مجلس إدارة أيون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مجلس إدارة أيون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مجلس إدارة أيون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2272</TotalTime>
  <Words>535</Words>
  <Application>Microsoft Office PowerPoint</Application>
  <PresentationFormat>شاشة عريضة</PresentationFormat>
  <Paragraphs>70</Paragraphs>
  <Slides>26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11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26</vt:i4>
      </vt:variant>
    </vt:vector>
  </HeadingPairs>
  <TitlesOfParts>
    <vt:vector size="39" baseType="lpstr">
      <vt:lpstr>Titillium Web</vt:lpstr>
      <vt:lpstr>Arabic UI Display Heavy</vt:lpstr>
      <vt:lpstr>Ara Jozoor</vt:lpstr>
      <vt:lpstr>Calibri</vt:lpstr>
      <vt:lpstr>Century Gothic</vt:lpstr>
      <vt:lpstr>Wingdings 3</vt:lpstr>
      <vt:lpstr>Arial</vt:lpstr>
      <vt:lpstr>Bahij TheSansArabic Plain</vt:lpstr>
      <vt:lpstr>Calibri Light</vt:lpstr>
      <vt:lpstr>Wingdings</vt:lpstr>
      <vt:lpstr>Al-Mohanad Extra Bold</vt:lpstr>
      <vt:lpstr>1_نسق Office</vt:lpstr>
      <vt:lpstr>مجلس إدارة أيون</vt:lpstr>
      <vt:lpstr>عرض تقديمي في PowerPoint</vt:lpstr>
      <vt:lpstr>"عين" بوابة التعليم الوطنية بالمملكة العربية السعودية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الخصائص التعليمية  للباركود في الكتاب المدرسي</vt:lpstr>
      <vt:lpstr>الخصائص التعليمية  للباركود في الكتاب المدرسي</vt:lpstr>
      <vt:lpstr>الخصائص التعليمية  للباركود في الكتاب المدرسي</vt:lpstr>
      <vt:lpstr>الخصائص التعليمية  للباركود في الكتاب المدرسي</vt:lpstr>
      <vt:lpstr>عرض تقديمي في PowerPoint</vt:lpstr>
      <vt:lpstr>عرض تقديمي في PowerPoint</vt:lpstr>
      <vt:lpstr>عرض تقديمي في PowerPoint</vt:lpstr>
      <vt:lpstr>انشاء حساب في بوابة عين</vt:lpstr>
      <vt:lpstr>انشاء حساب في بوابة عين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بوابة التعليم الوطنية "عين" خدمات وتطبيقات</dc:title>
  <dc:creator>Adel</dc:creator>
  <cp:lastModifiedBy>A.Almeelby</cp:lastModifiedBy>
  <cp:revision>110</cp:revision>
  <cp:lastPrinted>2020-05-03T09:09:12Z</cp:lastPrinted>
  <dcterms:created xsi:type="dcterms:W3CDTF">2019-10-13T19:29:01Z</dcterms:created>
  <dcterms:modified xsi:type="dcterms:W3CDTF">2021-10-26T20:39:50Z</dcterms:modified>
</cp:coreProperties>
</file>