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65" r:id="rId2"/>
    <p:sldId id="257" r:id="rId3"/>
    <p:sldId id="268" r:id="rId4"/>
    <p:sldId id="269" r:id="rId5"/>
    <p:sldId id="258" r:id="rId6"/>
    <p:sldId id="271" r:id="rId7"/>
    <p:sldId id="272" r:id="rId8"/>
    <p:sldId id="274" r:id="rId9"/>
    <p:sldId id="273" r:id="rId10"/>
    <p:sldId id="275" r:id="rId11"/>
    <p:sldId id="276" r:id="rId12"/>
    <p:sldId id="267" r:id="rId13"/>
  </p:sldIdLst>
  <p:sldSz cx="9144000" cy="5143500" type="screen16x9"/>
  <p:notesSz cx="6858000" cy="9144000"/>
  <p:embeddedFontLst>
    <p:embeddedFont>
      <p:font typeface="Changa" panose="00000500000000000000" pitchFamily="2" charset="-78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28368C"/>
    <a:srgbClr val="121252"/>
    <a:srgbClr val="C39832"/>
    <a:srgbClr val="C20735"/>
    <a:srgbClr val="373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21e14c16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21e14c16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1e14c16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1e14c16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70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1e14c16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1e14c16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21e14c16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21e14c16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422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1e14c16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1e14c16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330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21e14c16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21e14c16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71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1e14c16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1e14c16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94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21e14c16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21e14c16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25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hyperlink" Target="https://t.me/s/Almeelby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t.me/EduTec4A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hyperlink" Target="https://www.iso.org/standard/75839.htm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scanner.com/user/download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vflat.com/?lang=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microsoft.com/ar-ww/microsoft-365/mobile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www.google.com/intl/ar_sa/drive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adobe.com/mena_en/acrobat/mobile/scanner-app.html" TargetMode="External"/><Relationship Id="rId9" Type="http://schemas.openxmlformats.org/officeDocument/2006/relationships/hyperlink" Target="https://apps.apple.com/sa/app/documents-by-readdle/id36490180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ar-sa/edge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en.freedownloadmanager.org/Windows-PC/Debenu-PDF-Tools-FREE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tools.pdf24.org/ar/creator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apps.microsoft.com/store/detail/xodo-pdf/9WZDNCRDJXP4?hl=en-us&amp;gl=US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get.adobe.com/reader/" TargetMode="External"/><Relationship Id="rId9" Type="http://schemas.openxmlformats.org/officeDocument/2006/relationships/hyperlink" Target="https://icecreamapps.com/PDF-Edito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jda.com/" TargetMode="External"/><Relationship Id="rId13" Type="http://schemas.openxmlformats.org/officeDocument/2006/relationships/hyperlink" Target="https://webpagetopdf.com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pdfcandy.com/ar/" TargetMode="External"/><Relationship Id="rId12" Type="http://schemas.openxmlformats.org/officeDocument/2006/relationships/hyperlink" Target="https://www.diffchecker.com/pdf-diff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tools.pdf24.org/ar/" TargetMode="External"/><Relationship Id="rId11" Type="http://schemas.openxmlformats.org/officeDocument/2006/relationships/hyperlink" Target="https://ocr.space/" TargetMode="External"/><Relationship Id="rId5" Type="http://schemas.openxmlformats.org/officeDocument/2006/relationships/hyperlink" Target="https://smallpdf.com/ar" TargetMode="External"/><Relationship Id="rId15" Type="http://schemas.openxmlformats.org/officeDocument/2006/relationships/image" Target="../media/image14.png"/><Relationship Id="rId10" Type="http://schemas.openxmlformats.org/officeDocument/2006/relationships/hyperlink" Target="https://www.pdfescape.com/" TargetMode="External"/><Relationship Id="rId4" Type="http://schemas.openxmlformats.org/officeDocument/2006/relationships/hyperlink" Target="https://www.ilovepdf.com/ar" TargetMode="External"/><Relationship Id="rId9" Type="http://schemas.openxmlformats.org/officeDocument/2006/relationships/hyperlink" Target="https://www.xodo.com/app/#/" TargetMode="External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812" y="0"/>
            <a:ext cx="2274376" cy="12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13"/>
          <p:cNvSpPr txBox="1">
            <a:spLocks/>
          </p:cNvSpPr>
          <p:nvPr/>
        </p:nvSpPr>
        <p:spPr>
          <a:xfrm>
            <a:off x="2482895" y="1609587"/>
            <a:ext cx="4757379" cy="190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Low" rtl="1"/>
            <a:r>
              <a:rPr lang="ar-SA" sz="55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فنون التعامل مع ملفات </a:t>
            </a:r>
            <a:r>
              <a:rPr lang="en-US" sz="55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PDF</a:t>
            </a:r>
            <a:endParaRPr lang="ar-SA" sz="5500" b="1" dirty="0">
              <a:solidFill>
                <a:schemeClr val="lt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07" y="3845518"/>
            <a:ext cx="4401786" cy="60770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2CF7074-A18A-82F7-CE97-E48D2E647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77" b="85352" l="23047" r="78125">
                        <a14:foregroundMark x1="41602" y1="17773" x2="32227" y2="17578"/>
                        <a14:foregroundMark x1="59766" y1="14453" x2="47656" y2="13477"/>
                        <a14:foregroundMark x1="66797" y1="85352" x2="29297" y2="84180"/>
                        <a14:foregroundMark x1="63477" y1="20313" x2="70508" y2="30273"/>
                        <a14:foregroundMark x1="70508" y1="30273" x2="70508" y2="30273"/>
                        <a14:foregroundMark x1="58789" y1="43359" x2="58789" y2="53711"/>
                        <a14:foregroundMark x1="58984" y1="48438" x2="62305" y2="38867"/>
                        <a14:foregroundMark x1="62305" y1="38867" x2="59766" y2="42188"/>
                        <a14:foregroundMark x1="59766" y1="47266" x2="63867" y2="47266"/>
                        <a14:foregroundMark x1="61328" y1="41211" x2="64063" y2="41016"/>
                        <a14:foregroundMark x1="45117" y1="46484" x2="52539" y2="47266"/>
                        <a14:foregroundMark x1="46289" y1="42188" x2="45508" y2="52734"/>
                        <a14:foregroundMark x1="45508" y1="52734" x2="45508" y2="52734"/>
                        <a14:foregroundMark x1="53516" y1="44531" x2="48438" y2="53125"/>
                        <a14:foregroundMark x1="48438" y1="53125" x2="46484" y2="53125"/>
                        <a14:foregroundMark x1="52734" y1="45313" x2="44922" y2="38867"/>
                        <a14:foregroundMark x1="44922" y1="38867" x2="50781" y2="42383"/>
                        <a14:foregroundMark x1="39844" y1="44727" x2="33398" y2="51367"/>
                        <a14:foregroundMark x1="33594" y1="49414" x2="40234" y2="46094"/>
                        <a14:foregroundMark x1="40625" y1="45508" x2="33594" y2="49219"/>
                        <a14:foregroundMark x1="34180" y1="48242" x2="40234" y2="46094"/>
                        <a14:foregroundMark x1="41016" y1="43164" x2="36719" y2="42773"/>
                        <a14:foregroundMark x1="35742" y1="41406" x2="32227" y2="41406"/>
                        <a14:foregroundMark x1="57813" y1="61914" x2="32813" y2="61914"/>
                        <a14:foregroundMark x1="63477" y1="62500" x2="58594" y2="61719"/>
                        <a14:foregroundMark x1="53125" y1="69336" x2="32031" y2="69531"/>
                        <a14:foregroundMark x1="44922" y1="77539" x2="32813" y2="76563"/>
                        <a14:foregroundMark x1="52930" y1="68750" x2="55859" y2="68750"/>
                        <a14:foregroundMark x1="78125" y1="33984" x2="78125" y2="41016"/>
                      </a14:backgroundRemoval>
                    </a14:imgEffect>
                  </a14:imgLayer>
                </a14:imgProps>
              </a:ext>
            </a:extLst>
          </a:blip>
          <a:srcRect l="16606" t="11420" r="17564" b="10353"/>
          <a:stretch/>
        </p:blipFill>
        <p:spPr>
          <a:xfrm>
            <a:off x="1306732" y="1863293"/>
            <a:ext cx="1176163" cy="13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2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 idx="4294967295"/>
          </p:nvPr>
        </p:nvSpPr>
        <p:spPr>
          <a:xfrm>
            <a:off x="1118332" y="1955613"/>
            <a:ext cx="3294315" cy="27298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Low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تطبيقات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 عملية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endParaRPr sz="6000" b="1" dirty="0">
              <a:solidFill>
                <a:schemeClr val="bg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BD61C1-D3C0-AC46-7EE6-1B576E52F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B69A7"/>
              </a:clrFrom>
              <a:clrTo>
                <a:srgbClr val="1B69A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98" b="79806" l="8281" r="89623">
                        <a14:foregroundMark x1="54927" y1="75146" x2="44025" y2="76214"/>
                        <a14:foregroundMark x1="44025" y1="76214" x2="43816" y2="76019"/>
                        <a14:foregroundMark x1="50105" y1="79806" x2="48637" y2="79320"/>
                        <a14:foregroundMark x1="43396" y1="76602" x2="38260" y2="72427"/>
                        <a14:foregroundMark x1="60797" y1="37087" x2="60377" y2="37087"/>
                        <a14:foregroundMark x1="58595" y1="38641" x2="57757" y2="38058"/>
                        <a14:foregroundMark x1="56604" y1="34369" x2="55870" y2="34369"/>
                        <a14:foregroundMark x1="53354" y1="24757" x2="39727" y2="17476"/>
                        <a14:foregroundMark x1="42558" y1="15437" x2="39203" y2="13495"/>
                        <a14:foregroundMark x1="9329" y1="56796" x2="8281" y2="56214"/>
                      </a14:backgroundRemoval>
                    </a14:imgEffect>
                  </a14:imgLayer>
                </a14:imgProps>
              </a:ext>
            </a:extLst>
          </a:blip>
          <a:srcRect t="11289" b="17988"/>
          <a:stretch/>
        </p:blipFill>
        <p:spPr>
          <a:xfrm>
            <a:off x="4259091" y="914401"/>
            <a:ext cx="4524690" cy="34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7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6930" y="261172"/>
            <a:ext cx="1490141" cy="8378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8;p21"/>
          <p:cNvSpPr txBox="1">
            <a:spLocks/>
          </p:cNvSpPr>
          <p:nvPr/>
        </p:nvSpPr>
        <p:spPr>
          <a:xfrm>
            <a:off x="2886708" y="2070525"/>
            <a:ext cx="3370584" cy="100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4800" b="1" dirty="0">
                <a:solidFill>
                  <a:srgbClr val="FFFFFF"/>
                </a:solidFill>
                <a:latin typeface="Changa"/>
                <a:ea typeface="Changa"/>
                <a:cs typeface="Changa"/>
                <a:sym typeface="Changa"/>
              </a:rPr>
              <a:t>شكراً لكم</a:t>
            </a:r>
          </a:p>
        </p:txBody>
      </p:sp>
    </p:spTree>
    <p:extLst>
      <p:ext uri="{BB962C8B-B14F-4D97-AF65-F5344CB8AC3E}">
        <p14:creationId xmlns:p14="http://schemas.microsoft.com/office/powerpoint/2010/main" val="1578739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6930" y="261172"/>
            <a:ext cx="1490141" cy="83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>
            <a:hlinkClick r:id="rId4"/>
            <a:extLst>
              <a:ext uri="{FF2B5EF4-FFF2-40B4-BE49-F238E27FC236}">
                <a16:creationId xmlns:a16="http://schemas.microsoft.com/office/drawing/2014/main" id="{8BFE0E2E-5BF0-6033-D645-7382EF25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580" y="2428804"/>
            <a:ext cx="2683719" cy="1153924"/>
          </a:xfrm>
          <a:prstGeom prst="rect">
            <a:avLst/>
          </a:prstGeom>
        </p:spPr>
      </p:pic>
      <p:sp>
        <p:nvSpPr>
          <p:cNvPr id="17" name="Google Shape;148;p21">
            <a:extLst>
              <a:ext uri="{FF2B5EF4-FFF2-40B4-BE49-F238E27FC236}">
                <a16:creationId xmlns:a16="http://schemas.microsoft.com/office/drawing/2014/main" id="{FD6B02B4-B699-72A9-7E7C-F7E02B22FE0C}"/>
              </a:ext>
            </a:extLst>
          </p:cNvPr>
          <p:cNvSpPr txBox="1">
            <a:spLocks/>
          </p:cNvSpPr>
          <p:nvPr/>
        </p:nvSpPr>
        <p:spPr>
          <a:xfrm>
            <a:off x="1863843" y="1493563"/>
            <a:ext cx="5029193" cy="100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4800" b="1" dirty="0">
                <a:solidFill>
                  <a:srgbClr val="00CC99"/>
                </a:solidFill>
                <a:latin typeface="Changa"/>
                <a:ea typeface="Changa"/>
                <a:cs typeface="Changa"/>
                <a:sym typeface="Changa"/>
              </a:rPr>
              <a:t>شكراً لكم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CD69EEA1-5D9E-12B0-E3BF-D06667D7E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588" y="229416"/>
            <a:ext cx="2034038" cy="869559"/>
          </a:xfrm>
          <a:prstGeom prst="rect">
            <a:avLst/>
          </a:prstGeom>
        </p:spPr>
      </p:pic>
      <p:pic>
        <p:nvPicPr>
          <p:cNvPr id="6" name="صورة 5">
            <a:hlinkClick r:id="rId7"/>
            <a:extLst>
              <a:ext uri="{FF2B5EF4-FFF2-40B4-BE49-F238E27FC236}">
                <a16:creationId xmlns:a16="http://schemas.microsoft.com/office/drawing/2014/main" id="{4383F4D7-E1F4-C383-AB35-454F01723B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881"/>
          <a:stretch/>
        </p:blipFill>
        <p:spPr>
          <a:xfrm>
            <a:off x="0" y="3582728"/>
            <a:ext cx="2555156" cy="15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349" y="0"/>
            <a:ext cx="2298600" cy="12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721" y="-1034813"/>
            <a:ext cx="3310051" cy="277009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3" y="1968142"/>
            <a:ext cx="2929275" cy="1207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812" y="0"/>
            <a:ext cx="2274376" cy="12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13"/>
          <p:cNvSpPr txBox="1">
            <a:spLocks/>
          </p:cNvSpPr>
          <p:nvPr/>
        </p:nvSpPr>
        <p:spPr>
          <a:xfrm>
            <a:off x="1897050" y="2338225"/>
            <a:ext cx="53499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SA" sz="5500" b="1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عنوان المحاضرة</a:t>
            </a:r>
            <a:endParaRPr lang="ar-SA" sz="5500" b="1" dirty="0">
              <a:solidFill>
                <a:schemeClr val="lt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07" y="3845518"/>
            <a:ext cx="4401786" cy="60770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BE8D019-B28F-0884-2FE9-D46F48198C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77" b="85352" l="23047" r="78125">
                        <a14:foregroundMark x1="41602" y1="17773" x2="32227" y2="17578"/>
                        <a14:foregroundMark x1="59766" y1="14453" x2="47656" y2="13477"/>
                        <a14:foregroundMark x1="66797" y1="85352" x2="29297" y2="84180"/>
                        <a14:foregroundMark x1="63477" y1="20313" x2="70508" y2="30273"/>
                        <a14:foregroundMark x1="70508" y1="30273" x2="70508" y2="30273"/>
                        <a14:foregroundMark x1="58789" y1="43359" x2="58789" y2="53711"/>
                        <a14:foregroundMark x1="58984" y1="48438" x2="62305" y2="38867"/>
                        <a14:foregroundMark x1="62305" y1="38867" x2="59766" y2="42188"/>
                        <a14:foregroundMark x1="59766" y1="47266" x2="63867" y2="47266"/>
                        <a14:foregroundMark x1="61328" y1="41211" x2="64063" y2="41016"/>
                        <a14:foregroundMark x1="45117" y1="46484" x2="52539" y2="47266"/>
                        <a14:foregroundMark x1="46289" y1="42188" x2="45508" y2="52734"/>
                        <a14:foregroundMark x1="45508" y1="52734" x2="45508" y2="52734"/>
                        <a14:foregroundMark x1="53516" y1="44531" x2="48438" y2="53125"/>
                        <a14:foregroundMark x1="48438" y1="53125" x2="46484" y2="53125"/>
                        <a14:foregroundMark x1="52734" y1="45313" x2="44922" y2="38867"/>
                        <a14:foregroundMark x1="44922" y1="38867" x2="50781" y2="42383"/>
                        <a14:foregroundMark x1="39844" y1="44727" x2="33398" y2="51367"/>
                        <a14:foregroundMark x1="33594" y1="49414" x2="40234" y2="46094"/>
                        <a14:foregroundMark x1="40625" y1="45508" x2="33594" y2="49219"/>
                        <a14:foregroundMark x1="34180" y1="48242" x2="40234" y2="46094"/>
                        <a14:foregroundMark x1="41016" y1="43164" x2="36719" y2="42773"/>
                        <a14:foregroundMark x1="35742" y1="41406" x2="32227" y2="41406"/>
                        <a14:foregroundMark x1="57813" y1="61914" x2="32813" y2="61914"/>
                        <a14:foregroundMark x1="63477" y1="62500" x2="58594" y2="61719"/>
                        <a14:foregroundMark x1="53125" y1="69336" x2="32031" y2="69531"/>
                        <a14:foregroundMark x1="44922" y1="77539" x2="32813" y2="76563"/>
                        <a14:foregroundMark x1="52930" y1="68750" x2="55859" y2="68750"/>
                        <a14:foregroundMark x1="78125" y1="33984" x2="78125" y2="41016"/>
                      </a14:backgroundRemoval>
                    </a14:imgEffect>
                  </a14:imgLayer>
                </a14:imgProps>
              </a:ext>
            </a:extLst>
          </a:blip>
          <a:srcRect l="16606" t="11420" r="17564" b="10353"/>
          <a:stretch/>
        </p:blipFill>
        <p:spPr>
          <a:xfrm>
            <a:off x="3522652" y="2397243"/>
            <a:ext cx="666982" cy="792586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9478A57-AA6A-81A0-8590-F628BE3A0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5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4" y="160129"/>
            <a:ext cx="2609684" cy="360292"/>
          </a:xfrm>
          <a:prstGeom prst="rect">
            <a:avLst/>
          </a:prstGeom>
        </p:spPr>
      </p:pic>
      <p:sp>
        <p:nvSpPr>
          <p:cNvPr id="6" name="Google Shape;102;p17">
            <a:extLst>
              <a:ext uri="{FF2B5EF4-FFF2-40B4-BE49-F238E27FC236}">
                <a16:creationId xmlns:a16="http://schemas.microsoft.com/office/drawing/2014/main" id="{89D781B2-2949-15EC-B220-3202B11F618B}"/>
              </a:ext>
            </a:extLst>
          </p:cNvPr>
          <p:cNvSpPr txBox="1"/>
          <p:nvPr/>
        </p:nvSpPr>
        <p:spPr>
          <a:xfrm>
            <a:off x="419946" y="763137"/>
            <a:ext cx="4152054" cy="197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Low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hanga"/>
                <a:ea typeface="Changa"/>
                <a:cs typeface="Changa"/>
                <a:sym typeface="Changa"/>
              </a:rPr>
              <a:t>P</a:t>
            </a:r>
            <a:r>
              <a:rPr lang="en-US" sz="24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ortable </a:t>
            </a:r>
            <a:r>
              <a:rPr lang="en-US" sz="2400" b="1" dirty="0">
                <a:solidFill>
                  <a:srgbClr val="FF0000"/>
                </a:solidFill>
                <a:latin typeface="Changa"/>
                <a:ea typeface="Changa"/>
                <a:cs typeface="Changa"/>
                <a:sym typeface="Changa"/>
              </a:rPr>
              <a:t>D</a:t>
            </a:r>
            <a:r>
              <a:rPr lang="en-US" sz="24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ocument </a:t>
            </a:r>
            <a:r>
              <a:rPr lang="en-US" sz="2400" b="1" dirty="0">
                <a:solidFill>
                  <a:srgbClr val="FF0000"/>
                </a:solidFill>
                <a:latin typeface="Changa"/>
                <a:ea typeface="Changa"/>
                <a:cs typeface="Changa"/>
                <a:sym typeface="Changa"/>
              </a:rPr>
              <a:t>F</a:t>
            </a:r>
            <a:r>
              <a:rPr lang="en-US" sz="24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ormat (</a:t>
            </a:r>
            <a:r>
              <a:rPr lang="en-US" sz="2400" b="1" dirty="0">
                <a:solidFill>
                  <a:srgbClr val="FF0000"/>
                </a:solidFill>
                <a:latin typeface="Changa"/>
                <a:ea typeface="Changa"/>
                <a:cs typeface="Changa"/>
                <a:sym typeface="Changa"/>
              </a:rPr>
              <a:t>PDF</a:t>
            </a:r>
            <a:r>
              <a:rPr lang="en-US" sz="24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), standardized as ISO 32000, is a file format developed by Adobe in 1992 to present documents</a:t>
            </a:r>
            <a:r>
              <a:rPr lang="ar-SA" sz="2400" b="1" dirty="0">
                <a:solidFill>
                  <a:schemeClr val="lt1"/>
                </a:solidFill>
                <a:latin typeface="Changa"/>
                <a:ea typeface="Changa"/>
                <a:cs typeface="Changa"/>
                <a:sym typeface="Changa"/>
              </a:rPr>
              <a:t>.</a:t>
            </a:r>
            <a:endParaRPr sz="2400" b="1" dirty="0">
              <a:solidFill>
                <a:schemeClr val="lt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A3DC34-D64B-2858-8AF9-36279C046132}"/>
              </a:ext>
            </a:extLst>
          </p:cNvPr>
          <p:cNvSpPr txBox="1"/>
          <p:nvPr/>
        </p:nvSpPr>
        <p:spPr>
          <a:xfrm>
            <a:off x="419947" y="2902677"/>
            <a:ext cx="4152053" cy="197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Low">
              <a:buNone/>
              <a:defRPr sz="2400" b="1">
                <a:solidFill>
                  <a:schemeClr val="lt1"/>
                </a:solidFill>
                <a:latin typeface="Changa"/>
                <a:ea typeface="Changa"/>
                <a:cs typeface="Changa"/>
              </a:defRPr>
            </a:lvl1pPr>
          </a:lstStyle>
          <a:p>
            <a:pPr rtl="1"/>
            <a:r>
              <a:rPr lang="ar-SA" dirty="0"/>
              <a:t>تنسيق المستند المحمول </a:t>
            </a:r>
            <a:r>
              <a:rPr lang="en-US" dirty="0"/>
              <a:t>(PDF)، </a:t>
            </a:r>
            <a:r>
              <a:rPr lang="ar-SA" dirty="0"/>
              <a:t>المعياري كـ </a:t>
            </a:r>
            <a:r>
              <a:rPr lang="en-US" dirty="0"/>
              <a:t>ISO 32000 ، </a:t>
            </a:r>
            <a:r>
              <a:rPr lang="ar-SA" dirty="0"/>
              <a:t>هو تنسيق ملف تم تطويره بواسطة </a:t>
            </a:r>
            <a:r>
              <a:rPr lang="en-US" dirty="0"/>
              <a:t>Adobe </a:t>
            </a:r>
            <a:r>
              <a:rPr lang="ar-SA" dirty="0"/>
              <a:t> في عام 1992 لتقديم المستندات.</a:t>
            </a:r>
          </a:p>
        </p:txBody>
      </p:sp>
      <p:pic>
        <p:nvPicPr>
          <p:cNvPr id="9" name="صورة 8">
            <a:hlinkClick r:id="rId5"/>
            <a:extLst>
              <a:ext uri="{FF2B5EF4-FFF2-40B4-BE49-F238E27FC236}">
                <a16:creationId xmlns:a16="http://schemas.microsoft.com/office/drawing/2014/main" id="{D1C7F0DF-3EC9-628A-663C-D0DE634D7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939" y="1584013"/>
            <a:ext cx="2147501" cy="26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8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5589268" y="340275"/>
            <a:ext cx="3554732" cy="1044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28368C"/>
                </a:solidFill>
                <a:latin typeface="Changa"/>
                <a:ea typeface="Changa"/>
                <a:cs typeface="Changa"/>
                <a:sym typeface="Changa"/>
              </a:rPr>
              <a:t>أفضل تطبيقات المسح الضوئي</a:t>
            </a:r>
            <a:endParaRPr sz="3600" b="1" dirty="0">
              <a:solidFill>
                <a:srgbClr val="28368C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58969" y="768869"/>
            <a:ext cx="5383560" cy="387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Scan: PDF Scanner, OCR</a:t>
            </a: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</a:rPr>
              <a:t>‏</a:t>
            </a:r>
            <a:endParaRPr lang="ar-SA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indent="-514350">
              <a:spcAft>
                <a:spcPts val="1200"/>
              </a:spcAft>
              <a:buClr>
                <a:schemeClr val="bg1"/>
              </a:buClr>
              <a:buFont typeface="Arial"/>
              <a:buAutoNum type="arabicPeriod"/>
            </a:pPr>
            <a:r>
              <a:rPr lang="en-US" sz="2800" b="0" i="0" dirty="0">
                <a:solidFill>
                  <a:schemeClr val="bg1"/>
                </a:solidFill>
                <a:effectLst/>
                <a:latin typeface="Changa" panose="00000500000000000000" pitchFamily="2" charset="-78"/>
                <a:cs typeface="Changa" panose="000005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Drive</a:t>
            </a:r>
            <a:r>
              <a:rPr lang="ar-SA" sz="2800" b="0" i="0" dirty="0">
                <a:solidFill>
                  <a:schemeClr val="bg1"/>
                </a:solidFill>
                <a:effectLst/>
                <a:latin typeface="Changa" panose="00000500000000000000" pitchFamily="2" charset="-78"/>
                <a:cs typeface="Changa" panose="000005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2800" b="0" i="0" dirty="0">
              <a:solidFill>
                <a:schemeClr val="bg1"/>
              </a:solidFill>
              <a:effectLst/>
              <a:latin typeface="Changa" panose="00000500000000000000" pitchFamily="2" charset="-78"/>
              <a:cs typeface="Changa" panose="00000500000000000000" pitchFamily="2" charset="-78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Office</a:t>
            </a:r>
            <a:r>
              <a:rPr lang="ar-SA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vFlat Scan - PDF Scanner, </a:t>
            </a:r>
            <a:r>
              <a:rPr lang="en-US" sz="2800" dirty="0">
                <a:solidFill>
                  <a:srgbClr val="FFC000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OCR</a:t>
            </a:r>
            <a:r>
              <a:rPr lang="ar-SA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indent="-514350">
              <a:spcAft>
                <a:spcPts val="1200"/>
              </a:spcAft>
              <a:buClr>
                <a:schemeClr val="bg1"/>
              </a:buClr>
              <a:buFont typeface="Arial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CamScanner.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indent="-514350">
              <a:spcAft>
                <a:spcPts val="1200"/>
              </a:spcAft>
              <a:buClr>
                <a:schemeClr val="bg1"/>
              </a:buClr>
              <a:buFont typeface="Arial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</a:rPr>
              <a:t>‎</a:t>
            </a: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Documents: Media File Manager .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4" y="160129"/>
            <a:ext cx="2609684" cy="360292"/>
          </a:xfrm>
          <a:prstGeom prst="rect">
            <a:avLst/>
          </a:prstGeom>
        </p:spPr>
      </p:pic>
      <p:sp>
        <p:nvSpPr>
          <p:cNvPr id="7" name="Google Shape;78;p15"/>
          <p:cNvSpPr/>
          <p:nvPr/>
        </p:nvSpPr>
        <p:spPr>
          <a:xfrm>
            <a:off x="5490351" y="1733046"/>
            <a:ext cx="2748900" cy="2651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686822-C1DE-3664-134F-926526B15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93" r="46488"/>
          <a:stretch/>
        </p:blipFill>
        <p:spPr>
          <a:xfrm>
            <a:off x="5700235" y="1867098"/>
            <a:ext cx="2329132" cy="238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EB7BEFC-CF94-DE5A-5327-D1E9E5FDE81F}"/>
              </a:ext>
            </a:extLst>
          </p:cNvPr>
          <p:cNvSpPr txBox="1"/>
          <p:nvPr/>
        </p:nvSpPr>
        <p:spPr>
          <a:xfrm>
            <a:off x="319662" y="4567149"/>
            <a:ext cx="261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nga" panose="00000500000000000000" pitchFamily="2" charset="-78"/>
                <a:cs typeface="Changa" panose="00000500000000000000" pitchFamily="2" charset="-78"/>
              </a:rPr>
              <a:t>Optical character recognition</a:t>
            </a:r>
          </a:p>
          <a:p>
            <a:r>
              <a:rPr lang="en-US" dirty="0">
                <a:solidFill>
                  <a:schemeClr val="bg1"/>
                </a:solidFill>
                <a:latin typeface="Changa" panose="00000500000000000000" pitchFamily="2" charset="-78"/>
                <a:cs typeface="Changa" panose="00000500000000000000" pitchFamily="2" charset="-78"/>
              </a:rPr>
              <a:t>optical character reader (</a:t>
            </a:r>
            <a:r>
              <a:rPr lang="en-US" dirty="0">
                <a:solidFill>
                  <a:srgbClr val="FFC000"/>
                </a:solidFill>
                <a:latin typeface="Changa" panose="00000500000000000000" pitchFamily="2" charset="-78"/>
                <a:cs typeface="Changa" panose="00000500000000000000" pitchFamily="2" charset="-78"/>
              </a:rPr>
              <a:t>OCR</a:t>
            </a:r>
            <a:r>
              <a:rPr lang="en-US" dirty="0">
                <a:solidFill>
                  <a:schemeClr val="bg1"/>
                </a:solidFill>
                <a:latin typeface="Changa" panose="00000500000000000000" pitchFamily="2" charset="-78"/>
                <a:cs typeface="Changa" panose="00000500000000000000" pitchFamily="2" charset="-78"/>
              </a:rPr>
              <a:t>)</a:t>
            </a:r>
            <a:endParaRPr lang="ar-SA" dirty="0">
              <a:solidFill>
                <a:schemeClr val="bg1"/>
              </a:solidFill>
              <a:latin typeface="Changa" panose="00000500000000000000" pitchFamily="2" charset="-78"/>
              <a:cs typeface="Changa" panose="00000500000000000000" pitchFamily="2" charset="-7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 idx="4294967295"/>
          </p:nvPr>
        </p:nvSpPr>
        <p:spPr>
          <a:xfrm>
            <a:off x="1118332" y="1955613"/>
            <a:ext cx="3294315" cy="27298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Low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تطبيقات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 عملية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endParaRPr sz="6000" b="1" dirty="0">
              <a:solidFill>
                <a:schemeClr val="bg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BD61C1-D3C0-AC46-7EE6-1B576E52F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B69A7"/>
              </a:clrFrom>
              <a:clrTo>
                <a:srgbClr val="1B69A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98" b="79806" l="8281" r="89623">
                        <a14:foregroundMark x1="54927" y1="75146" x2="44025" y2="76214"/>
                        <a14:foregroundMark x1="44025" y1="76214" x2="43816" y2="76019"/>
                        <a14:foregroundMark x1="50105" y1="79806" x2="48637" y2="79320"/>
                        <a14:foregroundMark x1="43396" y1="76602" x2="38260" y2="72427"/>
                        <a14:foregroundMark x1="60797" y1="37087" x2="60377" y2="37087"/>
                        <a14:foregroundMark x1="58595" y1="38641" x2="57757" y2="38058"/>
                        <a14:foregroundMark x1="56604" y1="34369" x2="55870" y2="34369"/>
                        <a14:foregroundMark x1="53354" y1="24757" x2="39727" y2="17476"/>
                        <a14:foregroundMark x1="42558" y1="15437" x2="39203" y2="13495"/>
                        <a14:foregroundMark x1="9329" y1="56796" x2="8281" y2="56214"/>
                      </a14:backgroundRemoval>
                    </a14:imgEffect>
                  </a14:imgLayer>
                </a14:imgProps>
              </a:ext>
            </a:extLst>
          </a:blip>
          <a:srcRect t="11289" b="17988"/>
          <a:stretch/>
        </p:blipFill>
        <p:spPr>
          <a:xfrm>
            <a:off x="4259091" y="914401"/>
            <a:ext cx="4524690" cy="34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4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5589268" y="113345"/>
            <a:ext cx="3554732" cy="1485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28368C"/>
                </a:solidFill>
                <a:latin typeface="Changa"/>
                <a:ea typeface="Changa"/>
                <a:cs typeface="Changa"/>
                <a:sym typeface="Changa"/>
              </a:rPr>
              <a:t>أفضل البرامج للتعامل مع </a:t>
            </a:r>
            <a:r>
              <a:rPr lang="en-US" sz="3600" b="1" dirty="0">
                <a:solidFill>
                  <a:srgbClr val="28368C"/>
                </a:solidFill>
                <a:latin typeface="Changa"/>
                <a:ea typeface="Changa"/>
                <a:cs typeface="Changa"/>
                <a:sym typeface="Changa"/>
              </a:rPr>
              <a:t>PDF</a:t>
            </a:r>
            <a:endParaRPr sz="3600" b="1" dirty="0">
              <a:solidFill>
                <a:srgbClr val="28368C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67432" y="835477"/>
            <a:ext cx="4992864" cy="422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Acrobat Reader DC Free.</a:t>
            </a:r>
            <a:endParaRPr lang="en-US" sz="32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Xodo PDF.</a:t>
            </a:r>
            <a:endParaRPr lang="en-US" sz="32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PDF24 Creator.</a:t>
            </a:r>
            <a:endParaRPr lang="en-US" sz="32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Debenu PDF Tools.</a:t>
            </a:r>
            <a:endParaRPr lang="en-US" sz="32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Edge</a:t>
            </a: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</a:rPr>
              <a:t>.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Icecream PDF Editor.</a:t>
            </a:r>
            <a:endParaRPr lang="en-US" sz="32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4" y="160129"/>
            <a:ext cx="2609684" cy="360292"/>
          </a:xfrm>
          <a:prstGeom prst="rect">
            <a:avLst/>
          </a:prstGeom>
        </p:spPr>
      </p:pic>
      <p:sp>
        <p:nvSpPr>
          <p:cNvPr id="7" name="Google Shape;78;p15"/>
          <p:cNvSpPr/>
          <p:nvPr/>
        </p:nvSpPr>
        <p:spPr>
          <a:xfrm>
            <a:off x="5490351" y="1733046"/>
            <a:ext cx="2748900" cy="2651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E6B574-24C0-6D42-D58A-1924E4102E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9323" y="2184632"/>
            <a:ext cx="1890956" cy="189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529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 idx="4294967295"/>
          </p:nvPr>
        </p:nvSpPr>
        <p:spPr>
          <a:xfrm>
            <a:off x="1118332" y="1955613"/>
            <a:ext cx="3294315" cy="27298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Low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تطبيقات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  <a:t> عملية</a:t>
            </a:r>
            <a:br>
              <a:rPr lang="ar-SA" sz="6000" b="1" dirty="0">
                <a:solidFill>
                  <a:schemeClr val="bg1"/>
                </a:solidFill>
                <a:latin typeface="Changa"/>
                <a:ea typeface="Changa"/>
                <a:cs typeface="Changa"/>
                <a:sym typeface="Changa"/>
              </a:rPr>
            </a:br>
            <a:endParaRPr sz="6000" b="1" dirty="0">
              <a:solidFill>
                <a:schemeClr val="bg1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BD61C1-D3C0-AC46-7EE6-1B576E52F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B69A7"/>
              </a:clrFrom>
              <a:clrTo>
                <a:srgbClr val="1B69A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98" b="79806" l="8281" r="89623">
                        <a14:foregroundMark x1="54927" y1="75146" x2="44025" y2="76214"/>
                        <a14:foregroundMark x1="44025" y1="76214" x2="43816" y2="76019"/>
                        <a14:foregroundMark x1="50105" y1="79806" x2="48637" y2="79320"/>
                        <a14:foregroundMark x1="43396" y1="76602" x2="38260" y2="72427"/>
                        <a14:foregroundMark x1="60797" y1="37087" x2="60377" y2="37087"/>
                        <a14:foregroundMark x1="58595" y1="38641" x2="57757" y2="38058"/>
                        <a14:foregroundMark x1="56604" y1="34369" x2="55870" y2="34369"/>
                        <a14:foregroundMark x1="53354" y1="24757" x2="39727" y2="17476"/>
                        <a14:foregroundMark x1="42558" y1="15437" x2="39203" y2="13495"/>
                        <a14:foregroundMark x1="9329" y1="56796" x2="8281" y2="56214"/>
                      </a14:backgroundRemoval>
                    </a14:imgEffect>
                  </a14:imgLayer>
                </a14:imgProps>
              </a:ext>
            </a:extLst>
          </a:blip>
          <a:srcRect t="11289" b="17988"/>
          <a:stretch/>
        </p:blipFill>
        <p:spPr>
          <a:xfrm>
            <a:off x="4259091" y="914401"/>
            <a:ext cx="4524690" cy="34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90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 idx="4294967295"/>
          </p:nvPr>
        </p:nvSpPr>
        <p:spPr>
          <a:xfrm>
            <a:off x="5589268" y="160129"/>
            <a:ext cx="3554732" cy="1485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rgbClr val="28368C"/>
                </a:solidFill>
                <a:latin typeface="Changa"/>
                <a:ea typeface="Changa"/>
                <a:cs typeface="Changa"/>
                <a:sym typeface="Changa"/>
              </a:rPr>
              <a:t>مواقع وخدمات سحابية للتعامل مع ملفات </a:t>
            </a:r>
            <a:r>
              <a:rPr lang="en-US" sz="3600" b="1" dirty="0">
                <a:solidFill>
                  <a:srgbClr val="28368C"/>
                </a:solidFill>
                <a:latin typeface="Changa"/>
                <a:ea typeface="Changa"/>
                <a:cs typeface="Changa"/>
                <a:sym typeface="Changa"/>
              </a:rPr>
              <a:t>PDF</a:t>
            </a:r>
            <a:endParaRPr sz="3600" b="1" dirty="0">
              <a:solidFill>
                <a:srgbClr val="28368C"/>
              </a:solidFill>
              <a:latin typeface="Changa"/>
              <a:ea typeface="Changa"/>
              <a:cs typeface="Changa"/>
              <a:sym typeface="Chang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35090" y="607374"/>
            <a:ext cx="4926289" cy="448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ilovepdf.com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b="0" i="0" dirty="0">
                <a:solidFill>
                  <a:schemeClr val="bg1"/>
                </a:solidFill>
                <a:effectLst/>
                <a:latin typeface="Changa" panose="00000500000000000000" pitchFamily="2" charset="-78"/>
                <a:cs typeface="Changa" panose="000005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smallpdf.com</a:t>
            </a:r>
            <a:endParaRPr lang="en-US" sz="2800" b="0" i="0" dirty="0">
              <a:solidFill>
                <a:schemeClr val="bg1"/>
              </a:solidFill>
              <a:effectLst/>
              <a:latin typeface="Changa" panose="00000500000000000000" pitchFamily="2" charset="-78"/>
              <a:cs typeface="Changa" panose="00000500000000000000" pitchFamily="2" charset="-78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pdf24.org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pdfcandy.com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sejda.com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xodo.com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pdfescape.com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ocr.space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diffchecker.com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  <a:p>
            <a:pPr marL="514350" lvl="0" indent="-514350"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Changa" panose="00000500000000000000" pitchFamily="2" charset="-78"/>
                <a:ea typeface="Changa"/>
                <a:cs typeface="Changa" panose="00000500000000000000" pitchFamily="2" charset="-78"/>
                <a:sym typeface="Chang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webpagetopdf.com.</a:t>
            </a:r>
            <a:endParaRPr lang="en-US" sz="2800" dirty="0">
              <a:solidFill>
                <a:schemeClr val="bg1"/>
              </a:solidFill>
              <a:latin typeface="Changa" panose="00000500000000000000" pitchFamily="2" charset="-78"/>
              <a:ea typeface="Changa"/>
              <a:cs typeface="Changa" panose="00000500000000000000" pitchFamily="2" charset="-78"/>
              <a:sym typeface="Changa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4" y="160129"/>
            <a:ext cx="2609684" cy="360292"/>
          </a:xfrm>
          <a:prstGeom prst="rect">
            <a:avLst/>
          </a:prstGeom>
        </p:spPr>
      </p:pic>
      <p:sp>
        <p:nvSpPr>
          <p:cNvPr id="7" name="Google Shape;78;p15"/>
          <p:cNvSpPr/>
          <p:nvPr/>
        </p:nvSpPr>
        <p:spPr>
          <a:xfrm>
            <a:off x="5490351" y="1733046"/>
            <a:ext cx="2748900" cy="26514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E6B574-24C0-6D42-D58A-1924E4102E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9323" y="2184632"/>
            <a:ext cx="1890956" cy="1890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75248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184</Words>
  <Application>Microsoft Office PowerPoint</Application>
  <PresentationFormat>عرض على الشاشة (16:9)</PresentationFormat>
  <Paragraphs>36</Paragraphs>
  <Slides>12</Slides>
  <Notes>8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5" baseType="lpstr">
      <vt:lpstr>Changa</vt:lpstr>
      <vt:lpstr>Arial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أفضل تطبيقات المسح الضوئي</vt:lpstr>
      <vt:lpstr>تطبيقات  عملية </vt:lpstr>
      <vt:lpstr>أفضل البرامج للتعامل مع PDF</vt:lpstr>
      <vt:lpstr>تطبيقات  عملية </vt:lpstr>
      <vt:lpstr>مواقع وخدمات سحابية للتعامل مع ملفات PDF</vt:lpstr>
      <vt:lpstr>تطبيقات  عملية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المحاضرة</dc:title>
  <cp:lastModifiedBy>Adel Saad S. Almeelby</cp:lastModifiedBy>
  <cp:revision>62</cp:revision>
  <dcterms:modified xsi:type="dcterms:W3CDTF">2022-07-20T00:36:47Z</dcterms:modified>
</cp:coreProperties>
</file>