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1"/>
  </p:notesMasterIdLst>
  <p:sldIdLst>
    <p:sldId id="259" r:id="rId2"/>
    <p:sldId id="265" r:id="rId3"/>
    <p:sldId id="267" r:id="rId4"/>
    <p:sldId id="268" r:id="rId5"/>
    <p:sldId id="269" r:id="rId6"/>
    <p:sldId id="257" r:id="rId7"/>
    <p:sldId id="270" r:id="rId8"/>
    <p:sldId id="271" r:id="rId9"/>
    <p:sldId id="272"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63" r:id="rId90"/>
    <p:sldId id="364" r:id="rId91"/>
    <p:sldId id="365" r:id="rId92"/>
    <p:sldId id="366" r:id="rId93"/>
    <p:sldId id="367" r:id="rId94"/>
    <p:sldId id="368" r:id="rId95"/>
    <p:sldId id="370" r:id="rId96"/>
    <p:sldId id="371" r:id="rId97"/>
    <p:sldId id="369" r:id="rId98"/>
    <p:sldId id="372" r:id="rId99"/>
    <p:sldId id="373" r:id="rId100"/>
    <p:sldId id="374" r:id="rId101"/>
    <p:sldId id="375" r:id="rId102"/>
    <p:sldId id="376" r:id="rId103"/>
    <p:sldId id="377" r:id="rId104"/>
    <p:sldId id="378" r:id="rId105"/>
    <p:sldId id="379" r:id="rId106"/>
    <p:sldId id="380" r:id="rId107"/>
    <p:sldId id="381" r:id="rId108"/>
    <p:sldId id="382" r:id="rId109"/>
    <p:sldId id="314" r:id="rId11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5BCFAD6-BF3B-4115-8832-1C2D2313A11D}" type="datetimeFigureOut">
              <a:rPr lang="ar-SA" smtClean="0"/>
              <a:t>27/02/44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F7649CA-53E2-4886-953E-3C99040E1924}" type="slidenum">
              <a:rPr lang="ar-SA" smtClean="0"/>
              <a:t>‹#›</a:t>
            </a:fld>
            <a:endParaRPr lang="ar-SA"/>
          </a:p>
        </p:txBody>
      </p:sp>
    </p:spTree>
    <p:extLst>
      <p:ext uri="{BB962C8B-B14F-4D97-AF65-F5344CB8AC3E}">
        <p14:creationId xmlns:p14="http://schemas.microsoft.com/office/powerpoint/2010/main" val="27002029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3F7649CA-53E2-4886-953E-3C99040E1924}" type="slidenum">
              <a:rPr lang="ar-SA" smtClean="0"/>
              <a:t>72</a:t>
            </a:fld>
            <a:endParaRPr lang="ar-SA"/>
          </a:p>
        </p:txBody>
      </p:sp>
    </p:spTree>
    <p:extLst>
      <p:ext uri="{BB962C8B-B14F-4D97-AF65-F5344CB8AC3E}">
        <p14:creationId xmlns:p14="http://schemas.microsoft.com/office/powerpoint/2010/main" val="360870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3F7649CA-53E2-4886-953E-3C99040E1924}" type="slidenum">
              <a:rPr lang="ar-SA" smtClean="0"/>
              <a:t>107</a:t>
            </a:fld>
            <a:endParaRPr lang="ar-SA"/>
          </a:p>
        </p:txBody>
      </p:sp>
    </p:spTree>
    <p:extLst>
      <p:ext uri="{BB962C8B-B14F-4D97-AF65-F5344CB8AC3E}">
        <p14:creationId xmlns:p14="http://schemas.microsoft.com/office/powerpoint/2010/main" val="122337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A0CA343-7A62-4598-9D12-7A6E00530723}" type="uaqdatetime1">
              <a:rPr lang="ar-SA" smtClean="0"/>
              <a:t>27/02/44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222061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B7C3E02-08F6-47A6-AA69-716DD314B08A}" type="uaqdatetime1">
              <a:rPr lang="ar-SA" smtClean="0"/>
              <a:t>27/02/44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360896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4263184-26B3-47F5-8792-F5D1750D1950}" type="uaqdatetime1">
              <a:rPr lang="ar-SA" smtClean="0"/>
              <a:t>27/02/44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56455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0EE619A-79C8-41BE-AB4D-471E620B2BF3}" type="uaqdatetime1">
              <a:rPr lang="ar-SA" smtClean="0"/>
              <a:t>27/02/44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138321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CFFFE6A-42DF-48E2-8935-937B1595B058}" type="uaqdatetime1">
              <a:rPr lang="ar-SA" smtClean="0"/>
              <a:t>27/02/44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2997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00F3C78-DED3-402F-A8AF-9BC0B85D862B}" type="uaqdatetime1">
              <a:rPr lang="ar-SA" smtClean="0"/>
              <a:t>27/02/44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110376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3137A7C-91EF-4FF3-B98E-9E77A259B961}" type="uaqdatetime1">
              <a:rPr lang="ar-SA" smtClean="0"/>
              <a:t>27/02/44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421101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A6324CB-34B4-4FED-BB0F-E9BD89887A07}" type="uaqdatetime1">
              <a:rPr lang="ar-SA" smtClean="0"/>
              <a:t>27/02/44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419094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0A0651-1EAB-4947-903C-C8AAF293F8F5}" type="uaqdatetime1">
              <a:rPr lang="ar-SA" smtClean="0"/>
              <a:t>27/02/44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307902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4207769-1ED5-4E97-B718-AD24C172CBB9}" type="uaqdatetime1">
              <a:rPr lang="ar-SA" smtClean="0"/>
              <a:t>27/02/44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181643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4AA1A48-A79D-4422-9EA5-E245FACCF575}" type="uaqdatetime1">
              <a:rPr lang="ar-SA" smtClean="0"/>
              <a:t>27/02/44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a:t>
            </a:fld>
            <a:endParaRPr lang="ar-SA"/>
          </a:p>
        </p:txBody>
      </p:sp>
    </p:spTree>
    <p:extLst>
      <p:ext uri="{BB962C8B-B14F-4D97-AF65-F5344CB8AC3E}">
        <p14:creationId xmlns:p14="http://schemas.microsoft.com/office/powerpoint/2010/main" val="257864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2A31AA-714C-4073-AF75-08BDE75E46B3}" type="uaqdatetime1">
              <a:rPr lang="ar-SA" smtClean="0"/>
              <a:t>27/02/44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C6A4CF2-E718-4CE5-96B4-B7DE9A7C00C9}" type="slidenum">
              <a:rPr lang="ar-SA" smtClean="0"/>
              <a:t>‹#›</a:t>
            </a:fld>
            <a:endParaRPr lang="ar-SA"/>
          </a:p>
        </p:txBody>
      </p:sp>
    </p:spTree>
    <p:extLst>
      <p:ext uri="{BB962C8B-B14F-4D97-AF65-F5344CB8AC3E}">
        <p14:creationId xmlns:p14="http://schemas.microsoft.com/office/powerpoint/2010/main" val="339854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ZbiyT"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5LsUC" TargetMode="Externa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T7rUL" TargetMode="Externa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TCYhN"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4kLGK"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f68kf"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TCYhN" TargetMode="Externa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s://cutt.us/GzKoW"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xTieh"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H1hTj"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Gyn9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RCHL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RCHLK"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xJReo"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PjDw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V5h5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dutec4all.medu.sa/plicker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g2ptc"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J41J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h9X1C"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yKmN0"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kfP3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lT7S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12nYN"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1rzp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Iu5tf"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lwrvE"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3v8u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f87Tx"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TeE3W"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GjZah"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QFZk7"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dutec4all.medu.sa/%d8%aa%d8%b7%d8%a8%d9%8a%d9%82-find-my-medicine/"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rtrT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C2Ift"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TtHtz"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1UsgR"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obmmC"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PuSMZ"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nMG2r"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3Df2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1ugct"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gGn9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8nDq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IX2PK"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JoJhk"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WfleE"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LW58j"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Y8axN"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gKyf8"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bzucm"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4xjMz"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noftt"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4xjMz"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MVKOa"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tYMnz"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rRJqa"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EXMyC"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UQPZY"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qk2zr"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bbQOj"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yf1HG"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dcg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Op68k"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fN2i9"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cutt.us/O0wK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lDZDu"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RT5wI"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BZ9Sm"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iIis2"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iJeiK"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aPrWD"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BDhNQ"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PQCla"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pHrWp"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GZHNW"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yVMUS"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hoagz"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sYToR"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GYHpt"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SEJEG" TargetMode="Externa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od5A2"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5sugH"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Dk5eJ"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lVbXj"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NrRFY"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4QMAW"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HTXkP"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4QMAW"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vCLL9"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GaoKj"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tt.us/3vKI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مستطيل 47"/>
          <p:cNvSpPr/>
          <p:nvPr/>
        </p:nvSpPr>
        <p:spPr>
          <a:xfrm>
            <a:off x="0" y="1"/>
            <a:ext cx="12192000"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p:cNvSpPr/>
          <p:nvPr/>
        </p:nvSpPr>
        <p:spPr>
          <a:xfrm>
            <a:off x="2691925" y="1862435"/>
            <a:ext cx="7887974" cy="175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schemeClr val="tx1"/>
                </a:solidFill>
                <a:latin typeface="Al-Jazeera-Arabic-Bold" panose="01000500000000020006" pitchFamily="2" charset="-78"/>
                <a:cs typeface="Al-Jazeera-Arabic-Bold" panose="01000500000000020006" pitchFamily="2" charset="-78"/>
              </a:rPr>
              <a:t>دام عزك ياوطن </a:t>
            </a:r>
            <a:r>
              <a:rPr lang="ar-SA" sz="6600" dirty="0" smtClean="0">
                <a:solidFill>
                  <a:srgbClr val="FFC000"/>
                </a:solidFill>
                <a:latin typeface="Al-Jazeera-Arabic-Bold" panose="01000500000000020006" pitchFamily="2" charset="-78"/>
                <a:cs typeface="Al-Jazeera-Arabic-Bold" panose="01000500000000020006" pitchFamily="2" charset="-78"/>
              </a:rPr>
              <a:t>92</a:t>
            </a:r>
            <a:r>
              <a:rPr lang="ar-SA" sz="6600" dirty="0" smtClean="0">
                <a:solidFill>
                  <a:sysClr val="windowText" lastClr="000000"/>
                </a:solidFill>
                <a:latin typeface="Al-Jazeera-Arabic-Bold" panose="01000500000000020006" pitchFamily="2" charset="-78"/>
                <a:cs typeface="Al-Jazeera-Arabic-Bold" panose="01000500000000020006" pitchFamily="2" charset="-78"/>
              </a:rPr>
              <a:t> </a:t>
            </a:r>
            <a:endParaRPr lang="ar-SA" sz="6600" dirty="0">
              <a:solidFill>
                <a:sysClr val="windowText" lastClr="000000"/>
              </a:solidFill>
              <a:latin typeface="Al-Jazeera-Arabic-Bold" panose="01000500000000020006" pitchFamily="2" charset="-78"/>
              <a:cs typeface="Al-Jazeera-Arabic-Bold" panose="01000500000000020006" pitchFamily="2" charset="-78"/>
            </a:endParaRPr>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1</a:t>
            </a:fld>
            <a:endParaRPr lang="ar-SA"/>
          </a:p>
        </p:txBody>
      </p:sp>
      <p:pic>
        <p:nvPicPr>
          <p:cNvPr id="7" name="صورة 6"/>
          <p:cNvPicPr>
            <a:picLocks noChangeAspect="1"/>
          </p:cNvPicPr>
          <p:nvPr/>
        </p:nvPicPr>
        <p:blipFill>
          <a:blip r:embed="rId2"/>
          <a:stretch>
            <a:fillRect/>
          </a:stretch>
        </p:blipFill>
        <p:spPr>
          <a:xfrm>
            <a:off x="68366" y="1"/>
            <a:ext cx="12290601" cy="6730567"/>
          </a:xfrm>
          <a:prstGeom prst="rect">
            <a:avLst/>
          </a:prstGeom>
        </p:spPr>
      </p:pic>
    </p:spTree>
    <p:extLst>
      <p:ext uri="{BB962C8B-B14F-4D97-AF65-F5344CB8AC3E}">
        <p14:creationId xmlns:p14="http://schemas.microsoft.com/office/powerpoint/2010/main" val="2950937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268137858"/>
              </p:ext>
            </p:extLst>
          </p:nvPr>
        </p:nvGraphicFramePr>
        <p:xfrm>
          <a:off x="1501606" y="1629072"/>
          <a:ext cx="9804480" cy="3558589"/>
        </p:xfrm>
        <a:graphic>
          <a:graphicData uri="http://schemas.openxmlformats.org/drawingml/2006/table">
            <a:tbl>
              <a:tblPr rtl="1" firstRow="1" bandRow="1"/>
              <a:tblGrid>
                <a:gridCol w="6699056"/>
                <a:gridCol w="3105424"/>
              </a:tblGrid>
              <a:tr h="411939">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Calibri"/>
                          <a:ea typeface=""/>
                          <a:cs typeface=""/>
                        </a:rPr>
                        <a:t> </a:t>
                      </a:r>
                      <a:endParaRPr lang="ar-SA" sz="2400" b="1" u="none" kern="1200" dirty="0" smtClean="0">
                        <a:solidFill>
                          <a:schemeClr val="tx1"/>
                        </a:solidFill>
                        <a:effectLst/>
                        <a:latin typeface="Calibri"/>
                        <a:ea typeface=""/>
                        <a:cs typeface=""/>
                      </a:endParaRPr>
                    </a:p>
                    <a:p>
                      <a:pPr marL="0" marR="0" indent="0" algn="ctr" defTabSz="914400" rtl="0" eaLnBrk="1" fontAlgn="auto" latinLnBrk="0" hangingPunct="1">
                        <a:lnSpc>
                          <a:spcPct val="100000"/>
                        </a:lnSpc>
                        <a:spcBef>
                          <a:spcPts val="0"/>
                        </a:spcBef>
                        <a:spcAft>
                          <a:spcPts val="0"/>
                        </a:spcAft>
                        <a:buClrTx/>
                        <a:buSzTx/>
                        <a:buFontTx/>
                        <a:buNone/>
                        <a:tabLst/>
                        <a:defRPr/>
                      </a:pPr>
                      <a:r>
                        <a:rPr lang="ar-SA" sz="2400" b="1" u="none" kern="1200" dirty="0" smtClean="0">
                          <a:solidFill>
                            <a:schemeClr val="tx1"/>
                          </a:solidFill>
                          <a:effectLst/>
                          <a:latin typeface="Calibri"/>
                          <a:ea typeface=""/>
                          <a:cs typeface=""/>
                        </a:rPr>
                        <a:t>العروض التقديمية التفاعلية </a:t>
                      </a:r>
                      <a:endParaRPr lang="en-US" sz="2400" b="1" u="none" kern="1200" dirty="0" smtClean="0">
                        <a:solidFill>
                          <a:schemeClr val="tx1"/>
                        </a:solidFill>
                        <a:effectLst/>
                        <a:latin typeface="Calibri"/>
                        <a:ea typeface=""/>
                        <a:cs typeface=""/>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u="sng" kern="1200" dirty="0" err="1" smtClean="0">
                          <a:solidFill>
                            <a:schemeClr val="tx1"/>
                          </a:solidFill>
                          <a:effectLst/>
                          <a:latin typeface="Calibri"/>
                          <a:ea typeface=""/>
                          <a:cs typeface=""/>
                        </a:rPr>
                        <a:t>ClassPoint</a:t>
                      </a:r>
                      <a:endParaRPr lang="ar-SA" sz="2400" b="1" u="none" kern="1200" baseline="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11939">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dirty="0" smtClean="0">
                          <a:hlinkClick r:id="rId2"/>
                        </a:rPr>
                        <a:t>https://cutt.us/ZbiyT</a:t>
                      </a:r>
                      <a:endParaRPr lang="ar-SA" dirty="0" smtClean="0"/>
                    </a:p>
                    <a:p>
                      <a:pPr algn="ctr"/>
                      <a:endParaRPr lang="ar-SA"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r h="2324149">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1"/>
                      <a:r>
                        <a:rPr lang="ar-SA" sz="3200" b="0" dirty="0" smtClean="0">
                          <a:cs typeface="Mohammad Head" pitchFamily="2" charset="-78"/>
                        </a:rPr>
                        <a:t>العارض ثلاثي الابعاد يعتبر أحد تطبيقات نظام التشغيل </a:t>
                      </a:r>
                      <a:r>
                        <a:rPr lang="en-US" sz="3200" b="0" dirty="0" smtClean="0">
                          <a:cs typeface="Mohammad Head" pitchFamily="2" charset="-78"/>
                        </a:rPr>
                        <a:t>Windows 10 </a:t>
                      </a:r>
                      <a:r>
                        <a:rPr lang="ar-SA" sz="3200" b="0" dirty="0" smtClean="0">
                          <a:cs typeface="Mohammad Head" pitchFamily="2" charset="-78"/>
                        </a:rPr>
                        <a:t>يمثل نظام افتراضي يعمل من خلال عارض الصور لعرض صور ثلاثية الابعاد حيث يظهر المبنى او النموذج بما في ذلك جميع ابعاده التفاعلية الطول والعرض والعمق والارتفاع بحيث تشبه الواقع الحقيقي.</a:t>
                      </a:r>
                    </a:p>
                  </a:txBody>
                  <a:tcPr marL="68580" marR="68580" marT="34290" marB="34290">
                    <a:lnL w="12700" cmpd="sng">
                      <a:solidFill>
                        <a:srgbClr val="C3C3C3"/>
                      </a:solidFill>
                    </a:lnL>
                    <a:lnR w="12700" cmpd="sng">
                      <a:solidFill>
                        <a:srgbClr val="C3C3C3"/>
                      </a:solidFill>
                    </a:lnR>
                    <a:lnT w="57150" cap="flat" cmpd="sng" algn="ctr">
                      <a:solidFill>
                        <a:srgbClr val="FFFFFF">
                          <a:lumMod val="65000"/>
                        </a:srgbClr>
                      </a:solidFill>
                      <a:prstDash val="solid"/>
                      <a:round/>
                      <a:headEnd type="none" w="med" len="med"/>
                      <a:tailEnd type="none" w="med" len="med"/>
                    </a:lnT>
                    <a:lnB w="12700" cmpd="sng">
                      <a:solidFill>
                        <a:srgbClr val="C3C3C3"/>
                      </a:solidFill>
                    </a:lnB>
                    <a:lnTlToBr w="12700" cmpd="sng">
                      <a:noFill/>
                      <a:prstDash val="solid"/>
                    </a:lnTlToBr>
                    <a:lnBlToTr w="12700" cmpd="sng">
                      <a:noFill/>
                      <a:prstDash val="solid"/>
                    </a:lnBlToTr>
                    <a:solidFill>
                      <a:srgbClr val="FFFFFF"/>
                    </a:solidFill>
                  </a:tcPr>
                </a:tc>
                <a:tc hMerge="1">
                  <a:txBody>
                    <a:bodyPr/>
                    <a:lstStyle/>
                    <a:p>
                      <a:pPr rtl="1"/>
                      <a:endParaRPr lang="ar-SA" dirty="0"/>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5</a:t>
            </a:r>
            <a:endParaRPr lang="ar-SA" sz="4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a:t>
            </a:fld>
            <a:endParaRPr lang="ar-SA"/>
          </a:p>
        </p:txBody>
      </p:sp>
    </p:spTree>
    <p:extLst>
      <p:ext uri="{BB962C8B-B14F-4D97-AF65-F5344CB8AC3E}">
        <p14:creationId xmlns:p14="http://schemas.microsoft.com/office/powerpoint/2010/main" val="40552699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687441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المختبرات الافتراضية </a:t>
                      </a:r>
                      <a:r>
                        <a:rPr lang="en-US" sz="3200" b="1" kern="1200" dirty="0" smtClean="0">
                          <a:solidFill>
                            <a:schemeClr val="tx1"/>
                          </a:solidFill>
                          <a:effectLst/>
                          <a:latin typeface="Calibri"/>
                          <a:ea typeface=""/>
                          <a:cs typeface=""/>
                        </a:rPr>
                        <a:t> </a:t>
                      </a:r>
                      <a:r>
                        <a:rPr lang="en-US" sz="3200" b="1" kern="1200" dirty="0" err="1" smtClean="0">
                          <a:solidFill>
                            <a:schemeClr val="tx1"/>
                          </a:solidFill>
                          <a:effectLst/>
                          <a:latin typeface="Calibri"/>
                          <a:ea typeface=""/>
                          <a:cs typeface=""/>
                        </a:rPr>
                        <a:t>PhET</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https://cutt.us/5LsUC</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86</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100</a:t>
            </a:fld>
            <a:endParaRPr lang="ar-SA"/>
          </a:p>
        </p:txBody>
      </p:sp>
    </p:spTree>
    <p:extLst>
      <p:ext uri="{BB962C8B-B14F-4D97-AF65-F5344CB8AC3E}">
        <p14:creationId xmlns:p14="http://schemas.microsoft.com/office/powerpoint/2010/main" val="18158250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373414200"/>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طريقة التسجيل في الروضة الافتراضية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https://cutt.us/T7rUL</a:t>
                      </a:r>
                      <a:endParaRPr lang="ar-SA"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87</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101</a:t>
            </a:fld>
            <a:endParaRPr lang="ar-SA"/>
          </a:p>
        </p:txBody>
      </p:sp>
    </p:spTree>
    <p:extLst>
      <p:ext uri="{BB962C8B-B14F-4D97-AF65-F5344CB8AC3E}">
        <p14:creationId xmlns:p14="http://schemas.microsoft.com/office/powerpoint/2010/main" val="4674205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1880694" y="2085101"/>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3" name="مستطيل 2"/>
          <p:cNvSpPr/>
          <p:nvPr/>
        </p:nvSpPr>
        <p:spPr>
          <a:xfrm>
            <a:off x="4584599" y="2840524"/>
            <a:ext cx="3270447" cy="1446550"/>
          </a:xfrm>
          <a:prstGeom prst="rect">
            <a:avLst/>
          </a:prstGeom>
        </p:spPr>
        <p:txBody>
          <a:bodyPr wrap="none">
            <a:spAutoFit/>
          </a:bodyPr>
          <a:lstStyle/>
          <a:p>
            <a:pPr algn="ctr"/>
            <a:r>
              <a:rPr lang="ar-SA" sz="4400" b="1" dirty="0" smtClean="0">
                <a:ln>
                  <a:solidFill>
                    <a:srgbClr val="3494BA">
                      <a:lumMod val="50000"/>
                    </a:srgbClr>
                  </a:solidFill>
                </a:ln>
                <a:solidFill>
                  <a:prstClr val="white"/>
                </a:solidFill>
              </a:rPr>
              <a:t>الحقائب التدريبية</a:t>
            </a:r>
          </a:p>
          <a:p>
            <a:pPr algn="ctr"/>
            <a:endParaRPr lang="ar-SA" sz="4400" b="1" dirty="0">
              <a:ln>
                <a:solidFill>
                  <a:srgbClr val="3494BA">
                    <a:lumMod val="50000"/>
                  </a:srgbClr>
                </a:solidFill>
              </a:ln>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102</a:t>
            </a:fld>
            <a:endParaRPr lang="ar-SA"/>
          </a:p>
        </p:txBody>
      </p:sp>
      <p:pic>
        <p:nvPicPr>
          <p:cNvPr id="14" name="صورة 13"/>
          <p:cNvPicPr>
            <a:picLocks noChangeAspect="1"/>
          </p:cNvPicPr>
          <p:nvPr/>
        </p:nvPicPr>
        <p:blipFill>
          <a:blip r:embed="rId3">
            <a:clrChange>
              <a:clrFrom>
                <a:srgbClr val="FFFFFF"/>
              </a:clrFrom>
              <a:clrTo>
                <a:srgbClr val="FFFFFF">
                  <a:alpha val="0"/>
                </a:srgbClr>
              </a:clrTo>
            </a:clrChange>
          </a:blip>
          <a:stretch>
            <a:fillRect/>
          </a:stretch>
        </p:blipFill>
        <p:spPr>
          <a:xfrm>
            <a:off x="2653171" y="2416128"/>
            <a:ext cx="1931428" cy="680628"/>
          </a:xfrm>
          <a:prstGeom prst="rect">
            <a:avLst/>
          </a:prstGeom>
        </p:spPr>
      </p:pic>
    </p:spTree>
    <p:extLst>
      <p:ext uri="{BB962C8B-B14F-4D97-AF65-F5344CB8AC3E}">
        <p14:creationId xmlns:p14="http://schemas.microsoft.com/office/powerpoint/2010/main" val="41959120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484578902"/>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إدارة الفصول الافتراضية باستخدام</a:t>
                      </a:r>
                      <a:endParaRPr lang="en-US" sz="3200" b="1" kern="1200" dirty="0" smtClean="0">
                        <a:solidFill>
                          <a:schemeClr val="tx1"/>
                        </a:solidFill>
                        <a:effectLst/>
                        <a:latin typeface="Calibri"/>
                        <a:ea typeface=""/>
                        <a:cs typeface=""/>
                      </a:endParaRPr>
                    </a:p>
                    <a:p>
                      <a:pPr algn="ctr" rtl="1"/>
                      <a:r>
                        <a:rPr lang="en-US" sz="3200" b="1" kern="1200" dirty="0" smtClean="0">
                          <a:solidFill>
                            <a:schemeClr val="tx1"/>
                          </a:solidFill>
                          <a:effectLst/>
                          <a:latin typeface="Calibri"/>
                          <a:ea typeface=""/>
                          <a:cs typeface=""/>
                        </a:rPr>
                        <a:t>Microsoft Teams</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https://cutt.us/TCYhN</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88</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103</a:t>
            </a:fld>
            <a:endParaRPr lang="ar-SA"/>
          </a:p>
        </p:txBody>
      </p:sp>
    </p:spTree>
    <p:extLst>
      <p:ext uri="{BB962C8B-B14F-4D97-AF65-F5344CB8AC3E}">
        <p14:creationId xmlns:p14="http://schemas.microsoft.com/office/powerpoint/2010/main" val="3207253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094620799"/>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التخزين </a:t>
                      </a:r>
                      <a:r>
                        <a:rPr lang="ar-SA" sz="3200" b="1" kern="1200" dirty="0" err="1" smtClean="0">
                          <a:solidFill>
                            <a:schemeClr val="tx1"/>
                          </a:solidFill>
                          <a:effectLst/>
                          <a:latin typeface="Calibri"/>
                          <a:ea typeface=""/>
                          <a:cs typeface=""/>
                        </a:rPr>
                        <a:t>السحابي</a:t>
                      </a:r>
                      <a:r>
                        <a:rPr lang="ar-SA" sz="3200" b="1" kern="1200" dirty="0" smtClean="0">
                          <a:solidFill>
                            <a:schemeClr val="tx1"/>
                          </a:solidFill>
                          <a:effectLst/>
                          <a:latin typeface="Calibri"/>
                          <a:ea typeface=""/>
                          <a:cs typeface=""/>
                        </a:rPr>
                        <a:t> </a:t>
                      </a:r>
                      <a:r>
                        <a:rPr lang="en-US" sz="3200" b="1" kern="1200" dirty="0" smtClean="0">
                          <a:solidFill>
                            <a:schemeClr val="tx1"/>
                          </a:solidFill>
                          <a:effectLst/>
                          <a:latin typeface="Calibri"/>
                          <a:ea typeface=""/>
                          <a:cs typeface=""/>
                        </a:rPr>
                        <a:t>Google Drive </a:t>
                      </a:r>
                      <a:r>
                        <a:rPr lang="ar-SA" sz="3200" b="1" kern="1200" dirty="0" smtClean="0">
                          <a:solidFill>
                            <a:schemeClr val="tx1"/>
                          </a:solidFill>
                          <a:effectLst/>
                          <a:latin typeface="Calibri"/>
                          <a:ea typeface=""/>
                          <a:cs typeface=""/>
                        </a:rPr>
                        <a:t>أنموذج</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https://cutt.us/4kLGK</a:t>
                      </a:r>
                      <a:endParaRPr lang="ar-SA"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89</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104</a:t>
            </a:fld>
            <a:endParaRPr lang="ar-SA"/>
          </a:p>
        </p:txBody>
      </p:sp>
    </p:spTree>
    <p:extLst>
      <p:ext uri="{BB962C8B-B14F-4D97-AF65-F5344CB8AC3E}">
        <p14:creationId xmlns:p14="http://schemas.microsoft.com/office/powerpoint/2010/main" val="33994019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13450095"/>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نظام الاستجابة الإلكتروني </a:t>
                      </a:r>
                      <a:r>
                        <a:rPr lang="en-US" sz="3200" b="1" kern="1200" dirty="0" err="1" smtClean="0">
                          <a:solidFill>
                            <a:schemeClr val="tx1"/>
                          </a:solidFill>
                          <a:effectLst/>
                          <a:latin typeface="Calibri"/>
                          <a:ea typeface=""/>
                          <a:cs typeface=""/>
                        </a:rPr>
                        <a:t>Socrative</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https://cutt.us/f68kf</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90</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105</a:t>
            </a:fld>
            <a:endParaRPr lang="ar-SA"/>
          </a:p>
        </p:txBody>
      </p:sp>
    </p:spTree>
    <p:extLst>
      <p:ext uri="{BB962C8B-B14F-4D97-AF65-F5344CB8AC3E}">
        <p14:creationId xmlns:p14="http://schemas.microsoft.com/office/powerpoint/2010/main" val="22859739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420432242"/>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إدارة الفصول الافتراضية باستخدام</a:t>
                      </a:r>
                      <a:endParaRPr lang="en-US" sz="3200" b="1" kern="1200" dirty="0" smtClean="0">
                        <a:solidFill>
                          <a:schemeClr val="tx1"/>
                        </a:solidFill>
                        <a:effectLst/>
                        <a:latin typeface="Calibri"/>
                        <a:ea typeface=""/>
                        <a:cs typeface=""/>
                      </a:endParaRPr>
                    </a:p>
                    <a:p>
                      <a:pPr algn="ctr" rtl="1"/>
                      <a:r>
                        <a:rPr lang="en-US" sz="3200" b="1" kern="1200" dirty="0" smtClean="0">
                          <a:solidFill>
                            <a:schemeClr val="tx1"/>
                          </a:solidFill>
                          <a:effectLst/>
                          <a:latin typeface="Calibri"/>
                          <a:ea typeface=""/>
                          <a:cs typeface=""/>
                        </a:rPr>
                        <a:t>Microsoft Teams</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https://cutt.us/TCYhN</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91</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106</a:t>
            </a:fld>
            <a:endParaRPr lang="ar-SA"/>
          </a:p>
        </p:txBody>
      </p:sp>
    </p:spTree>
    <p:extLst>
      <p:ext uri="{BB962C8B-B14F-4D97-AF65-F5344CB8AC3E}">
        <p14:creationId xmlns:p14="http://schemas.microsoft.com/office/powerpoint/2010/main" val="36635697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184351225"/>
              </p:ext>
            </p:extLst>
          </p:nvPr>
        </p:nvGraphicFramePr>
        <p:xfrm>
          <a:off x="1501606" y="1629072"/>
          <a:ext cx="9804480" cy="1173480"/>
        </p:xfrm>
        <a:graphic>
          <a:graphicData uri="http://schemas.openxmlformats.org/drawingml/2006/table">
            <a:tbl>
              <a:tblPr rtl="1" firstRow="1" bandRow="1"/>
              <a:tblGrid>
                <a:gridCol w="6699056"/>
                <a:gridCol w="3105424"/>
              </a:tblGrid>
              <a:tr h="433872">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أنظمة الاستجابة الالكترونية </a:t>
                      </a:r>
                      <a:r>
                        <a:rPr lang="en-US" sz="3200" b="1" kern="1200" dirty="0" err="1" smtClean="0">
                          <a:solidFill>
                            <a:schemeClr val="tx1"/>
                          </a:solidFill>
                          <a:effectLst/>
                          <a:latin typeface="Calibri"/>
                          <a:ea typeface=""/>
                          <a:cs typeface=""/>
                        </a:rPr>
                        <a:t>Quizizz</a:t>
                      </a:r>
                      <a:endParaRPr lang="en-US" sz="3200" b="1" kern="120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91021">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3"/>
                        </a:rPr>
                        <a:t>https://cutt.us/GzKoW</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4">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92</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107</a:t>
            </a:fld>
            <a:endParaRPr lang="ar-SA"/>
          </a:p>
        </p:txBody>
      </p:sp>
    </p:spTree>
    <p:extLst>
      <p:ext uri="{BB962C8B-B14F-4D97-AF65-F5344CB8AC3E}">
        <p14:creationId xmlns:p14="http://schemas.microsoft.com/office/powerpoint/2010/main" val="26705226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مستطيل 47"/>
          <p:cNvSpPr/>
          <p:nvPr/>
        </p:nvSpPr>
        <p:spPr>
          <a:xfrm>
            <a:off x="0" y="1"/>
            <a:ext cx="12192000"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9" name="صورة 28"/>
          <p:cNvPicPr>
            <a:picLocks noChangeAspect="1"/>
          </p:cNvPicPr>
          <p:nvPr/>
        </p:nvPicPr>
        <p:blipFill rotWithShape="1">
          <a:blip r:embed="rId2">
            <a:clrChange>
              <a:clrFrom>
                <a:srgbClr val="FFFFFF"/>
              </a:clrFrom>
              <a:clrTo>
                <a:srgbClr val="FFFFFF">
                  <a:alpha val="0"/>
                </a:srgbClr>
              </a:clrTo>
            </a:clrChange>
          </a:blip>
          <a:srcRect l="2519"/>
          <a:stretch/>
        </p:blipFill>
        <p:spPr>
          <a:xfrm>
            <a:off x="0" y="3360822"/>
            <a:ext cx="12283806" cy="3497178"/>
          </a:xfrm>
          <a:prstGeom prst="rect">
            <a:avLst/>
          </a:prstGeom>
        </p:spPr>
      </p:pic>
      <p:sp>
        <p:nvSpPr>
          <p:cNvPr id="30" name="مستطيل 29"/>
          <p:cNvSpPr/>
          <p:nvPr/>
        </p:nvSpPr>
        <p:spPr>
          <a:xfrm>
            <a:off x="0" y="183734"/>
            <a:ext cx="7383566" cy="36746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p:cNvSpPr/>
          <p:nvPr/>
        </p:nvSpPr>
        <p:spPr>
          <a:xfrm>
            <a:off x="7383566" y="183733"/>
            <a:ext cx="153825" cy="3674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2" name="صورة 31"/>
          <p:cNvPicPr>
            <a:picLocks noChangeAspect="1"/>
          </p:cNvPicPr>
          <p:nvPr/>
        </p:nvPicPr>
        <p:blipFill>
          <a:blip r:embed="rId3">
            <a:clrChange>
              <a:clrFrom>
                <a:srgbClr val="FFFFFF"/>
              </a:clrFrom>
              <a:clrTo>
                <a:srgbClr val="FFFFFF">
                  <a:alpha val="0"/>
                </a:srgbClr>
              </a:clrTo>
            </a:clrChange>
          </a:blip>
          <a:stretch>
            <a:fillRect/>
          </a:stretch>
        </p:blipFill>
        <p:spPr>
          <a:xfrm>
            <a:off x="9118490" y="127799"/>
            <a:ext cx="1931428" cy="680628"/>
          </a:xfrm>
          <a:prstGeom prst="rect">
            <a:avLst/>
          </a:prstGeom>
        </p:spPr>
      </p:pic>
      <p:pic>
        <p:nvPicPr>
          <p:cNvPr id="33" name="صورة 32"/>
          <p:cNvPicPr>
            <a:picLocks noChangeAspect="1"/>
          </p:cNvPicPr>
          <p:nvPr/>
        </p:nvPicPr>
        <p:blipFill rotWithShape="1">
          <a:blip r:embed="rId4"/>
          <a:srcRect l="87825" t="57209" r="2986" b="15972"/>
          <a:stretch/>
        </p:blipFill>
        <p:spPr>
          <a:xfrm>
            <a:off x="7992198" y="127799"/>
            <a:ext cx="703069" cy="676905"/>
          </a:xfrm>
          <a:prstGeom prst="rect">
            <a:avLst/>
          </a:prstGeom>
        </p:spPr>
      </p:pic>
      <p:sp>
        <p:nvSpPr>
          <p:cNvPr id="2" name="مستطيل 1"/>
          <p:cNvSpPr/>
          <p:nvPr/>
        </p:nvSpPr>
        <p:spPr>
          <a:xfrm>
            <a:off x="2691925" y="1862435"/>
            <a:ext cx="7887974" cy="175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schemeClr val="tx1"/>
                </a:solidFill>
                <a:latin typeface="Al-Jazeera-Arabic-Bold" panose="01000500000000020006" pitchFamily="2" charset="-78"/>
                <a:cs typeface="Al-Jazeera-Arabic-Bold" panose="01000500000000020006" pitchFamily="2" charset="-78"/>
              </a:rPr>
              <a:t>تم بحمد الله</a:t>
            </a:r>
            <a:endParaRPr lang="ar-SA" sz="6600" dirty="0">
              <a:solidFill>
                <a:sysClr val="windowText" lastClr="000000"/>
              </a:solidFill>
              <a:latin typeface="Al-Jazeera-Arabic-Bold" panose="01000500000000020006" pitchFamily="2" charset="-78"/>
              <a:cs typeface="Al-Jazeera-Arabic-Bold" panose="01000500000000020006" pitchFamily="2" charset="-78"/>
            </a:endParaRPr>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108</a:t>
            </a:fld>
            <a:endParaRPr lang="ar-SA"/>
          </a:p>
        </p:txBody>
      </p:sp>
    </p:spTree>
    <p:extLst>
      <p:ext uri="{BB962C8B-B14F-4D97-AF65-F5344CB8AC3E}">
        <p14:creationId xmlns:p14="http://schemas.microsoft.com/office/powerpoint/2010/main" val="21004131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p:cNvSpPr>
            <a:spLocks noGrp="1"/>
          </p:cNvSpPr>
          <p:nvPr>
            <p:ph type="sldNum" sz="quarter" idx="12"/>
          </p:nvPr>
        </p:nvSpPr>
        <p:spPr/>
        <p:txBody>
          <a:bodyPr/>
          <a:lstStyle/>
          <a:p>
            <a:fld id="{1C6A4CF2-E718-4CE5-96B4-B7DE9A7C00C9}" type="slidenum">
              <a:rPr lang="ar-SA" smtClean="0"/>
              <a:t>109</a:t>
            </a:fld>
            <a:endParaRPr lang="ar-SA"/>
          </a:p>
        </p:txBody>
      </p:sp>
      <p:sp>
        <p:nvSpPr>
          <p:cNvPr id="6" name="مستطيل 5"/>
          <p:cNvSpPr/>
          <p:nvPr/>
        </p:nvSpPr>
        <p:spPr>
          <a:xfrm>
            <a:off x="2409915" y="2298271"/>
            <a:ext cx="7887974" cy="1751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schemeClr val="tx1"/>
                </a:solidFill>
                <a:latin typeface="Al-Jazeera-Arabic-Bold" panose="01000500000000020006" pitchFamily="2" charset="-78"/>
                <a:cs typeface="Al-Jazeera-Arabic-Bold" panose="01000500000000020006" pitchFamily="2" charset="-78"/>
              </a:rPr>
              <a:t>دام عزك ياوطن</a:t>
            </a:r>
            <a:endParaRPr lang="ar-SA" sz="6600" dirty="0">
              <a:solidFill>
                <a:sysClr val="windowText" lastClr="000000"/>
              </a:solidFill>
              <a:latin typeface="Al-Jazeera-Arabic-Bold" panose="01000500000000020006" pitchFamily="2" charset="-78"/>
              <a:cs typeface="Al-Jazeera-Arabic-Bold" panose="01000500000000020006" pitchFamily="2" charset="-78"/>
            </a:endParaRPr>
          </a:p>
        </p:txBody>
      </p:sp>
    </p:spTree>
    <p:extLst>
      <p:ext uri="{BB962C8B-B14F-4D97-AF65-F5344CB8AC3E}">
        <p14:creationId xmlns:p14="http://schemas.microsoft.com/office/powerpoint/2010/main" val="103494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161086287"/>
              </p:ext>
            </p:extLst>
          </p:nvPr>
        </p:nvGraphicFramePr>
        <p:xfrm>
          <a:off x="1501606" y="1629072"/>
          <a:ext cx="9804480" cy="123444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العارض ثلاثي الابعاد واستخداماته التعليمية </a:t>
                      </a:r>
                    </a:p>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في البوربوينت</a:t>
                      </a:r>
                      <a:endParaRPr lang="ar-SA" sz="3200" b="1" u="none" kern="1200" baseline="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dirty="0" smtClean="0">
                          <a:hlinkClick r:id="rId2"/>
                        </a:rPr>
                        <a:t>https://cutt.us/xTieh</a:t>
                      </a:r>
                      <a:endParaRPr lang="ar-SA" dirty="0" smtClean="0"/>
                    </a:p>
                    <a:p>
                      <a:pPr algn="ctr"/>
                      <a:endParaRPr lang="ar-SA"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6</a:t>
            </a:r>
            <a:endParaRPr lang="ar-SA" sz="4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11</a:t>
            </a:fld>
            <a:endParaRPr lang="ar-SA"/>
          </a:p>
        </p:txBody>
      </p:sp>
    </p:spTree>
    <p:extLst>
      <p:ext uri="{BB962C8B-B14F-4D97-AF65-F5344CB8AC3E}">
        <p14:creationId xmlns:p14="http://schemas.microsoft.com/office/powerpoint/2010/main" val="1376221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056336410"/>
              </p:ext>
            </p:extLst>
          </p:nvPr>
        </p:nvGraphicFramePr>
        <p:xfrm>
          <a:off x="1501606" y="1629072"/>
          <a:ext cx="9804480" cy="109728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شرح برنامج كلاس بوينت</a:t>
                      </a:r>
                    </a:p>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   </a:t>
                      </a:r>
                      <a:r>
                        <a:rPr lang="en-US" sz="3200" b="1" kern="1200" dirty="0" smtClean="0">
                          <a:solidFill>
                            <a:schemeClr val="tx1"/>
                          </a:solidFill>
                          <a:effectLst/>
                          <a:latin typeface="Calibri"/>
                          <a:ea typeface=""/>
                          <a:cs typeface=""/>
                        </a:rPr>
                        <a:t>Class Point</a:t>
                      </a:r>
                      <a:endParaRPr lang="ar-SA" sz="3200" b="1" u="none" kern="1200" baseline="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dirty="0" smtClean="0">
                          <a:hlinkClick r:id="rId2"/>
                        </a:rPr>
                        <a:t>https://cutt.us/H1hTj</a:t>
                      </a:r>
                      <a:endParaRPr lang="en-US" dirty="0" smtClean="0"/>
                    </a:p>
                    <a:p>
                      <a:pPr algn="ctr"/>
                      <a:endParaRPr lang="ar-SA" sz="900"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7</a:t>
            </a:r>
            <a:endParaRPr lang="ar-SA" sz="4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12</a:t>
            </a:fld>
            <a:endParaRPr lang="ar-SA"/>
          </a:p>
        </p:txBody>
      </p:sp>
    </p:spTree>
    <p:extLst>
      <p:ext uri="{BB962C8B-B14F-4D97-AF65-F5344CB8AC3E}">
        <p14:creationId xmlns:p14="http://schemas.microsoft.com/office/powerpoint/2010/main" val="128157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858727272"/>
              </p:ext>
            </p:extLst>
          </p:nvPr>
        </p:nvGraphicFramePr>
        <p:xfrm>
          <a:off x="1501606" y="1629072"/>
          <a:ext cx="9804480" cy="109728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2800" b="1" kern="1200" dirty="0" smtClean="0">
                          <a:solidFill>
                            <a:schemeClr val="tx1"/>
                          </a:solidFill>
                          <a:effectLst/>
                          <a:latin typeface="Calibri"/>
                          <a:ea typeface=""/>
                          <a:cs typeface=""/>
                        </a:rPr>
                        <a:t>شرح برنامج كلاس بوينت قوالب المسابقات الصفية</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Calibri"/>
                          <a:ea typeface=""/>
                          <a:cs typeface=""/>
                        </a:rPr>
                        <a:t> </a:t>
                      </a:r>
                      <a:r>
                        <a:rPr lang="en-US" sz="3200" b="1" kern="1200" dirty="0" err="1" smtClean="0">
                          <a:solidFill>
                            <a:schemeClr val="tx1"/>
                          </a:solidFill>
                          <a:effectLst/>
                          <a:latin typeface="Calibri"/>
                          <a:ea typeface=""/>
                          <a:cs typeface=""/>
                        </a:rPr>
                        <a:t>Tecknologic</a:t>
                      </a:r>
                      <a:endParaRPr lang="ar-SA" sz="2400" b="1" kern="120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dirty="0" smtClean="0">
                          <a:hlinkClick r:id="rId2"/>
                        </a:rPr>
                        <a:t>https://cutt.us/Gyn9y</a:t>
                      </a:r>
                      <a:endParaRPr lang="en-US" dirty="0" smtClean="0"/>
                    </a:p>
                    <a:p>
                      <a:pPr algn="ctr"/>
                      <a:endParaRPr lang="ar-SA" sz="900"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8</a:t>
            </a:r>
            <a:endParaRPr lang="ar-SA" sz="4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13</a:t>
            </a:fld>
            <a:endParaRPr lang="ar-SA"/>
          </a:p>
        </p:txBody>
      </p:sp>
    </p:spTree>
    <p:extLst>
      <p:ext uri="{BB962C8B-B14F-4D97-AF65-F5344CB8AC3E}">
        <p14:creationId xmlns:p14="http://schemas.microsoft.com/office/powerpoint/2010/main" val="1676255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991193174"/>
              </p:ext>
            </p:extLst>
          </p:nvPr>
        </p:nvGraphicFramePr>
        <p:xfrm>
          <a:off x="1501606" y="1629072"/>
          <a:ext cx="9804480" cy="109728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استراتيجية العقل الواعي</a:t>
                      </a: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dirty="0" smtClean="0">
                          <a:hlinkClick r:id="rId2"/>
                        </a:rPr>
                        <a:t>https://cutt.us/RCHLK</a:t>
                      </a:r>
                      <a:endParaRPr lang="en-US" sz="1800" dirty="0" smtClean="0"/>
                    </a:p>
                    <a:p>
                      <a:pPr algn="ctr"/>
                      <a:endParaRPr lang="ar-SA" sz="900"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9</a:t>
            </a:r>
            <a:endParaRPr lang="ar-SA" sz="4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14</a:t>
            </a:fld>
            <a:endParaRPr lang="ar-SA"/>
          </a:p>
        </p:txBody>
      </p:sp>
    </p:spTree>
    <p:extLst>
      <p:ext uri="{BB962C8B-B14F-4D97-AF65-F5344CB8AC3E}">
        <p14:creationId xmlns:p14="http://schemas.microsoft.com/office/powerpoint/2010/main" val="22754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249453393"/>
              </p:ext>
            </p:extLst>
          </p:nvPr>
        </p:nvGraphicFramePr>
        <p:xfrm>
          <a:off x="1501606" y="1629072"/>
          <a:ext cx="9804480" cy="109728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استراتيجية الأسهم المتتالية</a:t>
                      </a: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dirty="0" smtClean="0">
                          <a:hlinkClick r:id="rId2"/>
                        </a:rPr>
                        <a:t>https://cutt.us/RCHLK</a:t>
                      </a:r>
                      <a:endParaRPr lang="en-US" sz="1800" dirty="0" smtClean="0"/>
                    </a:p>
                    <a:p>
                      <a:pPr algn="ctr"/>
                      <a:endParaRPr lang="ar-SA" sz="900"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10</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15</a:t>
            </a:fld>
            <a:endParaRPr lang="ar-SA"/>
          </a:p>
        </p:txBody>
      </p:sp>
    </p:spTree>
    <p:extLst>
      <p:ext uri="{BB962C8B-B14F-4D97-AF65-F5344CB8AC3E}">
        <p14:creationId xmlns:p14="http://schemas.microsoft.com/office/powerpoint/2010/main" val="1022748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2021096" y="1791793"/>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14" name="مستطيل 13">
            <a:extLst>
              <a:ext uri="{FF2B5EF4-FFF2-40B4-BE49-F238E27FC236}">
                <a16:creationId xmlns:a16="http://schemas.microsoft.com/office/drawing/2014/main" xmlns="" id="{3E223E97-8717-4BF1-9230-1676AF684196}"/>
              </a:ext>
            </a:extLst>
          </p:cNvPr>
          <p:cNvSpPr/>
          <p:nvPr/>
        </p:nvSpPr>
        <p:spPr>
          <a:xfrm>
            <a:off x="3379701" y="2784437"/>
            <a:ext cx="5742046"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defRPr/>
            </a:pPr>
            <a:r>
              <a:rPr lang="ar-SA" sz="4400" b="1" dirty="0" smtClean="0">
                <a:ln>
                  <a:solidFill>
                    <a:schemeClr val="accent1">
                      <a:lumMod val="50000"/>
                    </a:schemeClr>
                  </a:solidFill>
                </a:ln>
                <a:solidFill>
                  <a:schemeClr val="bg1"/>
                </a:solidFill>
              </a:rPr>
              <a:t>تطبيقات الأنشطة التفاعلية  </a:t>
            </a:r>
            <a:endParaRPr kumimoji="0" lang="ar-SA" sz="4400" b="1" i="0" u="none" strike="noStrike" kern="1200" cap="none" spc="0" normalizeH="0" baseline="0" noProof="0" dirty="0">
              <a:ln>
                <a:solidFill>
                  <a:schemeClr val="accent1">
                    <a:lumMod val="50000"/>
                  </a:schemeClr>
                </a:solidFill>
              </a:ln>
              <a:solidFill>
                <a:schemeClr val="bg1"/>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16</a:t>
            </a:fld>
            <a:endParaRPr lang="ar-SA"/>
          </a:p>
        </p:txBody>
      </p:sp>
      <p:pic>
        <p:nvPicPr>
          <p:cNvPr id="15" name="صورة 14"/>
          <p:cNvPicPr>
            <a:picLocks noChangeAspect="1"/>
          </p:cNvPicPr>
          <p:nvPr/>
        </p:nvPicPr>
        <p:blipFill>
          <a:blip r:embed="rId3">
            <a:clrChange>
              <a:clrFrom>
                <a:srgbClr val="FFFFFF"/>
              </a:clrFrom>
              <a:clrTo>
                <a:srgbClr val="FFFFFF">
                  <a:alpha val="0"/>
                </a:srgbClr>
              </a:clrTo>
            </a:clrChange>
          </a:blip>
          <a:stretch>
            <a:fillRect/>
          </a:stretch>
        </p:blipFill>
        <p:spPr>
          <a:xfrm>
            <a:off x="2742064" y="2037907"/>
            <a:ext cx="1931428" cy="680628"/>
          </a:xfrm>
          <a:prstGeom prst="rect">
            <a:avLst/>
          </a:prstGeom>
        </p:spPr>
      </p:pic>
    </p:spTree>
    <p:extLst>
      <p:ext uri="{BB962C8B-B14F-4D97-AF65-F5344CB8AC3E}">
        <p14:creationId xmlns:p14="http://schemas.microsoft.com/office/powerpoint/2010/main" val="670166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762535131"/>
              </p:ext>
            </p:extLst>
          </p:nvPr>
        </p:nvGraphicFramePr>
        <p:xfrm>
          <a:off x="1501606" y="1629072"/>
          <a:ext cx="9804480" cy="311658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لإدارة المشاريع عن بعد عبر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err="1" smtClean="0">
                          <a:solidFill>
                            <a:schemeClr val="tx1"/>
                          </a:solidFill>
                          <a:effectLst/>
                          <a:latin typeface="Calibri"/>
                          <a:ea typeface=""/>
                          <a:cs typeface=""/>
                        </a:rPr>
                        <a:t>Creately</a:t>
                      </a:r>
                      <a:endParaRPr lang="ar-SA" sz="3200" b="1" kern="120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dirty="0" smtClean="0">
                          <a:hlinkClick r:id="rId2"/>
                        </a:rPr>
                        <a:t>https://cutt.us/xJReo</a:t>
                      </a:r>
                      <a:endParaRPr lang="en-US" sz="1800" dirty="0" smtClean="0"/>
                    </a:p>
                    <a:p>
                      <a:pPr algn="ctr"/>
                      <a:endParaRPr lang="ar-SA" sz="900"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r h="615221">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1"/>
                      <a:endParaRPr lang="ar-SA" sz="3200" b="0" dirty="0" smtClean="0">
                        <a:cs typeface="Mohammad Head" pitchFamily="2" charset="-78"/>
                      </a:endParaRPr>
                    </a:p>
                    <a:p>
                      <a:pPr algn="ctr" rtl="1"/>
                      <a:endParaRPr lang="ar-SA" sz="3200" b="0" dirty="0" smtClean="0">
                        <a:cs typeface="Mohammad Head" pitchFamily="2" charset="-78"/>
                      </a:endParaRPr>
                    </a:p>
                    <a:p>
                      <a:pPr algn="ctr" rtl="1"/>
                      <a:endParaRPr lang="ar-SA" sz="3200" b="0" dirty="0" smtClean="0">
                        <a:cs typeface="Mohammad Head" pitchFamily="2" charset="-78"/>
                      </a:endParaRPr>
                    </a:p>
                    <a:p>
                      <a:pPr algn="ctr" rtl="1"/>
                      <a:endParaRPr lang="ar-SA" sz="3200" b="0" dirty="0">
                        <a:cs typeface="Mohammad Head" pitchFamily="2" charset="-78"/>
                      </a:endParaRPr>
                    </a:p>
                  </a:txBody>
                  <a:tcPr marL="68580" marR="68580" marT="34290" marB="34290">
                    <a:lnL w="12700" cmpd="sng">
                      <a:solidFill>
                        <a:srgbClr val="C3C3C3"/>
                      </a:solidFill>
                    </a:lnL>
                    <a:lnR w="12700" cmpd="sng">
                      <a:solidFill>
                        <a:srgbClr val="C3C3C3"/>
                      </a:solidFill>
                    </a:lnR>
                    <a:lnT w="57150" cap="flat" cmpd="sng" algn="ctr">
                      <a:solidFill>
                        <a:srgbClr val="FFFFFF">
                          <a:lumMod val="65000"/>
                        </a:srgbClr>
                      </a:solidFill>
                      <a:prstDash val="solid"/>
                      <a:round/>
                      <a:headEnd type="none" w="med" len="med"/>
                      <a:tailEnd type="none" w="med" len="med"/>
                    </a:lnT>
                    <a:lnB w="12700" cmpd="sng">
                      <a:solidFill>
                        <a:srgbClr val="C3C3C3"/>
                      </a:solidFill>
                    </a:lnB>
                    <a:lnTlToBr w="12700" cmpd="sng">
                      <a:noFill/>
                      <a:prstDash val="solid"/>
                    </a:lnTlToBr>
                    <a:lnBlToTr w="12700" cmpd="sng">
                      <a:noFill/>
                      <a:prstDash val="solid"/>
                    </a:lnBlToTr>
                    <a:solidFill>
                      <a:srgbClr val="FFFFFF"/>
                    </a:solidFill>
                  </a:tcPr>
                </a:tc>
                <a:tc hMerge="1">
                  <a:txBody>
                    <a:bodyPr/>
                    <a:lstStyle/>
                    <a:p>
                      <a:pPr rtl="1"/>
                      <a:endParaRPr lang="ar-SA" dirty="0"/>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11</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17</a:t>
            </a:fld>
            <a:endParaRPr lang="ar-SA"/>
          </a:p>
        </p:txBody>
      </p:sp>
    </p:spTree>
    <p:extLst>
      <p:ext uri="{BB962C8B-B14F-4D97-AF65-F5344CB8AC3E}">
        <p14:creationId xmlns:p14="http://schemas.microsoft.com/office/powerpoint/2010/main" val="2872178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924472331"/>
              </p:ext>
            </p:extLst>
          </p:nvPr>
        </p:nvGraphicFramePr>
        <p:xfrm>
          <a:off x="1501606" y="1629072"/>
          <a:ext cx="9804480" cy="153162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لأنظمة الاستجابة الإلكترونية</a:t>
                      </a:r>
                      <a:endParaRPr lang="en-US" sz="3200" b="1" kern="1200" dirty="0" smtClean="0">
                        <a:solidFill>
                          <a:schemeClr val="tx1"/>
                        </a:solidFill>
                        <a:effectLst/>
                        <a:latin typeface="Calibri"/>
                        <a:ea typeface=""/>
                        <a:cs typeface=""/>
                      </a:endParaRPr>
                    </a:p>
                    <a:p>
                      <a:pPr marL="0" marR="0" indent="0" algn="ctr" defTabSz="914400" rtl="0" eaLnBrk="1" fontAlgn="auto" latinLnBrk="0" hangingPunct="1">
                        <a:lnSpc>
                          <a:spcPct val="100000"/>
                        </a:lnSpc>
                        <a:spcBef>
                          <a:spcPts val="0"/>
                        </a:spcBef>
                        <a:spcAft>
                          <a:spcPts val="0"/>
                        </a:spcAft>
                        <a:buClrTx/>
                        <a:buSzTx/>
                        <a:buFontTx/>
                        <a:buNone/>
                        <a:tabLst/>
                        <a:defRPr/>
                      </a:pPr>
                      <a:r>
                        <a:rPr lang="ar-SA" sz="3200" b="1" kern="1200" dirty="0" smtClean="0">
                          <a:solidFill>
                            <a:schemeClr val="tx1"/>
                          </a:solidFill>
                          <a:effectLst/>
                          <a:latin typeface="Calibri"/>
                          <a:ea typeface=""/>
                          <a:cs typeface=""/>
                        </a:rPr>
                        <a:t>إدارة المشاريع عن بعد عبر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tx1"/>
                          </a:solidFill>
                          <a:effectLst/>
                          <a:latin typeface="Calibri"/>
                          <a:ea typeface=""/>
                          <a:cs typeface=""/>
                        </a:rPr>
                        <a:t>Poll Everywhere</a:t>
                      </a:r>
                      <a:endParaRPr lang="ar-SA" sz="3200" b="1" kern="120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dirty="0" smtClean="0">
                          <a:hlinkClick r:id="rId2"/>
                        </a:rPr>
                        <a:t>https://cutt.us/PjDwg</a:t>
                      </a:r>
                      <a:endParaRPr lang="en-US" sz="1800" dirty="0" smtClean="0"/>
                    </a:p>
                    <a:p>
                      <a:pPr algn="ctr"/>
                      <a:endParaRPr lang="ar-SA" sz="900"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12</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18</a:t>
            </a:fld>
            <a:endParaRPr lang="ar-SA"/>
          </a:p>
        </p:txBody>
      </p:sp>
    </p:spTree>
    <p:extLst>
      <p:ext uri="{BB962C8B-B14F-4D97-AF65-F5344CB8AC3E}">
        <p14:creationId xmlns:p14="http://schemas.microsoft.com/office/powerpoint/2010/main" val="3245904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061337044"/>
              </p:ext>
            </p:extLst>
          </p:nvPr>
        </p:nvGraphicFramePr>
        <p:xfrm>
          <a:off x="1501606" y="1629072"/>
          <a:ext cx="9804480" cy="109728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effectLst/>
                          <a:latin typeface="Calibri" panose="020F0502020204030204" pitchFamily="34" charset="0"/>
                          <a:ea typeface="Calibri" panose="020F0502020204030204" pitchFamily="34" charset="0"/>
                          <a:cs typeface="Arial" panose="020B0604020202020204" pitchFamily="34" charset="0"/>
                        </a:rPr>
                        <a:t>أنشطة تفاعلية على موقع</a:t>
                      </a:r>
                    </a:p>
                    <a:p>
                      <a:pPr algn="ctr" rtl="1">
                        <a:lnSpc>
                          <a:spcPct val="107000"/>
                        </a:lnSpc>
                        <a:spcAft>
                          <a:spcPts val="800"/>
                        </a:spcAft>
                      </a:pPr>
                      <a:r>
                        <a:rPr lang="ar-SA" sz="3200" b="1" dirty="0" smtClean="0">
                          <a:effectLst/>
                          <a:ea typeface="Calibri" panose="020F0502020204030204" pitchFamily="34" charset="0"/>
                          <a:cs typeface="Calibri" panose="020F0502020204030204" pitchFamily="34" charset="0"/>
                        </a:rPr>
                        <a:t> </a:t>
                      </a:r>
                      <a:r>
                        <a:rPr lang="en-US" sz="3200" b="1" dirty="0" err="1" smtClean="0">
                          <a:effectLst/>
                          <a:latin typeface="Calibri" panose="020F0502020204030204" pitchFamily="34" charset="0"/>
                          <a:ea typeface="Calibri" panose="020F0502020204030204" pitchFamily="34" charset="0"/>
                          <a:cs typeface="Arial" panose="020B0604020202020204" pitchFamily="34" charset="0"/>
                        </a:rPr>
                        <a:t>LearningApps</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dirty="0" smtClean="0">
                          <a:hlinkClick r:id="rId2"/>
                        </a:rPr>
                        <a:t>https://cutt.us/V5h5C</a:t>
                      </a:r>
                      <a:endParaRPr lang="en-US" sz="1800" dirty="0" smtClean="0"/>
                    </a:p>
                    <a:p>
                      <a:pPr algn="ctr"/>
                      <a:endParaRPr lang="ar-SA" sz="900"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13</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19</a:t>
            </a:fld>
            <a:endParaRPr lang="ar-SA"/>
          </a:p>
        </p:txBody>
      </p:sp>
    </p:spTree>
    <p:extLst>
      <p:ext uri="{BB962C8B-B14F-4D97-AF65-F5344CB8AC3E}">
        <p14:creationId xmlns:p14="http://schemas.microsoft.com/office/powerpoint/2010/main" val="3760345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pic>
        <p:nvPicPr>
          <p:cNvPr id="37" name="صورة 36"/>
          <p:cNvPicPr>
            <a:picLocks noChangeAspect="1"/>
          </p:cNvPicPr>
          <p:nvPr/>
        </p:nvPicPr>
        <p:blipFill>
          <a:blip r:embed="rId3"/>
          <a:stretch>
            <a:fillRect/>
          </a:stretch>
        </p:blipFill>
        <p:spPr>
          <a:xfrm>
            <a:off x="1740030" y="1974978"/>
            <a:ext cx="8711939" cy="2908044"/>
          </a:xfrm>
          <a:prstGeom prst="rect">
            <a:avLst/>
          </a:prstGeom>
        </p:spPr>
      </p:pic>
      <p:sp>
        <p:nvSpPr>
          <p:cNvPr id="41" name="عنصر نائب لرقم الشريحة 40"/>
          <p:cNvSpPr>
            <a:spLocks noGrp="1"/>
          </p:cNvSpPr>
          <p:nvPr>
            <p:ph type="sldNum" sz="quarter" idx="12"/>
          </p:nvPr>
        </p:nvSpPr>
        <p:spPr/>
        <p:txBody>
          <a:bodyPr/>
          <a:lstStyle/>
          <a:p>
            <a:fld id="{1C6A4CF2-E718-4CE5-96B4-B7DE9A7C00C9}" type="slidenum">
              <a:rPr lang="ar-SA" smtClean="0"/>
              <a:t>2</a:t>
            </a:fld>
            <a:endParaRPr lang="ar-SA"/>
          </a:p>
        </p:txBody>
      </p:sp>
    </p:spTree>
    <p:extLst>
      <p:ext uri="{BB962C8B-B14F-4D97-AF65-F5344CB8AC3E}">
        <p14:creationId xmlns:p14="http://schemas.microsoft.com/office/powerpoint/2010/main" val="3645554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631814353"/>
              </p:ext>
            </p:extLst>
          </p:nvPr>
        </p:nvGraphicFramePr>
        <p:xfrm>
          <a:off x="1501606" y="1629072"/>
          <a:ext cx="9804480" cy="123444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effectLst/>
                          <a:latin typeface="Calibri" panose="020F0502020204030204" pitchFamily="34" charset="0"/>
                          <a:ea typeface="Calibri" panose="020F0502020204030204" pitchFamily="34" charset="0"/>
                          <a:cs typeface="Arial" panose="020B0604020202020204" pitchFamily="34" charset="0"/>
                        </a:rPr>
                        <a:t>أنظمة الاستجابة الإلكترونية </a:t>
                      </a:r>
                      <a:r>
                        <a:rPr lang="ar-SA" sz="3200" b="1" dirty="0" err="1" smtClean="0">
                          <a:effectLst/>
                          <a:latin typeface="Calibri" panose="020F0502020204030204" pitchFamily="34" charset="0"/>
                          <a:ea typeface="Calibri" panose="020F0502020204030204" pitchFamily="34" charset="0"/>
                          <a:cs typeface="Arial" panose="020B0604020202020204" pitchFamily="34" charset="0"/>
                        </a:rPr>
                        <a:t>بلكرز</a:t>
                      </a:r>
                      <a:endParaRPr lang="ar-SA" sz="3200" b="1"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en-US" sz="3200" b="1" dirty="0" err="1" smtClean="0">
                          <a:effectLst/>
                          <a:latin typeface="Calibri" panose="020F0502020204030204" pitchFamily="34" charset="0"/>
                          <a:ea typeface="Calibri" panose="020F0502020204030204" pitchFamily="34" charset="0"/>
                          <a:cs typeface="Arial" panose="020B0604020202020204" pitchFamily="34" charset="0"/>
                        </a:rPr>
                        <a:t>Plickers</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kern="1200" dirty="0" smtClean="0">
                          <a:solidFill>
                            <a:schemeClr val="dk1"/>
                          </a:solidFill>
                          <a:effectLst/>
                          <a:latin typeface="Calibri"/>
                          <a:ea typeface=""/>
                          <a:cs typeface=""/>
                          <a:hlinkClick r:id="rId2"/>
                        </a:rPr>
                        <a:t>https://edutec4all.medu.sa/plickers</a:t>
                      </a:r>
                      <a:r>
                        <a:rPr lang="ar-SA" sz="1800" kern="1200" dirty="0" smtClean="0">
                          <a:solidFill>
                            <a:schemeClr val="dk1"/>
                          </a:solidFill>
                          <a:effectLst/>
                          <a:latin typeface="Calibri"/>
                          <a:ea typeface=""/>
                          <a:cs typeface=""/>
                          <a:hlinkClick r:id="rId2"/>
                        </a:rPr>
                        <a:t>/</a:t>
                      </a:r>
                      <a:endParaRPr lang="ar-SA" sz="18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14</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20</a:t>
            </a:fld>
            <a:endParaRPr lang="ar-SA"/>
          </a:p>
        </p:txBody>
      </p:sp>
    </p:spTree>
    <p:extLst>
      <p:ext uri="{BB962C8B-B14F-4D97-AF65-F5344CB8AC3E}">
        <p14:creationId xmlns:p14="http://schemas.microsoft.com/office/powerpoint/2010/main" val="1105412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662670076"/>
              </p:ext>
            </p:extLst>
          </p:nvPr>
        </p:nvGraphicFramePr>
        <p:xfrm>
          <a:off x="1501606" y="1629072"/>
          <a:ext cx="9804480" cy="123444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توظيف</a:t>
                      </a:r>
                      <a:r>
                        <a:rPr lang="en-US" sz="3200" b="1" kern="1200" dirty="0" smtClean="0">
                          <a:solidFill>
                            <a:schemeClr val="tx1"/>
                          </a:solidFill>
                          <a:effectLst/>
                          <a:latin typeface="Calibri"/>
                          <a:ea typeface=""/>
                          <a:cs typeface=""/>
                        </a:rPr>
                        <a:t> SWAY </a:t>
                      </a:r>
                      <a:r>
                        <a:rPr lang="ar-SA" sz="3200" b="1" kern="1200" dirty="0" smtClean="0">
                          <a:solidFill>
                            <a:schemeClr val="tx1"/>
                          </a:solidFill>
                          <a:effectLst/>
                          <a:latin typeface="Calibri"/>
                          <a:ea typeface=""/>
                          <a:cs typeface=""/>
                        </a:rPr>
                        <a:t>في العملية التعليمية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kern="1200" dirty="0" smtClean="0">
                          <a:solidFill>
                            <a:schemeClr val="dk1"/>
                          </a:solidFill>
                          <a:effectLst/>
                          <a:latin typeface="Calibri"/>
                          <a:ea typeface=""/>
                          <a:cs typeface=""/>
                          <a:hlinkClick r:id="rId2"/>
                        </a:rPr>
                        <a:t>https://cutt.us/g2ptc</a:t>
                      </a:r>
                      <a:endParaRPr lang="en-US" sz="1800" kern="1200" dirty="0" smtClean="0">
                        <a:solidFill>
                          <a:schemeClr val="dk1"/>
                        </a:solidFill>
                        <a:effectLst/>
                        <a:latin typeface="Calibri"/>
                        <a:ea typeface=""/>
                        <a:cs typeface=""/>
                      </a:endParaRPr>
                    </a:p>
                    <a:p>
                      <a:pPr algn="ctr"/>
                      <a:endParaRPr lang="ar-SA" sz="18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15</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21</a:t>
            </a:fld>
            <a:endParaRPr lang="ar-SA"/>
          </a:p>
        </p:txBody>
      </p:sp>
    </p:spTree>
    <p:extLst>
      <p:ext uri="{BB962C8B-B14F-4D97-AF65-F5344CB8AC3E}">
        <p14:creationId xmlns:p14="http://schemas.microsoft.com/office/powerpoint/2010/main" val="4141497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049014625"/>
              </p:ext>
            </p:extLst>
          </p:nvPr>
        </p:nvGraphicFramePr>
        <p:xfrm>
          <a:off x="1501606" y="1629072"/>
          <a:ext cx="9804480" cy="123444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الأوراق التفاعلية </a:t>
                      </a:r>
                      <a:r>
                        <a:rPr lang="en-US" sz="3200" b="1" kern="1200" dirty="0" err="1" smtClean="0">
                          <a:solidFill>
                            <a:schemeClr val="tx1"/>
                          </a:solidFill>
                          <a:effectLst/>
                          <a:latin typeface="Calibri"/>
                          <a:ea typeface=""/>
                          <a:cs typeface=""/>
                        </a:rPr>
                        <a:t>wizer</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kern="1200" dirty="0" smtClean="0">
                          <a:solidFill>
                            <a:schemeClr val="dk1"/>
                          </a:solidFill>
                          <a:effectLst/>
                          <a:latin typeface="Calibri"/>
                          <a:ea typeface=""/>
                          <a:cs typeface=""/>
                          <a:hlinkClick r:id="rId2"/>
                        </a:rPr>
                        <a:t>https://cutt.us/J41Je</a:t>
                      </a:r>
                      <a:endParaRPr lang="en-US" sz="1800" kern="1200" dirty="0" smtClean="0">
                        <a:solidFill>
                          <a:schemeClr val="dk1"/>
                        </a:solidFill>
                        <a:effectLst/>
                        <a:latin typeface="Calibri"/>
                        <a:ea typeface=""/>
                        <a:cs typeface=""/>
                      </a:endParaRPr>
                    </a:p>
                    <a:p>
                      <a:pPr algn="ctr"/>
                      <a:endParaRPr lang="ar-SA" sz="18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16</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22</a:t>
            </a:fld>
            <a:endParaRPr lang="ar-SA"/>
          </a:p>
        </p:txBody>
      </p:sp>
    </p:spTree>
    <p:extLst>
      <p:ext uri="{BB962C8B-B14F-4D97-AF65-F5344CB8AC3E}">
        <p14:creationId xmlns:p14="http://schemas.microsoft.com/office/powerpoint/2010/main" val="2099962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11872654"/>
              </p:ext>
            </p:extLst>
          </p:nvPr>
        </p:nvGraphicFramePr>
        <p:xfrm>
          <a:off x="1501606" y="1629072"/>
          <a:ext cx="9804480" cy="123444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موقع </a:t>
                      </a:r>
                      <a:r>
                        <a:rPr lang="en-US" sz="3200" b="1" kern="1200" dirty="0" err="1" smtClean="0">
                          <a:solidFill>
                            <a:schemeClr val="tx1"/>
                          </a:solidFill>
                          <a:effectLst/>
                          <a:latin typeface="Calibri"/>
                          <a:ea typeface=""/>
                          <a:cs typeface=""/>
                        </a:rPr>
                        <a:t>quizalize</a:t>
                      </a:r>
                      <a:r>
                        <a:rPr lang="en-US" sz="3200" b="1" kern="1200" dirty="0" smtClean="0">
                          <a:solidFill>
                            <a:schemeClr val="tx1"/>
                          </a:solidFill>
                          <a:effectLst/>
                          <a:latin typeface="Calibri"/>
                          <a:ea typeface=""/>
                          <a:cs typeface=""/>
                        </a:rPr>
                        <a:t> </a:t>
                      </a:r>
                      <a:r>
                        <a:rPr lang="ar-SA" sz="3200" b="1" kern="1200" dirty="0" smtClean="0">
                          <a:solidFill>
                            <a:schemeClr val="tx1"/>
                          </a:solidFill>
                          <a:effectLst/>
                          <a:latin typeface="Calibri"/>
                          <a:ea typeface=""/>
                          <a:cs typeface=""/>
                        </a:rPr>
                        <a:t>للمسابقات التفاعلية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kern="1200" dirty="0" smtClean="0">
                          <a:solidFill>
                            <a:schemeClr val="dk1"/>
                          </a:solidFill>
                          <a:effectLst/>
                          <a:latin typeface="Calibri"/>
                          <a:ea typeface=""/>
                          <a:cs typeface=""/>
                          <a:hlinkClick r:id="rId2"/>
                        </a:rPr>
                        <a:t>https://cutt.us/h9X1C</a:t>
                      </a:r>
                      <a:endParaRPr lang="en-US" sz="1800" kern="1200" dirty="0" smtClean="0">
                        <a:solidFill>
                          <a:schemeClr val="dk1"/>
                        </a:solidFill>
                        <a:effectLst/>
                        <a:latin typeface="Calibri"/>
                        <a:ea typeface=""/>
                        <a:cs typeface=""/>
                      </a:endParaRPr>
                    </a:p>
                    <a:p>
                      <a:pPr algn="ctr"/>
                      <a:endParaRPr lang="ar-SA" sz="18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17</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23</a:t>
            </a:fld>
            <a:endParaRPr lang="ar-SA"/>
          </a:p>
        </p:txBody>
      </p:sp>
    </p:spTree>
    <p:extLst>
      <p:ext uri="{BB962C8B-B14F-4D97-AF65-F5344CB8AC3E}">
        <p14:creationId xmlns:p14="http://schemas.microsoft.com/office/powerpoint/2010/main" val="66613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10100390"/>
              </p:ext>
            </p:extLst>
          </p:nvPr>
        </p:nvGraphicFramePr>
        <p:xfrm>
          <a:off x="1501606" y="1629072"/>
          <a:ext cx="9804480" cy="120396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برنامج ويب </a:t>
                      </a:r>
                      <a:r>
                        <a:rPr lang="en-US" sz="3200" b="1" kern="1200" dirty="0" err="1" smtClean="0">
                          <a:solidFill>
                            <a:schemeClr val="tx1"/>
                          </a:solidFill>
                          <a:effectLst/>
                          <a:latin typeface="Calibri"/>
                          <a:ea typeface=""/>
                          <a:cs typeface=""/>
                        </a:rPr>
                        <a:t>Rawshorts</a:t>
                      </a:r>
                      <a:r>
                        <a:rPr lang="en-US" sz="3200" b="1" kern="1200" dirty="0" smtClean="0">
                          <a:solidFill>
                            <a:schemeClr val="tx1"/>
                          </a:solidFill>
                          <a:effectLst/>
                          <a:latin typeface="Calibri"/>
                          <a:ea typeface=""/>
                          <a:cs typeface=""/>
                        </a:rPr>
                        <a:t> </a:t>
                      </a:r>
                      <a:r>
                        <a:rPr lang="ar-SA" sz="3200" b="1" kern="1200" dirty="0" smtClean="0">
                          <a:solidFill>
                            <a:schemeClr val="tx1"/>
                          </a:solidFill>
                          <a:effectLst/>
                          <a:latin typeface="Calibri"/>
                          <a:ea typeface=""/>
                          <a:cs typeface=""/>
                        </a:rPr>
                        <a:t>لإنشاء مقاطع فيديو</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kern="1200" dirty="0" smtClean="0">
                          <a:solidFill>
                            <a:schemeClr val="dk1"/>
                          </a:solidFill>
                          <a:effectLst/>
                          <a:latin typeface="Calibri"/>
                          <a:ea typeface=""/>
                          <a:cs typeface=""/>
                          <a:hlinkClick r:id="rId2"/>
                        </a:rPr>
                        <a:t>https://cutt.us/yKmN0</a:t>
                      </a:r>
                      <a:endParaRPr lang="en-US" sz="18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18</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24</a:t>
            </a:fld>
            <a:endParaRPr lang="ar-SA"/>
          </a:p>
        </p:txBody>
      </p:sp>
    </p:spTree>
    <p:extLst>
      <p:ext uri="{BB962C8B-B14F-4D97-AF65-F5344CB8AC3E}">
        <p14:creationId xmlns:p14="http://schemas.microsoft.com/office/powerpoint/2010/main" val="1825892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786865217"/>
              </p:ext>
            </p:extLst>
          </p:nvPr>
        </p:nvGraphicFramePr>
        <p:xfrm>
          <a:off x="1501606" y="1629072"/>
          <a:ext cx="9804480" cy="120396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كلاس بوينت </a:t>
                      </a:r>
                      <a:r>
                        <a:rPr lang="en-US" sz="3200" b="1" kern="1200" dirty="0" smtClean="0">
                          <a:solidFill>
                            <a:schemeClr val="tx1"/>
                          </a:solidFill>
                          <a:effectLst/>
                          <a:latin typeface="Calibri"/>
                          <a:ea typeface=""/>
                          <a:cs typeface=""/>
                        </a:rPr>
                        <a:t>Class Point </a:t>
                      </a:r>
                      <a:r>
                        <a:rPr lang="ar-SA" sz="3200" b="1" kern="1200" dirty="0" smtClean="0">
                          <a:solidFill>
                            <a:schemeClr val="tx1"/>
                          </a:solidFill>
                          <a:effectLst/>
                          <a:latin typeface="Calibri"/>
                          <a:ea typeface=""/>
                          <a:cs typeface=""/>
                        </a:rPr>
                        <a:t>الأداة المتميزة لبوربوينت احترافي</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kern="1200" dirty="0" smtClean="0">
                          <a:solidFill>
                            <a:schemeClr val="dk1"/>
                          </a:solidFill>
                          <a:effectLst/>
                          <a:latin typeface="Calibri"/>
                          <a:ea typeface=""/>
                          <a:cs typeface=""/>
                          <a:hlinkClick r:id="rId2"/>
                        </a:rPr>
                        <a:t>https://cutt.us/kfP3S</a:t>
                      </a:r>
                      <a:endParaRPr lang="en-US" sz="18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19</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25</a:t>
            </a:fld>
            <a:endParaRPr lang="ar-SA"/>
          </a:p>
        </p:txBody>
      </p:sp>
    </p:spTree>
    <p:extLst>
      <p:ext uri="{BB962C8B-B14F-4D97-AF65-F5344CB8AC3E}">
        <p14:creationId xmlns:p14="http://schemas.microsoft.com/office/powerpoint/2010/main" val="2425873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100822489"/>
              </p:ext>
            </p:extLst>
          </p:nvPr>
        </p:nvGraphicFramePr>
        <p:xfrm>
          <a:off x="1501606" y="1629072"/>
          <a:ext cx="9804480" cy="120396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برنامج </a:t>
                      </a:r>
                      <a:r>
                        <a:rPr lang="en-US" sz="3200" b="1" kern="1200" dirty="0" err="1" smtClean="0">
                          <a:solidFill>
                            <a:schemeClr val="tx1"/>
                          </a:solidFill>
                          <a:effectLst/>
                          <a:latin typeface="Calibri"/>
                          <a:ea typeface=""/>
                          <a:cs typeface=""/>
                        </a:rPr>
                        <a:t>Nearpod</a:t>
                      </a:r>
                      <a:r>
                        <a:rPr lang="en-US" sz="3200" b="1" kern="1200" dirty="0" smtClean="0">
                          <a:solidFill>
                            <a:schemeClr val="tx1"/>
                          </a:solidFill>
                          <a:effectLst/>
                          <a:latin typeface="Calibri"/>
                          <a:ea typeface=""/>
                          <a:cs typeface=""/>
                        </a:rPr>
                        <a:t> </a:t>
                      </a:r>
                      <a:r>
                        <a:rPr lang="ar-SA" sz="3200" b="1" kern="1200" dirty="0" smtClean="0">
                          <a:solidFill>
                            <a:schemeClr val="tx1"/>
                          </a:solidFill>
                          <a:effectLst/>
                          <a:latin typeface="Calibri"/>
                          <a:ea typeface=""/>
                          <a:cs typeface=""/>
                        </a:rPr>
                        <a:t>للأنشطة التفاعلية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800" kern="1200" dirty="0" smtClean="0">
                          <a:solidFill>
                            <a:schemeClr val="dk1"/>
                          </a:solidFill>
                          <a:effectLst/>
                          <a:latin typeface="Calibri"/>
                          <a:ea typeface=""/>
                          <a:cs typeface=""/>
                          <a:hlinkClick r:id="rId2"/>
                        </a:rPr>
                        <a:t>https://cutt.us/lT7SC</a:t>
                      </a:r>
                      <a:endParaRPr lang="en-US" sz="18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20</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26</a:t>
            </a:fld>
            <a:endParaRPr lang="ar-SA"/>
          </a:p>
        </p:txBody>
      </p:sp>
    </p:spTree>
    <p:extLst>
      <p:ext uri="{BB962C8B-B14F-4D97-AF65-F5344CB8AC3E}">
        <p14:creationId xmlns:p14="http://schemas.microsoft.com/office/powerpoint/2010/main" val="2583620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2021096" y="1791793"/>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14" name="مستطيل 13">
            <a:extLst>
              <a:ext uri="{FF2B5EF4-FFF2-40B4-BE49-F238E27FC236}">
                <a16:creationId xmlns:a16="http://schemas.microsoft.com/office/drawing/2014/main" xmlns="" id="{3E223E97-8717-4BF1-9230-1676AF684196}"/>
              </a:ext>
            </a:extLst>
          </p:cNvPr>
          <p:cNvSpPr/>
          <p:nvPr/>
        </p:nvSpPr>
        <p:spPr>
          <a:xfrm>
            <a:off x="3379701" y="2784437"/>
            <a:ext cx="5742046"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defRPr/>
            </a:pPr>
            <a:r>
              <a:rPr lang="ar-SA" sz="4400" b="1" dirty="0">
                <a:ln>
                  <a:solidFill>
                    <a:schemeClr val="accent1">
                      <a:lumMod val="50000"/>
                    </a:schemeClr>
                  </a:solidFill>
                </a:ln>
                <a:solidFill>
                  <a:schemeClr val="bg1"/>
                </a:solidFill>
              </a:rPr>
              <a:t>السبورات الرقمية </a:t>
            </a:r>
            <a:endParaRPr kumimoji="0" lang="ar-SA" sz="4400" b="1" i="0" u="none" strike="noStrike" kern="1200" cap="none" spc="0" normalizeH="0" baseline="0" noProof="0" dirty="0">
              <a:ln>
                <a:solidFill>
                  <a:schemeClr val="accent1">
                    <a:lumMod val="50000"/>
                  </a:schemeClr>
                </a:solidFill>
              </a:ln>
              <a:solidFill>
                <a:schemeClr val="bg1"/>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27</a:t>
            </a:fld>
            <a:endParaRPr lang="ar-SA"/>
          </a:p>
        </p:txBody>
      </p:sp>
      <p:pic>
        <p:nvPicPr>
          <p:cNvPr id="15" name="صورة 14"/>
          <p:cNvPicPr>
            <a:picLocks noChangeAspect="1"/>
          </p:cNvPicPr>
          <p:nvPr/>
        </p:nvPicPr>
        <p:blipFill>
          <a:blip r:embed="rId3">
            <a:clrChange>
              <a:clrFrom>
                <a:srgbClr val="FFFFFF"/>
              </a:clrFrom>
              <a:clrTo>
                <a:srgbClr val="FFFFFF">
                  <a:alpha val="0"/>
                </a:srgbClr>
              </a:clrTo>
            </a:clrChange>
          </a:blip>
          <a:stretch>
            <a:fillRect/>
          </a:stretch>
        </p:blipFill>
        <p:spPr>
          <a:xfrm>
            <a:off x="2742064" y="2037907"/>
            <a:ext cx="1931428" cy="680628"/>
          </a:xfrm>
          <a:prstGeom prst="rect">
            <a:avLst/>
          </a:prstGeom>
        </p:spPr>
      </p:pic>
    </p:spTree>
    <p:extLst>
      <p:ext uri="{BB962C8B-B14F-4D97-AF65-F5344CB8AC3E}">
        <p14:creationId xmlns:p14="http://schemas.microsoft.com/office/powerpoint/2010/main" val="3029127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611157084"/>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السبورة الفنلندية </a:t>
                      </a:r>
                      <a:r>
                        <a:rPr lang="en-US" sz="3200" b="1" kern="1200" dirty="0" smtClean="0">
                          <a:solidFill>
                            <a:schemeClr val="tx1"/>
                          </a:solidFill>
                          <a:effectLst/>
                          <a:latin typeface="Calibri"/>
                          <a:ea typeface=""/>
                          <a:cs typeface=""/>
                        </a:rPr>
                        <a:t>Whiteboard.fi</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https://cutt.us/12nYN</a:t>
                      </a:r>
                      <a:endParaRPr lang="ar-SA"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21</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28</a:t>
            </a:fld>
            <a:endParaRPr lang="ar-SA"/>
          </a:p>
        </p:txBody>
      </p:sp>
    </p:spTree>
    <p:extLst>
      <p:ext uri="{BB962C8B-B14F-4D97-AF65-F5344CB8AC3E}">
        <p14:creationId xmlns:p14="http://schemas.microsoft.com/office/powerpoint/2010/main" val="55995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380980063"/>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سبورة </a:t>
                      </a:r>
                      <a:r>
                        <a:rPr lang="en-US" sz="3200" b="1" kern="1200" dirty="0" err="1" smtClean="0">
                          <a:solidFill>
                            <a:schemeClr val="tx1"/>
                          </a:solidFill>
                          <a:effectLst/>
                          <a:latin typeface="Calibri"/>
                          <a:ea typeface=""/>
                          <a:cs typeface=""/>
                        </a:rPr>
                        <a:t>OpenBoard</a:t>
                      </a:r>
                      <a:r>
                        <a:rPr lang="en-US" sz="3200" b="1" kern="1200" dirty="0" smtClean="0">
                          <a:solidFill>
                            <a:schemeClr val="tx1"/>
                          </a:solidFill>
                          <a:effectLst/>
                          <a:latin typeface="Calibri"/>
                          <a:ea typeface=""/>
                          <a:cs typeface=""/>
                        </a:rPr>
                        <a:t> </a:t>
                      </a:r>
                      <a:r>
                        <a:rPr lang="ar-SA" sz="3200" b="1" kern="1200" dirty="0" smtClean="0">
                          <a:solidFill>
                            <a:schemeClr val="tx1"/>
                          </a:solidFill>
                          <a:effectLst/>
                          <a:latin typeface="Calibri"/>
                          <a:ea typeface=""/>
                          <a:cs typeface=""/>
                        </a:rPr>
                        <a:t>مفتوحة المصدر</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https://cutt.us/1rzpE</a:t>
                      </a:r>
                      <a:endParaRPr lang="en-US"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22</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29</a:t>
            </a:fld>
            <a:endParaRPr lang="ar-SA"/>
          </a:p>
        </p:txBody>
      </p:sp>
    </p:spTree>
    <p:extLst>
      <p:ext uri="{BB962C8B-B14F-4D97-AF65-F5344CB8AC3E}">
        <p14:creationId xmlns:p14="http://schemas.microsoft.com/office/powerpoint/2010/main" val="181728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sp>
        <p:nvSpPr>
          <p:cNvPr id="36" name="مستطيل 35"/>
          <p:cNvSpPr/>
          <p:nvPr/>
        </p:nvSpPr>
        <p:spPr>
          <a:xfrm>
            <a:off x="451502" y="2264635"/>
            <a:ext cx="10998437" cy="3537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tx1"/>
                </a:solidFill>
                <a:latin typeface="Al-Jazeera-Arabic-Bold" panose="01000500000000020006" pitchFamily="2" charset="-78"/>
                <a:cs typeface="Al-Jazeera-Arabic-Bold" panose="01000500000000020006" pitchFamily="2" charset="-78"/>
              </a:rPr>
              <a:t>92 عاما ً من </a:t>
            </a:r>
            <a:r>
              <a:rPr lang="ar-SA" sz="3200" dirty="0">
                <a:solidFill>
                  <a:schemeClr val="tx1"/>
                </a:solidFill>
                <a:latin typeface="Al-Jazeera-Arabic-Bold" panose="01000500000000020006" pitchFamily="2" charset="-78"/>
                <a:cs typeface="Al-Jazeera-Arabic-Bold" panose="01000500000000020006" pitchFamily="2" charset="-78"/>
              </a:rPr>
              <a:t>الفخر والعطاء والنماء </a:t>
            </a:r>
            <a:r>
              <a:rPr lang="ar-SA" sz="3200" dirty="0" smtClean="0">
                <a:solidFill>
                  <a:schemeClr val="tx1"/>
                </a:solidFill>
                <a:latin typeface="Al-Jazeera-Arabic-Bold" panose="01000500000000020006" pitchFamily="2" charset="-78"/>
                <a:cs typeface="Al-Jazeera-Arabic-Bold" panose="01000500000000020006" pitchFamily="2" charset="-78"/>
              </a:rPr>
              <a:t>والازدهار لتأسيس</a:t>
            </a:r>
          </a:p>
          <a:p>
            <a:pPr algn="ctr"/>
            <a:r>
              <a:rPr lang="ar-SA" sz="3200" dirty="0" smtClean="0">
                <a:solidFill>
                  <a:schemeClr val="tx1"/>
                </a:solidFill>
                <a:latin typeface="Al-Jazeera-Arabic-Bold" panose="01000500000000020006" pitchFamily="2" charset="-78"/>
                <a:cs typeface="Al-Jazeera-Arabic-Bold" panose="01000500000000020006" pitchFamily="2" charset="-78"/>
              </a:rPr>
              <a:t> </a:t>
            </a:r>
            <a:r>
              <a:rPr lang="ar-SA" sz="3200" dirty="0" smtClean="0">
                <a:solidFill>
                  <a:srgbClr val="009999"/>
                </a:solidFill>
                <a:latin typeface="Al-Jazeera-Arabic-Bold" panose="01000500000000020006" pitchFamily="2" charset="-78"/>
                <a:cs typeface="Al-Jazeera-Arabic-Bold" panose="01000500000000020006" pitchFamily="2" charset="-78"/>
              </a:rPr>
              <a:t>المملكة العربية السعودية </a:t>
            </a:r>
          </a:p>
          <a:p>
            <a:pPr algn="ctr"/>
            <a:r>
              <a:rPr lang="ar-SA" sz="3200" dirty="0" smtClean="0">
                <a:solidFill>
                  <a:schemeClr val="tx1"/>
                </a:solidFill>
                <a:latin typeface="Al-Jazeera-Arabic-Bold" panose="01000500000000020006" pitchFamily="2" charset="-78"/>
                <a:cs typeface="Al-Jazeera-Arabic-Bold" panose="01000500000000020006" pitchFamily="2" charset="-78"/>
              </a:rPr>
              <a:t>عطاء وطن وفخر وإنجاز يٌسطر بماء من ذهب </a:t>
            </a:r>
            <a:endParaRPr lang="ar-SA" sz="3200" dirty="0">
              <a:solidFill>
                <a:schemeClr val="tx1"/>
              </a:solidFill>
              <a:latin typeface="Al-Jazeera-Arabic-Bold" panose="01000500000000020006" pitchFamily="2" charset="-78"/>
              <a:cs typeface="Al-Jazeera-Arabic-Bold" panose="01000500000000020006" pitchFamily="2" charset="-78"/>
            </a:endParaRPr>
          </a:p>
          <a:p>
            <a:pPr algn="ctr"/>
            <a:r>
              <a:rPr lang="ar-SA" sz="3200" dirty="0" smtClean="0">
                <a:solidFill>
                  <a:schemeClr val="tx1"/>
                </a:solidFill>
                <a:latin typeface="Al-Jazeera-Arabic-Bold" panose="01000500000000020006" pitchFamily="2" charset="-78"/>
                <a:cs typeface="Al-Jazeera-Arabic-Bold" panose="01000500000000020006" pitchFamily="2" charset="-78"/>
              </a:rPr>
              <a:t>وبهذه المناسبة يقدم قسم تقنيات التعليم بالمدينة المنورة</a:t>
            </a:r>
          </a:p>
          <a:p>
            <a:pPr algn="ctr"/>
            <a:r>
              <a:rPr lang="ar-SA" sz="3200" dirty="0" smtClean="0">
                <a:solidFill>
                  <a:srgbClr val="009999"/>
                </a:solidFill>
                <a:latin typeface="Al-Jazeera-Arabic-Bold" panose="01000500000000020006" pitchFamily="2" charset="-78"/>
                <a:cs typeface="Al-Jazeera-Arabic-Bold" panose="01000500000000020006" pitchFamily="2" charset="-78"/>
              </a:rPr>
              <a:t>لمبادرة «تقنيات التعليم»</a:t>
            </a:r>
          </a:p>
          <a:p>
            <a:pPr algn="ctr"/>
            <a:r>
              <a:rPr lang="ar-SA" sz="3200" dirty="0" smtClean="0">
                <a:solidFill>
                  <a:schemeClr val="tx1"/>
                </a:solidFill>
                <a:latin typeface="Al-Jazeera-Arabic-Bold" panose="01000500000000020006" pitchFamily="2" charset="-78"/>
                <a:cs typeface="Al-Jazeera-Arabic-Bold" panose="01000500000000020006" pitchFamily="2" charset="-78"/>
              </a:rPr>
              <a:t>٩٢ </a:t>
            </a:r>
            <a:r>
              <a:rPr lang="ar-SA" sz="3200" dirty="0">
                <a:solidFill>
                  <a:schemeClr val="tx1"/>
                </a:solidFill>
                <a:latin typeface="Al-Jazeera-Arabic-Bold" panose="01000500000000020006" pitchFamily="2" charset="-78"/>
                <a:cs typeface="Al-Jazeera-Arabic-Bold" panose="01000500000000020006" pitchFamily="2" charset="-78"/>
              </a:rPr>
              <a:t>مقالاً </a:t>
            </a:r>
            <a:r>
              <a:rPr lang="ar-SA" sz="3200" dirty="0" smtClean="0">
                <a:solidFill>
                  <a:schemeClr val="tx1"/>
                </a:solidFill>
                <a:latin typeface="Al-Jazeera-Arabic-Bold" panose="01000500000000020006" pitchFamily="2" charset="-78"/>
                <a:cs typeface="Al-Jazeera-Arabic-Bold" panose="01000500000000020006" pitchFamily="2" charset="-78"/>
              </a:rPr>
              <a:t>انتاج سفراء التميز التقني</a:t>
            </a:r>
          </a:p>
          <a:p>
            <a:pPr algn="ctr"/>
            <a:r>
              <a:rPr lang="ar-SA" sz="3200" dirty="0" smtClean="0">
                <a:solidFill>
                  <a:schemeClr val="tx1"/>
                </a:solidFill>
                <a:latin typeface="Al-Jazeera-Arabic-Bold" panose="01000500000000020006" pitchFamily="2" charset="-78"/>
                <a:cs typeface="Al-Jazeera-Arabic-Bold" panose="01000500000000020006" pitchFamily="2" charset="-78"/>
              </a:rPr>
              <a:t>......................................................</a:t>
            </a:r>
          </a:p>
          <a:p>
            <a:pPr algn="ctr"/>
            <a:r>
              <a:rPr lang="ar-SA" sz="3200" dirty="0">
                <a:solidFill>
                  <a:schemeClr val="tx1"/>
                </a:solidFill>
                <a:latin typeface="Al-Jazeera-Arabic-Bold" panose="01000500000000020006" pitchFamily="2" charset="-78"/>
                <a:cs typeface="Al-Jazeera-Arabic-Bold" panose="01000500000000020006" pitchFamily="2" charset="-78"/>
              </a:rPr>
              <a:t>اللهم ادم علينا نعمة الأمن والأمان</a:t>
            </a:r>
          </a:p>
          <a:p>
            <a:pPr algn="ctr"/>
            <a:r>
              <a:rPr lang="ar-SA" sz="3200" dirty="0" smtClean="0">
                <a:solidFill>
                  <a:schemeClr val="tx1"/>
                </a:solidFill>
                <a:latin typeface="Al-Jazeera-Arabic-Bold" panose="01000500000000020006" pitchFamily="2" charset="-78"/>
                <a:cs typeface="Al-Jazeera-Arabic-Bold" panose="01000500000000020006" pitchFamily="2" charset="-78"/>
              </a:rPr>
              <a:t> </a:t>
            </a:r>
            <a:endParaRPr lang="ar-SA" sz="3200" dirty="0">
              <a:solidFill>
                <a:schemeClr val="tx1"/>
              </a:solidFill>
              <a:latin typeface="Al-Jazeera-Arabic-Bold" panose="01000500000000020006" pitchFamily="2" charset="-78"/>
              <a:cs typeface="Al-Jazeera-Arabic-Bold" panose="01000500000000020006" pitchFamily="2" charset="-78"/>
            </a:endParaRPr>
          </a:p>
        </p:txBody>
      </p:sp>
      <p:sp>
        <p:nvSpPr>
          <p:cNvPr id="5" name="مستطيل 4">
            <a:extLst>
              <a:ext uri="{FF2B5EF4-FFF2-40B4-BE49-F238E27FC236}">
                <a16:creationId xmlns:a16="http://schemas.microsoft.com/office/drawing/2014/main" xmlns="" id="{B83687C3-1C7A-4F40-9E4A-626C5675296B}"/>
              </a:ext>
            </a:extLst>
          </p:cNvPr>
          <p:cNvSpPr/>
          <p:nvPr/>
        </p:nvSpPr>
        <p:spPr>
          <a:xfrm>
            <a:off x="9233072" y="738331"/>
            <a:ext cx="2958928" cy="941796"/>
          </a:xfrm>
          <a:prstGeom prst="rect">
            <a:avLst/>
          </a:prstGeom>
          <a:noFill/>
          <a:ln w="57150">
            <a:noFill/>
          </a:ln>
        </p:spPr>
        <p:style>
          <a:lnRef idx="2">
            <a:schemeClr val="accent2"/>
          </a:lnRef>
          <a:fillRef idx="1">
            <a:schemeClr val="lt1"/>
          </a:fillRef>
          <a:effectRef idx="0">
            <a:schemeClr val="accent2"/>
          </a:effectRef>
          <a:fontRef idx="minor">
            <a:schemeClr val="dk1"/>
          </a:fontRef>
        </p:style>
        <p:txBody>
          <a:bodyPr wrap="square">
            <a:spAutoFit/>
          </a:bodyPr>
          <a:lstStyle/>
          <a:p>
            <a:pPr algn="r">
              <a:lnSpc>
                <a:spcPct val="115000"/>
              </a:lnSpc>
              <a:spcAft>
                <a:spcPts val="750"/>
              </a:spcAft>
            </a:pPr>
            <a:r>
              <a:rPr lang="ar-SA" sz="4800" dirty="0">
                <a:ln>
                  <a:solidFill>
                    <a:schemeClr val="accent1">
                      <a:lumMod val="75000"/>
                    </a:schemeClr>
                  </a:solidFill>
                </a:ln>
                <a:solidFill>
                  <a:srgbClr val="006666"/>
                </a:solidFill>
                <a:latin typeface="Al-Jazeera-Arabic-Bold" panose="01000500000000020006" pitchFamily="2" charset="-78"/>
                <a:ea typeface="Calibri"/>
                <a:cs typeface="Mohammad Bold Art 1" pitchFamily="2" charset="-78"/>
              </a:rPr>
              <a:t>المقدمة /</a:t>
            </a:r>
            <a:endParaRPr lang="en-US" sz="4800" dirty="0">
              <a:ln>
                <a:solidFill>
                  <a:schemeClr val="accent1">
                    <a:lumMod val="75000"/>
                  </a:schemeClr>
                </a:solidFill>
              </a:ln>
              <a:solidFill>
                <a:srgbClr val="006666"/>
              </a:solidFill>
              <a:latin typeface="Al-Jazeera-Arabic-Bold" panose="01000500000000020006" pitchFamily="2" charset="-78"/>
              <a:ea typeface="Calibri"/>
              <a:cs typeface="Mohammad Bold Art 1" pitchFamily="2" charset="-78"/>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a:t>
            </a:fld>
            <a:endParaRPr lang="ar-SA"/>
          </a:p>
        </p:txBody>
      </p:sp>
    </p:spTree>
    <p:extLst>
      <p:ext uri="{BB962C8B-B14F-4D97-AF65-F5344CB8AC3E}">
        <p14:creationId xmlns:p14="http://schemas.microsoft.com/office/powerpoint/2010/main" val="1655614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0808561"/>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السبورة الذكية سمارت بورد </a:t>
                      </a:r>
                      <a:r>
                        <a:rPr lang="en-US" sz="3200" b="1" kern="1200" dirty="0" smtClean="0">
                          <a:solidFill>
                            <a:schemeClr val="tx1"/>
                          </a:solidFill>
                          <a:effectLst/>
                          <a:latin typeface="Calibri"/>
                          <a:ea typeface=""/>
                          <a:cs typeface=""/>
                        </a:rPr>
                        <a:t>Smart Board</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https://cutt.us/Iu5tf</a:t>
                      </a:r>
                      <a:endParaRPr lang="en-US"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23</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30</a:t>
            </a:fld>
            <a:endParaRPr lang="ar-SA"/>
          </a:p>
        </p:txBody>
      </p:sp>
    </p:spTree>
    <p:extLst>
      <p:ext uri="{BB962C8B-B14F-4D97-AF65-F5344CB8AC3E}">
        <p14:creationId xmlns:p14="http://schemas.microsoft.com/office/powerpoint/2010/main" val="1461112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868602580"/>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السبورة التشاركية البسيطة </a:t>
                      </a:r>
                      <a:r>
                        <a:rPr lang="en-US" sz="3200" b="1" kern="1200" dirty="0" smtClean="0">
                          <a:solidFill>
                            <a:schemeClr val="tx1"/>
                          </a:solidFill>
                          <a:effectLst/>
                          <a:latin typeface="Calibri"/>
                          <a:ea typeface=""/>
                          <a:cs typeface=""/>
                        </a:rPr>
                        <a:t>Whiteboard Fox</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https://cutt.us/lwrvE</a:t>
                      </a:r>
                      <a:endParaRPr lang="en-US"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24</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31</a:t>
            </a:fld>
            <a:endParaRPr lang="ar-SA"/>
          </a:p>
        </p:txBody>
      </p:sp>
    </p:spTree>
    <p:extLst>
      <p:ext uri="{BB962C8B-B14F-4D97-AF65-F5344CB8AC3E}">
        <p14:creationId xmlns:p14="http://schemas.microsoft.com/office/powerpoint/2010/main" val="2195919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072813732"/>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السبورات الرقمية </a:t>
                      </a:r>
                      <a:r>
                        <a:rPr lang="en-US" sz="3200" b="1" kern="1200" dirty="0" smtClean="0">
                          <a:solidFill>
                            <a:schemeClr val="tx1"/>
                          </a:solidFill>
                          <a:effectLst/>
                          <a:latin typeface="Calibri"/>
                          <a:ea typeface=""/>
                          <a:cs typeface=""/>
                        </a:rPr>
                        <a:t>Digital whiteboard</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https://cutt.us/3v8uS</a:t>
                      </a:r>
                      <a:endParaRPr lang="en-US"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25</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32</a:t>
            </a:fld>
            <a:endParaRPr lang="ar-SA"/>
          </a:p>
        </p:txBody>
      </p:sp>
    </p:spTree>
    <p:extLst>
      <p:ext uri="{BB962C8B-B14F-4D97-AF65-F5344CB8AC3E}">
        <p14:creationId xmlns:p14="http://schemas.microsoft.com/office/powerpoint/2010/main" val="2019757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99813001"/>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l" rtl="1"/>
                      <a:r>
                        <a:rPr lang="ar-SA" sz="3200" dirty="0" smtClean="0">
                          <a:effectLst/>
                          <a:latin typeface="Calibri" panose="020F0502020204030204" pitchFamily="34" charset="0"/>
                          <a:ea typeface="Calibri" panose="020F0502020204030204" pitchFamily="34" charset="0"/>
                          <a:cs typeface="Arial" panose="020B0604020202020204" pitchFamily="34" charset="0"/>
                        </a:rPr>
                        <a:t>السبورة التشاركية البسيطة</a:t>
                      </a:r>
                      <a:r>
                        <a:rPr lang="en-US" sz="3200" dirty="0" smtClean="0">
                          <a:effectLst/>
                          <a:latin typeface="Calibri" panose="020F0502020204030204" pitchFamily="34" charset="0"/>
                          <a:ea typeface="Calibri" panose="020F0502020204030204" pitchFamily="34" charset="0"/>
                          <a:cs typeface="Arial" panose="020B0604020202020204" pitchFamily="34" charset="0"/>
                        </a:rPr>
                        <a:t> Whiteboard Fox</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https://cutt.us/f87Tx</a:t>
                      </a:r>
                      <a:endParaRPr lang="en-US"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26</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33</a:t>
            </a:fld>
            <a:endParaRPr lang="ar-SA"/>
          </a:p>
        </p:txBody>
      </p:sp>
    </p:spTree>
    <p:extLst>
      <p:ext uri="{BB962C8B-B14F-4D97-AF65-F5344CB8AC3E}">
        <p14:creationId xmlns:p14="http://schemas.microsoft.com/office/powerpoint/2010/main" val="1655079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6423807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l" rtl="1"/>
                      <a:r>
                        <a:rPr lang="ar-SA" sz="3200" dirty="0" smtClean="0">
                          <a:effectLst/>
                          <a:latin typeface="Calibri" panose="020F0502020204030204" pitchFamily="34" charset="0"/>
                          <a:ea typeface="Calibri" panose="020F0502020204030204" pitchFamily="34" charset="0"/>
                          <a:cs typeface="Arial" panose="020B0604020202020204" pitchFamily="34" charset="0"/>
                        </a:rPr>
                        <a:t>السبورة التفاعلية وشاشة البث </a:t>
                      </a:r>
                      <a:r>
                        <a:rPr lang="en-US" sz="3200" dirty="0" err="1" smtClean="0">
                          <a:effectLst/>
                          <a:latin typeface="Calibri" panose="020F0502020204030204" pitchFamily="34" charset="0"/>
                          <a:ea typeface="Calibri" panose="020F0502020204030204" pitchFamily="34" charset="0"/>
                          <a:cs typeface="Arial" panose="020B0604020202020204" pitchFamily="34" charset="0"/>
                        </a:rPr>
                        <a:t>Educreations</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https://cutt.us/TeE3W</a:t>
                      </a:r>
                      <a:endParaRPr lang="en-US"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27</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34</a:t>
            </a:fld>
            <a:endParaRPr lang="ar-SA"/>
          </a:p>
        </p:txBody>
      </p:sp>
    </p:spTree>
    <p:extLst>
      <p:ext uri="{BB962C8B-B14F-4D97-AF65-F5344CB8AC3E}">
        <p14:creationId xmlns:p14="http://schemas.microsoft.com/office/powerpoint/2010/main" val="2918510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375837931"/>
              </p:ext>
            </p:extLst>
          </p:nvPr>
        </p:nvGraphicFramePr>
        <p:xfrm>
          <a:off x="1501606" y="1629072"/>
          <a:ext cx="9804480" cy="15316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effectLst/>
                          <a:latin typeface="Calibri" panose="020F0502020204030204" pitchFamily="34" charset="0"/>
                          <a:ea typeface="Calibri" panose="020F0502020204030204" pitchFamily="34" charset="0"/>
                          <a:cs typeface="Arial" panose="020B0604020202020204" pitchFamily="34" charset="0"/>
                        </a:rPr>
                        <a:t> السبورة البيضاء السحابية</a:t>
                      </a:r>
                    </a:p>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effectLst/>
                          <a:latin typeface="Calibri" panose="020F0502020204030204" pitchFamily="34" charset="0"/>
                          <a:ea typeface="Calibri" panose="020F0502020204030204" pitchFamily="34" charset="0"/>
                          <a:cs typeface="Arial" panose="020B0604020202020204" pitchFamily="34" charset="0"/>
                        </a:rPr>
                        <a:t> </a:t>
                      </a:r>
                      <a:r>
                        <a:rPr lang="en-US" sz="3200" dirty="0" smtClean="0">
                          <a:effectLst/>
                          <a:latin typeface="Calibri" panose="020F0502020204030204" pitchFamily="34" charset="0"/>
                          <a:ea typeface="Calibri" panose="020F0502020204030204" pitchFamily="34" charset="0"/>
                          <a:cs typeface="Arial" panose="020B0604020202020204" pitchFamily="34" charset="0"/>
                        </a:rPr>
                        <a:t>Microsoft Whiteboard</a:t>
                      </a:r>
                      <a:endParaRPr lang="en-US" sz="3200" b="1" kern="1200" dirty="0" smtClean="0">
                        <a:solidFill>
                          <a:schemeClr val="tx1"/>
                        </a:solidFill>
                        <a:effectLst/>
                        <a:latin typeface="Calibri"/>
                        <a:ea typeface=""/>
                        <a:cs typeface=""/>
                      </a:endParaRPr>
                    </a:p>
                    <a:p>
                      <a:pPr algn="ctr" rtl="1"/>
                      <a:r>
                        <a:rPr lang="en-US" sz="3200" dirty="0" smtClean="0">
                          <a:effectLst/>
                          <a:latin typeface="Calibri" panose="020F0502020204030204" pitchFamily="34" charset="0"/>
                          <a:ea typeface="Calibri" panose="020F0502020204030204" pitchFamily="34" charset="0"/>
                          <a:cs typeface="Arial" panose="020B0604020202020204" pitchFamily="34" charset="0"/>
                        </a:rPr>
                        <a:t> </a:t>
                      </a:r>
                      <a:endParaRPr lang="ar-SA" sz="3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https://cutt.us/GjZah</a:t>
                      </a:r>
                      <a:endParaRPr lang="en-US"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28</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35</a:t>
            </a:fld>
            <a:endParaRPr lang="ar-SA"/>
          </a:p>
        </p:txBody>
      </p:sp>
    </p:spTree>
    <p:extLst>
      <p:ext uri="{BB962C8B-B14F-4D97-AF65-F5344CB8AC3E}">
        <p14:creationId xmlns:p14="http://schemas.microsoft.com/office/powerpoint/2010/main" val="467845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755199617"/>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سمارت نوت بوك </a:t>
                      </a:r>
                      <a:r>
                        <a:rPr lang="en-US" sz="3200" dirty="0" smtClean="0">
                          <a:effectLst/>
                          <a:latin typeface="Calibri" panose="020F0502020204030204" pitchFamily="34" charset="0"/>
                          <a:ea typeface="Calibri" panose="020F0502020204030204" pitchFamily="34" charset="0"/>
                          <a:cs typeface="Arial" panose="020B0604020202020204" pitchFamily="34" charset="0"/>
                        </a:rPr>
                        <a:t>Smart Notebook</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https://cutt.us/QFZk7</a:t>
                      </a:r>
                      <a:endParaRPr lang="en-US" sz="1600" kern="1200" dirty="0" smtClean="0">
                        <a:solidFill>
                          <a:schemeClr val="dk1"/>
                        </a:solidFill>
                        <a:effectLst/>
                        <a:latin typeface="Calibri"/>
                        <a:ea typeface=""/>
                        <a:cs typeface=""/>
                      </a:endParaRPr>
                    </a:p>
                    <a:p>
                      <a:pPr algn="ctr"/>
                      <a:endParaRPr lang="ar-SA"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29</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36</a:t>
            </a:fld>
            <a:endParaRPr lang="ar-SA"/>
          </a:p>
        </p:txBody>
      </p:sp>
    </p:spTree>
    <p:extLst>
      <p:ext uri="{BB962C8B-B14F-4D97-AF65-F5344CB8AC3E}">
        <p14:creationId xmlns:p14="http://schemas.microsoft.com/office/powerpoint/2010/main" val="2250124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2021096" y="1791793"/>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14" name="مستطيل 13">
            <a:extLst>
              <a:ext uri="{FF2B5EF4-FFF2-40B4-BE49-F238E27FC236}">
                <a16:creationId xmlns:a16="http://schemas.microsoft.com/office/drawing/2014/main" xmlns="" id="{3E223E97-8717-4BF1-9230-1676AF684196}"/>
              </a:ext>
            </a:extLst>
          </p:cNvPr>
          <p:cNvSpPr/>
          <p:nvPr/>
        </p:nvSpPr>
        <p:spPr>
          <a:xfrm>
            <a:off x="3038480" y="2619207"/>
            <a:ext cx="6643467"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defRPr/>
            </a:pPr>
            <a:r>
              <a:rPr lang="ar-SA" sz="4400" b="1" dirty="0" smtClean="0">
                <a:ln>
                  <a:solidFill>
                    <a:schemeClr val="accent1">
                      <a:lumMod val="50000"/>
                    </a:schemeClr>
                  </a:solidFill>
                </a:ln>
                <a:solidFill>
                  <a:schemeClr val="bg1"/>
                </a:solidFill>
              </a:rPr>
              <a:t>تطبيقات رقمية من الأجهزة الذكية  </a:t>
            </a:r>
            <a:endParaRPr kumimoji="0" lang="ar-SA" sz="4400" b="1" i="0" u="none" strike="noStrike" kern="1200" cap="none" spc="0" normalizeH="0" baseline="0" noProof="0" dirty="0">
              <a:ln>
                <a:solidFill>
                  <a:schemeClr val="accent1">
                    <a:lumMod val="50000"/>
                  </a:schemeClr>
                </a:solidFill>
              </a:ln>
              <a:solidFill>
                <a:schemeClr val="bg1"/>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fld id="{1C6A4CF2-E718-4CE5-96B4-B7DE9A7C00C9}" type="slidenum">
              <a:rPr lang="ar-SA" smtClean="0"/>
              <a:t>37</a:t>
            </a:fld>
            <a:endParaRPr lang="ar-SA"/>
          </a:p>
        </p:txBody>
      </p:sp>
      <p:pic>
        <p:nvPicPr>
          <p:cNvPr id="15" name="صورة 14"/>
          <p:cNvPicPr>
            <a:picLocks noChangeAspect="1"/>
          </p:cNvPicPr>
          <p:nvPr/>
        </p:nvPicPr>
        <p:blipFill>
          <a:blip r:embed="rId3">
            <a:clrChange>
              <a:clrFrom>
                <a:srgbClr val="FFFFFF"/>
              </a:clrFrom>
              <a:clrTo>
                <a:srgbClr val="FFFFFF">
                  <a:alpha val="0"/>
                </a:srgbClr>
              </a:clrTo>
            </a:clrChange>
          </a:blip>
          <a:stretch>
            <a:fillRect/>
          </a:stretch>
        </p:blipFill>
        <p:spPr>
          <a:xfrm>
            <a:off x="2742064" y="2037907"/>
            <a:ext cx="1931428" cy="680628"/>
          </a:xfrm>
          <a:prstGeom prst="rect">
            <a:avLst/>
          </a:prstGeom>
        </p:spPr>
      </p:pic>
    </p:spTree>
    <p:extLst>
      <p:ext uri="{BB962C8B-B14F-4D97-AF65-F5344CB8AC3E}">
        <p14:creationId xmlns:p14="http://schemas.microsoft.com/office/powerpoint/2010/main" val="2951855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813645981"/>
              </p:ext>
            </p:extLst>
          </p:nvPr>
        </p:nvGraphicFramePr>
        <p:xfrm>
          <a:off x="1501606" y="1629072"/>
          <a:ext cx="9804480" cy="166116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تطبيق </a:t>
                      </a:r>
                      <a:r>
                        <a:rPr lang="en-US" sz="3200" dirty="0" smtClean="0">
                          <a:effectLst/>
                          <a:latin typeface="Calibri" panose="020F0502020204030204" pitchFamily="34" charset="0"/>
                          <a:ea typeface="Calibri" panose="020F0502020204030204" pitchFamily="34" charset="0"/>
                          <a:cs typeface="Arial" panose="020B0604020202020204" pitchFamily="34" charset="0"/>
                        </a:rPr>
                        <a:t>Find my Medicine</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https://edutec4all.medu.sa/%d8%aa%d8%b7%d8%a8%d9%8a%d9%82-find-my-medicine/</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30</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38</a:t>
            </a:fld>
            <a:endParaRPr lang="ar-SA"/>
          </a:p>
        </p:txBody>
      </p:sp>
    </p:spTree>
    <p:extLst>
      <p:ext uri="{BB962C8B-B14F-4D97-AF65-F5344CB8AC3E}">
        <p14:creationId xmlns:p14="http://schemas.microsoft.com/office/powerpoint/2010/main" val="371975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009740596"/>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dirty="0" smtClean="0">
                          <a:effectLst/>
                          <a:latin typeface="Calibri" panose="020F0502020204030204" pitchFamily="34" charset="0"/>
                          <a:ea typeface="Calibri" panose="020F0502020204030204" pitchFamily="34" charset="0"/>
                          <a:cs typeface="Arial" panose="020B0604020202020204" pitchFamily="34" charset="0"/>
                        </a:rPr>
                        <a:t>تعرف على أطوار القمر من خلال تطبيق</a:t>
                      </a:r>
                    </a:p>
                    <a:p>
                      <a:pPr algn="ctr" rtl="1"/>
                      <a:r>
                        <a:rPr lang="ar-SA" sz="3200" b="1" dirty="0" smtClean="0">
                          <a:effectLst/>
                          <a:latin typeface="Calibri" panose="020F0502020204030204" pitchFamily="34" charset="0"/>
                          <a:ea typeface="Calibri" panose="020F0502020204030204" pitchFamily="34" charset="0"/>
                          <a:cs typeface="Arial" panose="020B0604020202020204" pitchFamily="34" charset="0"/>
                        </a:rPr>
                        <a:t> </a:t>
                      </a:r>
                      <a:r>
                        <a:rPr lang="en-US" sz="3200" b="1" dirty="0" smtClean="0">
                          <a:effectLst/>
                          <a:latin typeface="Calibri" panose="020F0502020204030204" pitchFamily="34" charset="0"/>
                          <a:ea typeface="Calibri" panose="020F0502020204030204" pitchFamily="34" charset="0"/>
                          <a:cs typeface="Arial" panose="020B0604020202020204" pitchFamily="34" charset="0"/>
                        </a:rPr>
                        <a:t>MOON</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https://cutt.us/rtrTX</a:t>
                      </a:r>
                      <a:endParaRPr lang="ar-SA"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31</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39</a:t>
            </a:fld>
            <a:endParaRPr lang="ar-SA"/>
          </a:p>
        </p:txBody>
      </p:sp>
    </p:spTree>
    <p:extLst>
      <p:ext uri="{BB962C8B-B14F-4D97-AF65-F5344CB8AC3E}">
        <p14:creationId xmlns:p14="http://schemas.microsoft.com/office/powerpoint/2010/main" val="4197097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3018" y="3989253"/>
            <a:ext cx="12192000" cy="2824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sp>
        <p:nvSpPr>
          <p:cNvPr id="6" name="TextBox 61">
            <a:extLst>
              <a:ext uri="{FF2B5EF4-FFF2-40B4-BE49-F238E27FC236}">
                <a16:creationId xmlns:a16="http://schemas.microsoft.com/office/drawing/2014/main" xmlns="" id="{3EF2AA02-9986-436E-BF1D-D58C483EF51E}"/>
              </a:ext>
            </a:extLst>
          </p:cNvPr>
          <p:cNvSpPr txBox="1"/>
          <p:nvPr/>
        </p:nvSpPr>
        <p:spPr>
          <a:xfrm>
            <a:off x="5637908" y="603322"/>
            <a:ext cx="6200138" cy="769441"/>
          </a:xfrm>
          <a:prstGeom prst="rect">
            <a:avLst/>
          </a:prstGeom>
          <a:noFill/>
          <a:ln>
            <a:noFill/>
          </a:ln>
        </p:spPr>
        <p:txBody>
          <a:bodyPr wrap="square" rtlCol="0">
            <a:spAutoFit/>
          </a:bodyPr>
          <a:lstStyle/>
          <a:p>
            <a:pPr defTabSz="685800" rtl="0">
              <a:defRPr/>
            </a:pPr>
            <a:r>
              <a:rPr lang="en-US" sz="4400" dirty="0">
                <a:ln>
                  <a:solidFill>
                    <a:srgbClr val="00B050"/>
                  </a:solidFill>
                </a:ln>
                <a:solidFill>
                  <a:srgbClr val="128AB7">
                    <a:lumMod val="75000"/>
                  </a:srgbClr>
                </a:solidFill>
                <a:latin typeface="Al-Jazeera-Arabic-Bold" panose="01000500000000020006" pitchFamily="2" charset="-78"/>
                <a:cs typeface="Mohammad Bold Art 1" pitchFamily="2" charset="-78"/>
              </a:rPr>
              <a:t> </a:t>
            </a:r>
            <a:r>
              <a:rPr lang="ar-SA" sz="4400" dirty="0">
                <a:ln>
                  <a:solidFill>
                    <a:srgbClr val="00B050"/>
                  </a:solidFill>
                </a:ln>
                <a:solidFill>
                  <a:srgbClr val="128AB7">
                    <a:lumMod val="75000"/>
                  </a:srgbClr>
                </a:solidFill>
                <a:latin typeface="Al-Jazeera-Arabic-Bold" panose="01000500000000020006" pitchFamily="2" charset="-78"/>
                <a:cs typeface="Mohammad Bold Art 1" pitchFamily="2" charset="-78"/>
              </a:rPr>
              <a:t>فهرس المحتويات/ </a:t>
            </a:r>
            <a:endParaRPr lang="en-US" sz="4400" dirty="0">
              <a:ln>
                <a:solidFill>
                  <a:srgbClr val="00B050"/>
                </a:solidFill>
              </a:ln>
              <a:solidFill>
                <a:srgbClr val="128AB7">
                  <a:lumMod val="75000"/>
                </a:srgbClr>
              </a:solidFill>
              <a:latin typeface="Al-Jazeera-Arabic-Bold" panose="01000500000000020006" pitchFamily="2" charset="-78"/>
              <a:cs typeface="Mohammad Bold Art 1" pitchFamily="2" charset="-78"/>
            </a:endParaRPr>
          </a:p>
        </p:txBody>
      </p:sp>
      <p:pic>
        <p:nvPicPr>
          <p:cNvPr id="7" name="صورة 6"/>
          <p:cNvPicPr>
            <a:picLocks noChangeAspect="1"/>
          </p:cNvPicPr>
          <p:nvPr/>
        </p:nvPicPr>
        <p:blipFill rotWithShape="1">
          <a:blip r:embed="rId3"/>
          <a:srcRect l="87825" t="57209" r="2986" b="15972"/>
          <a:stretch/>
        </p:blipFill>
        <p:spPr>
          <a:xfrm>
            <a:off x="11443755" y="1416346"/>
            <a:ext cx="302678" cy="291414"/>
          </a:xfrm>
          <a:prstGeom prst="rect">
            <a:avLst/>
          </a:prstGeom>
        </p:spPr>
      </p:pic>
      <p:pic>
        <p:nvPicPr>
          <p:cNvPr id="8" name="صورة 7"/>
          <p:cNvPicPr>
            <a:picLocks noChangeAspect="1"/>
          </p:cNvPicPr>
          <p:nvPr/>
        </p:nvPicPr>
        <p:blipFill rotWithShape="1">
          <a:blip r:embed="rId3"/>
          <a:srcRect l="87825" t="57209" r="2986" b="15972"/>
          <a:stretch/>
        </p:blipFill>
        <p:spPr>
          <a:xfrm>
            <a:off x="11443755" y="1927580"/>
            <a:ext cx="302678" cy="291414"/>
          </a:xfrm>
          <a:prstGeom prst="rect">
            <a:avLst/>
          </a:prstGeom>
        </p:spPr>
      </p:pic>
      <p:pic>
        <p:nvPicPr>
          <p:cNvPr id="9" name="صورة 8"/>
          <p:cNvPicPr>
            <a:picLocks noChangeAspect="1"/>
          </p:cNvPicPr>
          <p:nvPr/>
        </p:nvPicPr>
        <p:blipFill rotWithShape="1">
          <a:blip r:embed="rId3"/>
          <a:srcRect l="87825" t="57209" r="2986" b="15972"/>
          <a:stretch/>
        </p:blipFill>
        <p:spPr>
          <a:xfrm>
            <a:off x="11443755" y="2384436"/>
            <a:ext cx="302678" cy="291414"/>
          </a:xfrm>
          <a:prstGeom prst="rect">
            <a:avLst/>
          </a:prstGeom>
        </p:spPr>
      </p:pic>
      <p:sp>
        <p:nvSpPr>
          <p:cNvPr id="10" name="مستطيل 9">
            <a:extLst>
              <a:ext uri="{FF2B5EF4-FFF2-40B4-BE49-F238E27FC236}">
                <a16:creationId xmlns:a16="http://schemas.microsoft.com/office/drawing/2014/main" xmlns="" id="{3E223E97-8717-4BF1-9230-1676AF684196}"/>
              </a:ext>
            </a:extLst>
          </p:cNvPr>
          <p:cNvSpPr/>
          <p:nvPr/>
        </p:nvSpPr>
        <p:spPr>
          <a:xfrm>
            <a:off x="7207166" y="1088208"/>
            <a:ext cx="5742046"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smtClean="0">
                <a:ln>
                  <a:solidFill>
                    <a:schemeClr val="accent1">
                      <a:lumMod val="50000"/>
                    </a:schemeClr>
                  </a:solidFill>
                </a:ln>
                <a:solidFill>
                  <a:schemeClr val="tx1"/>
                </a:solidFill>
                <a:effectLst/>
                <a:uLnTx/>
                <a:uFillTx/>
                <a:latin typeface="Calibri"/>
                <a:ea typeface="+mn-ea"/>
                <a:cs typeface="Arial" panose="020B0604020202020204" pitchFamily="34" charset="0"/>
              </a:rPr>
              <a:t>العروض التقديمية </a:t>
            </a:r>
            <a:endParaRPr kumimoji="0" lang="ar-SA" sz="3200" b="1" i="0" u="none" strike="noStrike" kern="1200" cap="none" spc="0" normalizeH="0" baseline="0" noProof="0" dirty="0">
              <a:ln>
                <a:solidFill>
                  <a:schemeClr val="accent1">
                    <a:lumMod val="50000"/>
                  </a:schemeClr>
                </a:solidFill>
              </a:ln>
              <a:solidFill>
                <a:schemeClr val="tx1"/>
              </a:solidFill>
              <a:effectLst/>
              <a:uLnTx/>
              <a:uFillTx/>
              <a:latin typeface="Calibri"/>
              <a:ea typeface="+mn-ea"/>
              <a:cs typeface="Arial" panose="020B0604020202020204" pitchFamily="34" charset="0"/>
            </a:endParaRPr>
          </a:p>
        </p:txBody>
      </p:sp>
      <p:sp>
        <p:nvSpPr>
          <p:cNvPr id="11" name="مستطيل 10">
            <a:extLst>
              <a:ext uri="{FF2B5EF4-FFF2-40B4-BE49-F238E27FC236}">
                <a16:creationId xmlns:a16="http://schemas.microsoft.com/office/drawing/2014/main" xmlns="" id="{3E223E97-8717-4BF1-9230-1676AF684196}"/>
              </a:ext>
            </a:extLst>
          </p:cNvPr>
          <p:cNvSpPr/>
          <p:nvPr/>
        </p:nvSpPr>
        <p:spPr>
          <a:xfrm>
            <a:off x="6670225" y="1600693"/>
            <a:ext cx="5742046"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defRPr/>
            </a:pPr>
            <a:r>
              <a:rPr lang="ar-SA" sz="3200" b="1" dirty="0" smtClean="0">
                <a:ln>
                  <a:solidFill>
                    <a:schemeClr val="accent1">
                      <a:lumMod val="50000"/>
                    </a:schemeClr>
                  </a:solidFill>
                </a:ln>
                <a:solidFill>
                  <a:schemeClr val="tx1"/>
                </a:solidFill>
              </a:rPr>
              <a:t>تطبيقات الأنشطة التفاعلية  </a:t>
            </a:r>
            <a:endParaRPr kumimoji="0" lang="ar-SA" sz="3200" b="1" i="0" u="none" strike="noStrike" kern="1200" cap="none" spc="0" normalizeH="0" baseline="0" noProof="0" dirty="0">
              <a:ln>
                <a:solidFill>
                  <a:schemeClr val="accent1">
                    <a:lumMod val="50000"/>
                  </a:schemeClr>
                </a:solidFill>
              </a:ln>
              <a:solidFill>
                <a:schemeClr val="tx1"/>
              </a:solidFill>
              <a:effectLst/>
              <a:uLnTx/>
              <a:uFillTx/>
              <a:latin typeface="Calibri"/>
              <a:cs typeface="Arial" panose="020B0604020202020204" pitchFamily="34" charset="0"/>
            </a:endParaRPr>
          </a:p>
        </p:txBody>
      </p:sp>
      <p:sp>
        <p:nvSpPr>
          <p:cNvPr id="12" name="مستطيل 11">
            <a:extLst>
              <a:ext uri="{FF2B5EF4-FFF2-40B4-BE49-F238E27FC236}">
                <a16:creationId xmlns:a16="http://schemas.microsoft.com/office/drawing/2014/main" xmlns="" id="{3E223E97-8717-4BF1-9230-1676AF684196}"/>
              </a:ext>
            </a:extLst>
          </p:cNvPr>
          <p:cNvSpPr/>
          <p:nvPr/>
        </p:nvSpPr>
        <p:spPr>
          <a:xfrm>
            <a:off x="7276976" y="2337862"/>
            <a:ext cx="5742046" cy="437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defRPr/>
            </a:pPr>
            <a:r>
              <a:rPr lang="ar-SA" sz="3200" b="1" dirty="0">
                <a:ln>
                  <a:solidFill>
                    <a:schemeClr val="accent1">
                      <a:lumMod val="50000"/>
                    </a:schemeClr>
                  </a:solidFill>
                </a:ln>
                <a:solidFill>
                  <a:schemeClr val="tx1"/>
                </a:solidFill>
              </a:rPr>
              <a:t>السبورات الرقمية </a:t>
            </a:r>
            <a:endParaRPr kumimoji="0" lang="ar-SA" sz="3200" b="1" i="0" u="none" strike="noStrike" kern="1200" cap="none" spc="0" normalizeH="0" baseline="0" noProof="0" dirty="0">
              <a:ln>
                <a:solidFill>
                  <a:schemeClr val="accent1">
                    <a:lumMod val="50000"/>
                  </a:schemeClr>
                </a:solidFill>
              </a:ln>
              <a:solidFill>
                <a:schemeClr val="tx1"/>
              </a:solidFill>
              <a:effectLst/>
              <a:uLnTx/>
              <a:uFillTx/>
              <a:latin typeface="Calibri"/>
              <a:cs typeface="Arial" panose="020B0604020202020204" pitchFamily="34" charset="0"/>
            </a:endParaRPr>
          </a:p>
        </p:txBody>
      </p:sp>
      <p:sp>
        <p:nvSpPr>
          <p:cNvPr id="13" name="مستطيل 12">
            <a:extLst>
              <a:ext uri="{FF2B5EF4-FFF2-40B4-BE49-F238E27FC236}">
                <a16:creationId xmlns:a16="http://schemas.microsoft.com/office/drawing/2014/main" xmlns="" id="{3E223E97-8717-4BF1-9230-1676AF684196}"/>
              </a:ext>
            </a:extLst>
          </p:cNvPr>
          <p:cNvSpPr/>
          <p:nvPr/>
        </p:nvSpPr>
        <p:spPr>
          <a:xfrm>
            <a:off x="5687634" y="2586986"/>
            <a:ext cx="6643467"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defRPr/>
            </a:pPr>
            <a:r>
              <a:rPr lang="ar-SA" sz="3200" b="1" dirty="0" smtClean="0">
                <a:ln>
                  <a:solidFill>
                    <a:schemeClr val="accent1">
                      <a:lumMod val="50000"/>
                    </a:schemeClr>
                  </a:solidFill>
                </a:ln>
                <a:solidFill>
                  <a:schemeClr val="tx1"/>
                </a:solidFill>
              </a:rPr>
              <a:t>تطبيقات رقمية من الأجهزة الذكية  </a:t>
            </a:r>
            <a:endParaRPr kumimoji="0" lang="ar-SA" sz="3200" b="1" i="0" u="none" strike="noStrike" kern="1200" cap="none" spc="0" normalizeH="0" baseline="0" noProof="0" dirty="0">
              <a:ln>
                <a:solidFill>
                  <a:schemeClr val="accent1">
                    <a:lumMod val="50000"/>
                  </a:schemeClr>
                </a:solidFill>
              </a:ln>
              <a:solidFill>
                <a:schemeClr val="tx1"/>
              </a:solidFill>
              <a:effectLst/>
              <a:uLnTx/>
              <a:uFillTx/>
              <a:latin typeface="Calibri"/>
              <a:cs typeface="Arial" panose="020B0604020202020204" pitchFamily="34" charset="0"/>
            </a:endParaRPr>
          </a:p>
        </p:txBody>
      </p:sp>
      <p:pic>
        <p:nvPicPr>
          <p:cNvPr id="14" name="صورة 13"/>
          <p:cNvPicPr>
            <a:picLocks noChangeAspect="1"/>
          </p:cNvPicPr>
          <p:nvPr/>
        </p:nvPicPr>
        <p:blipFill rotWithShape="1">
          <a:blip r:embed="rId3"/>
          <a:srcRect l="87825" t="57209" r="2986" b="15972"/>
          <a:stretch/>
        </p:blipFill>
        <p:spPr>
          <a:xfrm>
            <a:off x="11443755" y="2849009"/>
            <a:ext cx="302678" cy="291414"/>
          </a:xfrm>
          <a:prstGeom prst="rect">
            <a:avLst/>
          </a:prstGeom>
        </p:spPr>
      </p:pic>
      <p:sp>
        <p:nvSpPr>
          <p:cNvPr id="15" name="مستطيل 14"/>
          <p:cNvSpPr/>
          <p:nvPr/>
        </p:nvSpPr>
        <p:spPr>
          <a:xfrm>
            <a:off x="8247288" y="3256842"/>
            <a:ext cx="3175869" cy="584775"/>
          </a:xfrm>
          <a:prstGeom prst="rect">
            <a:avLst/>
          </a:prstGeom>
        </p:spPr>
        <p:txBody>
          <a:bodyPr wrap="none">
            <a:spAutoFit/>
          </a:bodyPr>
          <a:lstStyle/>
          <a:p>
            <a:r>
              <a:rPr lang="ar-SA" sz="3200" b="1" dirty="0">
                <a:ln>
                  <a:solidFill>
                    <a:srgbClr val="3494BA">
                      <a:lumMod val="50000"/>
                    </a:srgbClr>
                  </a:solidFill>
                </a:ln>
              </a:rPr>
              <a:t>تطبيقات مايكروسوفت </a:t>
            </a:r>
            <a:endParaRPr lang="ar-SA" sz="1200" dirty="0"/>
          </a:p>
        </p:txBody>
      </p:sp>
      <p:sp>
        <p:nvSpPr>
          <p:cNvPr id="16" name="مستطيل 15"/>
          <p:cNvSpPr/>
          <p:nvPr/>
        </p:nvSpPr>
        <p:spPr>
          <a:xfrm>
            <a:off x="8909087" y="4154097"/>
            <a:ext cx="2534668" cy="584775"/>
          </a:xfrm>
          <a:prstGeom prst="rect">
            <a:avLst/>
          </a:prstGeom>
        </p:spPr>
        <p:txBody>
          <a:bodyPr wrap="none">
            <a:spAutoFit/>
          </a:bodyPr>
          <a:lstStyle/>
          <a:p>
            <a:pPr algn="ctr"/>
            <a:r>
              <a:rPr lang="ar-SA" sz="3200" b="1" dirty="0" smtClean="0">
                <a:ln>
                  <a:solidFill>
                    <a:srgbClr val="3494BA">
                      <a:lumMod val="50000"/>
                    </a:srgbClr>
                  </a:solidFill>
                </a:ln>
              </a:rPr>
              <a:t>التقويم </a:t>
            </a:r>
            <a:r>
              <a:rPr lang="ar-SA" sz="3200" b="1" dirty="0">
                <a:ln>
                  <a:solidFill>
                    <a:srgbClr val="3494BA">
                      <a:lumMod val="50000"/>
                    </a:srgbClr>
                  </a:solidFill>
                </a:ln>
              </a:rPr>
              <a:t>الالكتروني</a:t>
            </a:r>
          </a:p>
        </p:txBody>
      </p:sp>
      <p:sp>
        <p:nvSpPr>
          <p:cNvPr id="17" name="مستطيل 16"/>
          <p:cNvSpPr/>
          <p:nvPr/>
        </p:nvSpPr>
        <p:spPr>
          <a:xfrm>
            <a:off x="6155128" y="3732253"/>
            <a:ext cx="5288627" cy="584775"/>
          </a:xfrm>
          <a:prstGeom prst="rect">
            <a:avLst/>
          </a:prstGeom>
        </p:spPr>
        <p:txBody>
          <a:bodyPr wrap="none">
            <a:spAutoFit/>
          </a:bodyPr>
          <a:lstStyle/>
          <a:p>
            <a:pPr algn="ctr"/>
            <a:r>
              <a:rPr lang="ar-SA" sz="3200" b="1" dirty="0" smtClean="0">
                <a:ln>
                  <a:solidFill>
                    <a:srgbClr val="3494BA">
                      <a:lumMod val="50000"/>
                    </a:srgbClr>
                  </a:solidFill>
                </a:ln>
              </a:rPr>
              <a:t>تصاميم </a:t>
            </a:r>
            <a:r>
              <a:rPr lang="ar-SA" sz="3200" b="1" dirty="0" err="1" smtClean="0">
                <a:ln>
                  <a:solidFill>
                    <a:srgbClr val="3494BA">
                      <a:lumMod val="50000"/>
                    </a:srgbClr>
                  </a:solidFill>
                </a:ln>
              </a:rPr>
              <a:t>الانفوجرافيك</a:t>
            </a:r>
            <a:r>
              <a:rPr lang="ar-SA" sz="3200" b="1" dirty="0" smtClean="0">
                <a:ln>
                  <a:solidFill>
                    <a:srgbClr val="3494BA">
                      <a:lumMod val="50000"/>
                    </a:srgbClr>
                  </a:solidFill>
                </a:ln>
              </a:rPr>
              <a:t> </a:t>
            </a:r>
            <a:r>
              <a:rPr lang="ar-SA" sz="3200" b="1" dirty="0" err="1" smtClean="0">
                <a:ln>
                  <a:solidFill>
                    <a:srgbClr val="3494BA">
                      <a:lumMod val="50000"/>
                    </a:srgbClr>
                  </a:solidFill>
                </a:ln>
              </a:rPr>
              <a:t>والموشن</a:t>
            </a:r>
            <a:r>
              <a:rPr lang="ar-SA" sz="3200" b="1" dirty="0" smtClean="0">
                <a:ln>
                  <a:solidFill>
                    <a:srgbClr val="3494BA">
                      <a:lumMod val="50000"/>
                    </a:srgbClr>
                  </a:solidFill>
                </a:ln>
              </a:rPr>
              <a:t> </a:t>
            </a:r>
            <a:r>
              <a:rPr lang="ar-SA" sz="3200" b="1" dirty="0">
                <a:ln>
                  <a:solidFill>
                    <a:srgbClr val="3494BA">
                      <a:lumMod val="50000"/>
                    </a:srgbClr>
                  </a:solidFill>
                </a:ln>
              </a:rPr>
              <a:t>جرافيك</a:t>
            </a:r>
          </a:p>
        </p:txBody>
      </p:sp>
      <p:sp>
        <p:nvSpPr>
          <p:cNvPr id="18" name="مستطيل 17"/>
          <p:cNvSpPr/>
          <p:nvPr/>
        </p:nvSpPr>
        <p:spPr>
          <a:xfrm>
            <a:off x="7284619" y="4649367"/>
            <a:ext cx="4193776" cy="584775"/>
          </a:xfrm>
          <a:prstGeom prst="rect">
            <a:avLst/>
          </a:prstGeom>
        </p:spPr>
        <p:txBody>
          <a:bodyPr wrap="none">
            <a:spAutoFit/>
          </a:bodyPr>
          <a:lstStyle/>
          <a:p>
            <a:pPr algn="ctr"/>
            <a:r>
              <a:rPr lang="ar-SA" sz="3200" b="1" dirty="0" smtClean="0">
                <a:ln>
                  <a:solidFill>
                    <a:srgbClr val="3494BA">
                      <a:lumMod val="50000"/>
                    </a:srgbClr>
                  </a:solidFill>
                </a:ln>
              </a:rPr>
              <a:t>استراتيجيات التدريس الحديثة </a:t>
            </a:r>
            <a:endParaRPr lang="ar-SA" sz="3200" b="1" dirty="0">
              <a:ln>
                <a:solidFill>
                  <a:srgbClr val="3494BA">
                    <a:lumMod val="50000"/>
                  </a:srgbClr>
                </a:solidFill>
              </a:ln>
            </a:endParaRPr>
          </a:p>
        </p:txBody>
      </p:sp>
      <p:sp>
        <p:nvSpPr>
          <p:cNvPr id="19" name="مستطيل 18"/>
          <p:cNvSpPr/>
          <p:nvPr/>
        </p:nvSpPr>
        <p:spPr>
          <a:xfrm>
            <a:off x="8569621" y="5089390"/>
            <a:ext cx="2860078" cy="584775"/>
          </a:xfrm>
          <a:prstGeom prst="rect">
            <a:avLst/>
          </a:prstGeom>
        </p:spPr>
        <p:txBody>
          <a:bodyPr wrap="none">
            <a:spAutoFit/>
          </a:bodyPr>
          <a:lstStyle/>
          <a:p>
            <a:pPr algn="ctr"/>
            <a:r>
              <a:rPr lang="ar-SA" sz="3200" b="1" dirty="0">
                <a:ln>
                  <a:solidFill>
                    <a:srgbClr val="3494BA">
                      <a:lumMod val="50000"/>
                    </a:srgbClr>
                  </a:solidFill>
                </a:ln>
                <a:solidFill>
                  <a:srgbClr val="002060"/>
                </a:solidFill>
              </a:rPr>
              <a:t>بوابة </a:t>
            </a:r>
            <a:r>
              <a:rPr lang="ar-SA" sz="3200" b="1" dirty="0" smtClean="0">
                <a:ln>
                  <a:solidFill>
                    <a:srgbClr val="3494BA">
                      <a:lumMod val="50000"/>
                    </a:srgbClr>
                  </a:solidFill>
                </a:ln>
                <a:solidFill>
                  <a:srgbClr val="002060"/>
                </a:solidFill>
              </a:rPr>
              <a:t>عين التعليمية </a:t>
            </a:r>
            <a:endParaRPr lang="ar-SA" sz="3200" b="1" dirty="0">
              <a:ln>
                <a:solidFill>
                  <a:srgbClr val="3494BA">
                    <a:lumMod val="50000"/>
                  </a:srgbClr>
                </a:solidFill>
              </a:ln>
              <a:solidFill>
                <a:srgbClr val="002060"/>
              </a:solidFill>
            </a:endParaRPr>
          </a:p>
        </p:txBody>
      </p:sp>
      <p:sp>
        <p:nvSpPr>
          <p:cNvPr id="20" name="مستطيل 19"/>
          <p:cNvSpPr/>
          <p:nvPr/>
        </p:nvSpPr>
        <p:spPr>
          <a:xfrm>
            <a:off x="9013236" y="6039210"/>
            <a:ext cx="2430474" cy="1077218"/>
          </a:xfrm>
          <a:prstGeom prst="rect">
            <a:avLst/>
          </a:prstGeom>
        </p:spPr>
        <p:txBody>
          <a:bodyPr wrap="none">
            <a:spAutoFit/>
          </a:bodyPr>
          <a:lstStyle/>
          <a:p>
            <a:pPr algn="ctr"/>
            <a:r>
              <a:rPr lang="ar-SA" sz="3200" b="1" dirty="0" smtClean="0">
                <a:ln>
                  <a:solidFill>
                    <a:srgbClr val="3494BA">
                      <a:lumMod val="50000"/>
                    </a:srgbClr>
                  </a:solidFill>
                </a:ln>
              </a:rPr>
              <a:t>الحقائب التدريبية</a:t>
            </a:r>
          </a:p>
          <a:p>
            <a:pPr algn="ctr"/>
            <a:endParaRPr lang="ar-SA" sz="3200" b="1" dirty="0">
              <a:ln>
                <a:solidFill>
                  <a:srgbClr val="3494BA">
                    <a:lumMod val="50000"/>
                  </a:srgbClr>
                </a:solidFill>
              </a:ln>
            </a:endParaRPr>
          </a:p>
        </p:txBody>
      </p:sp>
      <p:sp>
        <p:nvSpPr>
          <p:cNvPr id="21" name="مستطيل 20"/>
          <p:cNvSpPr/>
          <p:nvPr/>
        </p:nvSpPr>
        <p:spPr>
          <a:xfrm>
            <a:off x="9652626" y="5536932"/>
            <a:ext cx="1754006" cy="1077218"/>
          </a:xfrm>
          <a:prstGeom prst="rect">
            <a:avLst/>
          </a:prstGeom>
        </p:spPr>
        <p:txBody>
          <a:bodyPr wrap="none">
            <a:spAutoFit/>
          </a:bodyPr>
          <a:lstStyle/>
          <a:p>
            <a:pPr algn="ctr"/>
            <a:r>
              <a:rPr lang="ar-SA" sz="3200" b="1" dirty="0">
                <a:ln>
                  <a:solidFill>
                    <a:srgbClr val="3494BA">
                      <a:lumMod val="50000"/>
                    </a:srgbClr>
                  </a:solidFill>
                </a:ln>
              </a:rPr>
              <a:t>التعلم </a:t>
            </a:r>
            <a:r>
              <a:rPr lang="ar-SA" sz="3200" b="1" dirty="0" smtClean="0">
                <a:ln>
                  <a:solidFill>
                    <a:srgbClr val="3494BA">
                      <a:lumMod val="50000"/>
                    </a:srgbClr>
                  </a:solidFill>
                </a:ln>
              </a:rPr>
              <a:t>الذاتي</a:t>
            </a:r>
          </a:p>
          <a:p>
            <a:pPr algn="ctr"/>
            <a:endParaRPr lang="ar-SA" sz="3200" b="1" dirty="0">
              <a:ln>
                <a:solidFill>
                  <a:srgbClr val="3494BA">
                    <a:lumMod val="50000"/>
                  </a:srgbClr>
                </a:solidFill>
              </a:ln>
            </a:endParaRPr>
          </a:p>
        </p:txBody>
      </p:sp>
      <p:pic>
        <p:nvPicPr>
          <p:cNvPr id="22" name="صورة 21"/>
          <p:cNvPicPr>
            <a:picLocks noChangeAspect="1"/>
          </p:cNvPicPr>
          <p:nvPr/>
        </p:nvPicPr>
        <p:blipFill rotWithShape="1">
          <a:blip r:embed="rId3"/>
          <a:srcRect l="87825" t="57209" r="2986" b="15972"/>
          <a:stretch/>
        </p:blipFill>
        <p:spPr>
          <a:xfrm>
            <a:off x="11443710" y="3382301"/>
            <a:ext cx="302678" cy="291414"/>
          </a:xfrm>
          <a:prstGeom prst="rect">
            <a:avLst/>
          </a:prstGeom>
        </p:spPr>
      </p:pic>
      <p:pic>
        <p:nvPicPr>
          <p:cNvPr id="23" name="صورة 22"/>
          <p:cNvPicPr>
            <a:picLocks noChangeAspect="1"/>
          </p:cNvPicPr>
          <p:nvPr/>
        </p:nvPicPr>
        <p:blipFill rotWithShape="1">
          <a:blip r:embed="rId3"/>
          <a:srcRect l="87825" t="57209" r="2986" b="15972"/>
          <a:stretch/>
        </p:blipFill>
        <p:spPr>
          <a:xfrm>
            <a:off x="11443710" y="3856308"/>
            <a:ext cx="302678" cy="291414"/>
          </a:xfrm>
          <a:prstGeom prst="rect">
            <a:avLst/>
          </a:prstGeom>
        </p:spPr>
      </p:pic>
      <p:pic>
        <p:nvPicPr>
          <p:cNvPr id="24" name="صورة 23"/>
          <p:cNvPicPr>
            <a:picLocks noChangeAspect="1"/>
          </p:cNvPicPr>
          <p:nvPr/>
        </p:nvPicPr>
        <p:blipFill rotWithShape="1">
          <a:blip r:embed="rId3"/>
          <a:srcRect l="87825" t="57209" r="2986" b="15972"/>
          <a:stretch/>
        </p:blipFill>
        <p:spPr>
          <a:xfrm>
            <a:off x="11443710" y="4229859"/>
            <a:ext cx="302678" cy="291414"/>
          </a:xfrm>
          <a:prstGeom prst="rect">
            <a:avLst/>
          </a:prstGeom>
        </p:spPr>
      </p:pic>
      <p:pic>
        <p:nvPicPr>
          <p:cNvPr id="25" name="صورة 24"/>
          <p:cNvPicPr>
            <a:picLocks noChangeAspect="1"/>
          </p:cNvPicPr>
          <p:nvPr/>
        </p:nvPicPr>
        <p:blipFill rotWithShape="1">
          <a:blip r:embed="rId3"/>
          <a:srcRect l="87825" t="57209" r="2986" b="15972"/>
          <a:stretch/>
        </p:blipFill>
        <p:spPr>
          <a:xfrm>
            <a:off x="11471468" y="4694432"/>
            <a:ext cx="302678" cy="291414"/>
          </a:xfrm>
          <a:prstGeom prst="rect">
            <a:avLst/>
          </a:prstGeom>
        </p:spPr>
      </p:pic>
      <p:pic>
        <p:nvPicPr>
          <p:cNvPr id="26" name="صورة 25"/>
          <p:cNvPicPr>
            <a:picLocks noChangeAspect="1"/>
          </p:cNvPicPr>
          <p:nvPr/>
        </p:nvPicPr>
        <p:blipFill rotWithShape="1">
          <a:blip r:embed="rId3"/>
          <a:srcRect l="87825" t="57209" r="2986" b="15972"/>
          <a:stretch/>
        </p:blipFill>
        <p:spPr>
          <a:xfrm>
            <a:off x="11471468" y="5245813"/>
            <a:ext cx="302678" cy="291414"/>
          </a:xfrm>
          <a:prstGeom prst="rect">
            <a:avLst/>
          </a:prstGeom>
        </p:spPr>
      </p:pic>
      <p:pic>
        <p:nvPicPr>
          <p:cNvPr id="27" name="صورة 26"/>
          <p:cNvPicPr>
            <a:picLocks noChangeAspect="1"/>
          </p:cNvPicPr>
          <p:nvPr/>
        </p:nvPicPr>
        <p:blipFill rotWithShape="1">
          <a:blip r:embed="rId3"/>
          <a:srcRect l="87825" t="57209" r="2986" b="15972"/>
          <a:stretch/>
        </p:blipFill>
        <p:spPr>
          <a:xfrm>
            <a:off x="11471468" y="5710386"/>
            <a:ext cx="302678" cy="291414"/>
          </a:xfrm>
          <a:prstGeom prst="rect">
            <a:avLst/>
          </a:prstGeom>
        </p:spPr>
      </p:pic>
      <p:pic>
        <p:nvPicPr>
          <p:cNvPr id="29" name="صورة 28"/>
          <p:cNvPicPr>
            <a:picLocks noChangeAspect="1"/>
          </p:cNvPicPr>
          <p:nvPr/>
        </p:nvPicPr>
        <p:blipFill rotWithShape="1">
          <a:blip r:embed="rId3"/>
          <a:srcRect l="87825" t="57209" r="2986" b="15972"/>
          <a:stretch/>
        </p:blipFill>
        <p:spPr>
          <a:xfrm>
            <a:off x="11468880" y="6127421"/>
            <a:ext cx="302678" cy="291414"/>
          </a:xfrm>
          <a:prstGeom prst="rect">
            <a:avLst/>
          </a:prstGeom>
        </p:spPr>
      </p:pic>
      <p:sp>
        <p:nvSpPr>
          <p:cNvPr id="31" name="عنصر نائب لرقم الشريحة 30"/>
          <p:cNvSpPr>
            <a:spLocks noGrp="1"/>
          </p:cNvSpPr>
          <p:nvPr>
            <p:ph type="sldNum" sz="quarter" idx="12"/>
          </p:nvPr>
        </p:nvSpPr>
        <p:spPr/>
        <p:txBody>
          <a:bodyPr/>
          <a:lstStyle/>
          <a:p>
            <a:fld id="{1C6A4CF2-E718-4CE5-96B4-B7DE9A7C00C9}" type="slidenum">
              <a:rPr lang="ar-SA" smtClean="0"/>
              <a:t>4</a:t>
            </a:fld>
            <a:endParaRPr lang="ar-SA"/>
          </a:p>
        </p:txBody>
      </p:sp>
    </p:spTree>
    <p:extLst>
      <p:ext uri="{BB962C8B-B14F-4D97-AF65-F5344CB8AC3E}">
        <p14:creationId xmlns:p14="http://schemas.microsoft.com/office/powerpoint/2010/main" val="3752985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748728086"/>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تطبيقات إلكترونية في اللغة العربية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https://cutt.us/C2Ift</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32</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40</a:t>
            </a:fld>
            <a:endParaRPr lang="ar-SA"/>
          </a:p>
        </p:txBody>
      </p:sp>
    </p:spTree>
    <p:extLst>
      <p:ext uri="{BB962C8B-B14F-4D97-AF65-F5344CB8AC3E}">
        <p14:creationId xmlns:p14="http://schemas.microsoft.com/office/powerpoint/2010/main" val="3238567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450683525"/>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الاستفادة من تطبيقات نظام </a:t>
                      </a:r>
                      <a:r>
                        <a:rPr lang="ar-SA" sz="3200" dirty="0" err="1" smtClean="0">
                          <a:effectLst/>
                          <a:latin typeface="Calibri" panose="020F0502020204030204" pitchFamily="34" charset="0"/>
                          <a:ea typeface="Calibri" panose="020F0502020204030204" pitchFamily="34" charset="0"/>
                          <a:cs typeface="Arial" panose="020B0604020202020204" pitchFamily="34" charset="0"/>
                        </a:rPr>
                        <a:t>الأندرويد</a:t>
                      </a:r>
                      <a:r>
                        <a:rPr lang="ar-SA" sz="3200" dirty="0" smtClean="0">
                          <a:effectLst/>
                          <a:latin typeface="Calibri" panose="020F0502020204030204" pitchFamily="34" charset="0"/>
                          <a:ea typeface="Calibri" panose="020F0502020204030204" pitchFamily="34" charset="0"/>
                          <a:cs typeface="Arial" panose="020B0604020202020204" pitchFamily="34" charset="0"/>
                        </a:rPr>
                        <a:t> في جهاز الكمبيوتر</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https://cutt.us/TtHtz</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33</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41</a:t>
            </a:fld>
            <a:endParaRPr lang="ar-SA"/>
          </a:p>
        </p:txBody>
      </p:sp>
    </p:spTree>
    <p:extLst>
      <p:ext uri="{BB962C8B-B14F-4D97-AF65-F5344CB8AC3E}">
        <p14:creationId xmlns:p14="http://schemas.microsoft.com/office/powerpoint/2010/main" val="2248989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258642154"/>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برنامج الجداول الإلكترونية </a:t>
                      </a:r>
                      <a:r>
                        <a:rPr lang="en-US" sz="3200" dirty="0" smtClean="0">
                          <a:effectLst/>
                          <a:latin typeface="Calibri" panose="020F0502020204030204" pitchFamily="34" charset="0"/>
                          <a:ea typeface="Calibri" panose="020F0502020204030204" pitchFamily="34" charset="0"/>
                          <a:cs typeface="Arial" panose="020B0604020202020204" pitchFamily="34" charset="0"/>
                        </a:rPr>
                        <a:t>Excel</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https://cutt.us/1UsgR</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34</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42</a:t>
            </a:fld>
            <a:endParaRPr lang="ar-SA"/>
          </a:p>
        </p:txBody>
      </p:sp>
    </p:spTree>
    <p:extLst>
      <p:ext uri="{BB962C8B-B14F-4D97-AF65-F5344CB8AC3E}">
        <p14:creationId xmlns:p14="http://schemas.microsoft.com/office/powerpoint/2010/main" val="794743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744502947"/>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الصحة النفسية في الفصول الافتراضية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https://cutt.us/obmmC</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35</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43</a:t>
            </a:fld>
            <a:endParaRPr lang="ar-SA"/>
          </a:p>
        </p:txBody>
      </p:sp>
    </p:spTree>
    <p:extLst>
      <p:ext uri="{BB962C8B-B14F-4D97-AF65-F5344CB8AC3E}">
        <p14:creationId xmlns:p14="http://schemas.microsoft.com/office/powerpoint/2010/main" val="2601061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71174785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ملف الإنجاز المهني الإلكتروني بتطبيقات مايكروسوفت</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https://cutt.us/PuSMZ</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36</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44</a:t>
            </a:fld>
            <a:endParaRPr lang="ar-SA"/>
          </a:p>
        </p:txBody>
      </p:sp>
    </p:spTree>
    <p:extLst>
      <p:ext uri="{BB962C8B-B14F-4D97-AF65-F5344CB8AC3E}">
        <p14:creationId xmlns:p14="http://schemas.microsoft.com/office/powerpoint/2010/main" val="2316107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626377367"/>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أفضل تطبيقات الطبخ</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https://cutt.us/nMG2r</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37</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45</a:t>
            </a:fld>
            <a:endParaRPr lang="ar-SA"/>
          </a:p>
        </p:txBody>
      </p:sp>
    </p:spTree>
    <p:extLst>
      <p:ext uri="{BB962C8B-B14F-4D97-AF65-F5344CB8AC3E}">
        <p14:creationId xmlns:p14="http://schemas.microsoft.com/office/powerpoint/2010/main" val="4275001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404368272"/>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الشخصية المبدعة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https://cutt.us/3Df2l</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38</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46</a:t>
            </a:fld>
            <a:endParaRPr lang="ar-SA"/>
          </a:p>
        </p:txBody>
      </p:sp>
    </p:spTree>
    <p:extLst>
      <p:ext uri="{BB962C8B-B14F-4D97-AF65-F5344CB8AC3E}">
        <p14:creationId xmlns:p14="http://schemas.microsoft.com/office/powerpoint/2010/main" val="651610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266805172"/>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سمارت نوت بوك </a:t>
                      </a:r>
                      <a:r>
                        <a:rPr lang="en-US" sz="3200" dirty="0" smtClean="0">
                          <a:effectLst/>
                          <a:latin typeface="Calibri" panose="020F0502020204030204" pitchFamily="34" charset="0"/>
                          <a:ea typeface="Calibri" panose="020F0502020204030204" pitchFamily="34" charset="0"/>
                          <a:cs typeface="Arial" panose="020B0604020202020204" pitchFamily="34" charset="0"/>
                        </a:rPr>
                        <a:t>Smart Notebook</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https://cutt.us/1ugct</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39</a:t>
            </a:r>
            <a:endParaRPr lang="ar-SA" sz="2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47</a:t>
            </a:fld>
            <a:endParaRPr lang="ar-SA"/>
          </a:p>
        </p:txBody>
      </p:sp>
    </p:spTree>
    <p:extLst>
      <p:ext uri="{BB962C8B-B14F-4D97-AF65-F5344CB8AC3E}">
        <p14:creationId xmlns:p14="http://schemas.microsoft.com/office/powerpoint/2010/main" val="4270366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2021095" y="2173433"/>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14" name="مستطيل 13">
            <a:extLst>
              <a:ext uri="{FF2B5EF4-FFF2-40B4-BE49-F238E27FC236}">
                <a16:creationId xmlns:a16="http://schemas.microsoft.com/office/drawing/2014/main" xmlns="" id="{3E223E97-8717-4BF1-9230-1676AF684196}"/>
              </a:ext>
            </a:extLst>
          </p:cNvPr>
          <p:cNvSpPr/>
          <p:nvPr/>
        </p:nvSpPr>
        <p:spPr>
          <a:xfrm>
            <a:off x="3702836" y="3025730"/>
            <a:ext cx="5742046"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defRPr/>
            </a:pPr>
            <a:endParaRPr lang="ar-SA" sz="4400" b="1" dirty="0" smtClean="0">
              <a:ln>
                <a:solidFill>
                  <a:schemeClr val="accent1">
                    <a:lumMod val="50000"/>
                  </a:schemeClr>
                </a:solidFill>
              </a:ln>
              <a:solidFill>
                <a:schemeClr val="bg1"/>
              </a:solidFill>
            </a:endParaRPr>
          </a:p>
          <a:p>
            <a:pPr lvl="0" algn="ctr" rtl="0">
              <a:defRPr/>
            </a:pPr>
            <a:r>
              <a:rPr lang="en-US" sz="4400" b="1" dirty="0" smtClean="0">
                <a:ln>
                  <a:solidFill>
                    <a:schemeClr val="accent1">
                      <a:lumMod val="50000"/>
                    </a:schemeClr>
                  </a:solidFill>
                </a:ln>
                <a:solidFill>
                  <a:schemeClr val="bg1"/>
                </a:solidFill>
              </a:rPr>
              <a:t>Office </a:t>
            </a:r>
            <a:r>
              <a:rPr lang="en-US" sz="4400" b="1" dirty="0">
                <a:ln>
                  <a:solidFill>
                    <a:schemeClr val="accent1">
                      <a:lumMod val="50000"/>
                    </a:schemeClr>
                  </a:solidFill>
                </a:ln>
                <a:solidFill>
                  <a:schemeClr val="bg1"/>
                </a:solidFill>
              </a:rPr>
              <a:t>365</a:t>
            </a:r>
            <a:r>
              <a:rPr lang="ar-SA" sz="4400" b="1" dirty="0" smtClean="0">
                <a:ln>
                  <a:solidFill>
                    <a:schemeClr val="accent1">
                      <a:lumMod val="50000"/>
                    </a:schemeClr>
                  </a:solidFill>
                </a:ln>
                <a:solidFill>
                  <a:schemeClr val="bg1"/>
                </a:solidFill>
              </a:rPr>
              <a:t>   </a:t>
            </a:r>
            <a:endParaRPr kumimoji="0" lang="ar-SA" sz="4400" b="1" i="0" u="none" strike="noStrike" kern="1200" cap="none" spc="0" normalizeH="0" baseline="0" noProof="0" dirty="0">
              <a:ln>
                <a:solidFill>
                  <a:schemeClr val="accent1">
                    <a:lumMod val="50000"/>
                  </a:schemeClr>
                </a:solidFill>
              </a:ln>
              <a:solidFill>
                <a:schemeClr val="bg1"/>
              </a:solidFill>
              <a:effectLst/>
              <a:uLnTx/>
              <a:uFillTx/>
              <a:latin typeface="Calibri"/>
              <a:ea typeface="+mn-ea"/>
              <a:cs typeface="Arial" panose="020B0604020202020204" pitchFamily="34" charset="0"/>
            </a:endParaRPr>
          </a:p>
        </p:txBody>
      </p:sp>
      <p:sp>
        <p:nvSpPr>
          <p:cNvPr id="3" name="مستطيل 2"/>
          <p:cNvSpPr/>
          <p:nvPr/>
        </p:nvSpPr>
        <p:spPr>
          <a:xfrm>
            <a:off x="4082458" y="2641008"/>
            <a:ext cx="4297971" cy="769441"/>
          </a:xfrm>
          <a:prstGeom prst="rect">
            <a:avLst/>
          </a:prstGeom>
        </p:spPr>
        <p:txBody>
          <a:bodyPr wrap="none">
            <a:spAutoFit/>
          </a:bodyPr>
          <a:lstStyle/>
          <a:p>
            <a:r>
              <a:rPr lang="ar-SA" sz="4400" b="1" dirty="0">
                <a:ln>
                  <a:solidFill>
                    <a:srgbClr val="3494BA">
                      <a:lumMod val="50000"/>
                    </a:srgbClr>
                  </a:solidFill>
                </a:ln>
                <a:solidFill>
                  <a:prstClr val="white"/>
                </a:solidFill>
              </a:rPr>
              <a:t>تطبيقات مايكروسوفت </a:t>
            </a:r>
            <a:endParaRPr lang="ar-SA"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48</a:t>
            </a:fld>
            <a:endParaRPr lang="ar-SA"/>
          </a:p>
        </p:txBody>
      </p:sp>
      <p:pic>
        <p:nvPicPr>
          <p:cNvPr id="15" name="صورة 14"/>
          <p:cNvPicPr>
            <a:picLocks noChangeAspect="1"/>
          </p:cNvPicPr>
          <p:nvPr/>
        </p:nvPicPr>
        <p:blipFill>
          <a:blip r:embed="rId3">
            <a:clrChange>
              <a:clrFrom>
                <a:srgbClr val="FFFFFF"/>
              </a:clrFrom>
              <a:clrTo>
                <a:srgbClr val="FFFFFF">
                  <a:alpha val="0"/>
                </a:srgbClr>
              </a:clrTo>
            </a:clrChange>
          </a:blip>
          <a:stretch>
            <a:fillRect/>
          </a:stretch>
        </p:blipFill>
        <p:spPr>
          <a:xfrm>
            <a:off x="2516573" y="2270023"/>
            <a:ext cx="1931428" cy="680628"/>
          </a:xfrm>
          <a:prstGeom prst="rect">
            <a:avLst/>
          </a:prstGeom>
        </p:spPr>
      </p:pic>
    </p:spTree>
    <p:extLst>
      <p:ext uri="{BB962C8B-B14F-4D97-AF65-F5344CB8AC3E}">
        <p14:creationId xmlns:p14="http://schemas.microsoft.com/office/powerpoint/2010/main" val="356983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142399087"/>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مهارات إدارية باستخدام </a:t>
                      </a:r>
                      <a:r>
                        <a:rPr lang="en-US" sz="3200" dirty="0" smtClean="0">
                          <a:effectLst/>
                          <a:latin typeface="Calibri" panose="020F0502020204030204" pitchFamily="34" charset="0"/>
                          <a:ea typeface="Calibri" panose="020F0502020204030204" pitchFamily="34" charset="0"/>
                          <a:cs typeface="Arial" panose="020B0604020202020204" pitchFamily="34" charset="0"/>
                        </a:rPr>
                        <a:t>Microsoft Word, </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https://cutt.us/gGn96</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40</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49</a:t>
            </a:fld>
            <a:endParaRPr lang="ar-SA"/>
          </a:p>
        </p:txBody>
      </p:sp>
    </p:spTree>
    <p:extLst>
      <p:ext uri="{BB962C8B-B14F-4D97-AF65-F5344CB8AC3E}">
        <p14:creationId xmlns:p14="http://schemas.microsoft.com/office/powerpoint/2010/main" val="2827614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2021096" y="1791793"/>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14" name="مستطيل 13">
            <a:extLst>
              <a:ext uri="{FF2B5EF4-FFF2-40B4-BE49-F238E27FC236}">
                <a16:creationId xmlns:a16="http://schemas.microsoft.com/office/drawing/2014/main" xmlns="" id="{3E223E97-8717-4BF1-9230-1676AF684196}"/>
              </a:ext>
            </a:extLst>
          </p:cNvPr>
          <p:cNvSpPr/>
          <p:nvPr/>
        </p:nvSpPr>
        <p:spPr>
          <a:xfrm>
            <a:off x="3379701" y="2784437"/>
            <a:ext cx="5742046"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smtClean="0">
                <a:ln>
                  <a:solidFill>
                    <a:schemeClr val="accent1">
                      <a:lumMod val="50000"/>
                    </a:schemeClr>
                  </a:solidFill>
                </a:ln>
                <a:solidFill>
                  <a:schemeClr val="bg1"/>
                </a:solidFill>
                <a:effectLst/>
                <a:uLnTx/>
                <a:uFillTx/>
                <a:latin typeface="Calibri"/>
                <a:ea typeface="+mn-ea"/>
                <a:cs typeface="Arial" panose="020B0604020202020204" pitchFamily="34" charset="0"/>
              </a:rPr>
              <a:t>العروض التقديمية </a:t>
            </a:r>
            <a:endParaRPr kumimoji="0" lang="ar-SA" sz="4400" b="1" i="0" u="none" strike="noStrike" kern="1200" cap="none" spc="0" normalizeH="0" baseline="0" noProof="0" dirty="0">
              <a:ln>
                <a:solidFill>
                  <a:schemeClr val="accent1">
                    <a:lumMod val="50000"/>
                  </a:schemeClr>
                </a:solidFill>
              </a:ln>
              <a:solidFill>
                <a:schemeClr val="bg1"/>
              </a:solidFill>
              <a:effectLst/>
              <a:uLnTx/>
              <a:uFillTx/>
              <a:latin typeface="Calibri"/>
              <a:ea typeface="+mn-ea"/>
              <a:cs typeface="Arial" panose="020B0604020202020204" pitchFamily="34" charset="0"/>
            </a:endParaRPr>
          </a:p>
        </p:txBody>
      </p:sp>
      <p:sp>
        <p:nvSpPr>
          <p:cNvPr id="15" name="عنصر نائب لرقم الشريحة 14"/>
          <p:cNvSpPr>
            <a:spLocks noGrp="1"/>
          </p:cNvSpPr>
          <p:nvPr>
            <p:ph type="sldNum" sz="quarter" idx="12"/>
          </p:nvPr>
        </p:nvSpPr>
        <p:spPr/>
        <p:txBody>
          <a:bodyPr/>
          <a:lstStyle/>
          <a:p>
            <a:fld id="{1C6A4CF2-E718-4CE5-96B4-B7DE9A7C00C9}" type="slidenum">
              <a:rPr lang="ar-SA" smtClean="0"/>
              <a:t>5</a:t>
            </a:fld>
            <a:endParaRPr lang="ar-SA"/>
          </a:p>
        </p:txBody>
      </p:sp>
      <p:pic>
        <p:nvPicPr>
          <p:cNvPr id="17" name="صورة 16"/>
          <p:cNvPicPr>
            <a:picLocks noChangeAspect="1"/>
          </p:cNvPicPr>
          <p:nvPr/>
        </p:nvPicPr>
        <p:blipFill>
          <a:blip r:embed="rId3">
            <a:clrChange>
              <a:clrFrom>
                <a:srgbClr val="FFFFFF"/>
              </a:clrFrom>
              <a:clrTo>
                <a:srgbClr val="FFFFFF">
                  <a:alpha val="0"/>
                </a:srgbClr>
              </a:clrTo>
            </a:clrChange>
          </a:blip>
          <a:stretch>
            <a:fillRect/>
          </a:stretch>
        </p:blipFill>
        <p:spPr>
          <a:xfrm>
            <a:off x="2740272" y="2232076"/>
            <a:ext cx="1931428" cy="680628"/>
          </a:xfrm>
          <a:prstGeom prst="rect">
            <a:avLst/>
          </a:prstGeom>
        </p:spPr>
      </p:pic>
    </p:spTree>
    <p:extLst>
      <p:ext uri="{BB962C8B-B14F-4D97-AF65-F5344CB8AC3E}">
        <p14:creationId xmlns:p14="http://schemas.microsoft.com/office/powerpoint/2010/main" val="2175537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30918909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تطبيق الملاحظات الصفية</a:t>
                      </a:r>
                      <a:r>
                        <a:rPr lang="en-US" sz="3200" dirty="0" smtClean="0">
                          <a:effectLst/>
                          <a:latin typeface="Calibri" panose="020F0502020204030204" pitchFamily="34" charset="0"/>
                          <a:ea typeface="Calibri" panose="020F0502020204030204" pitchFamily="34" charset="0"/>
                          <a:cs typeface="Arial" panose="020B0604020202020204" pitchFamily="34" charset="0"/>
                        </a:rPr>
                        <a:t>OneNote</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https://cutt.us/8nDqL</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41</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50</a:t>
            </a:fld>
            <a:endParaRPr lang="ar-SA"/>
          </a:p>
        </p:txBody>
      </p:sp>
    </p:spTree>
    <p:extLst>
      <p:ext uri="{BB962C8B-B14F-4D97-AF65-F5344CB8AC3E}">
        <p14:creationId xmlns:p14="http://schemas.microsoft.com/office/powerpoint/2010/main" val="1854620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784219487"/>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طريقة عرض رمز استجابة سريع </a:t>
                      </a:r>
                      <a:r>
                        <a:rPr lang="en-US" sz="3200" dirty="0" smtClean="0">
                          <a:effectLst/>
                          <a:latin typeface="Calibri" panose="020F0502020204030204" pitchFamily="34" charset="0"/>
                          <a:ea typeface="Calibri" panose="020F0502020204030204" pitchFamily="34" charset="0"/>
                          <a:cs typeface="Arial" panose="020B0604020202020204" pitchFamily="34" charset="0"/>
                        </a:rPr>
                        <a:t>QR code</a:t>
                      </a:r>
                      <a:r>
                        <a:rPr lang="ar-SA" sz="3200" dirty="0" smtClean="0">
                          <a:effectLst/>
                          <a:latin typeface="Calibri" panose="020F0502020204030204" pitchFamily="34" charset="0"/>
                          <a:ea typeface="Calibri" panose="020F0502020204030204" pitchFamily="34" charset="0"/>
                          <a:cs typeface="Arial" panose="020B0604020202020204" pitchFamily="34" charset="0"/>
                        </a:rPr>
                        <a:t> </a:t>
                      </a:r>
                    </a:p>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 لنماذج مايكروسوفت</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https://cutt.us/IX2PK</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42</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51</a:t>
            </a:fld>
            <a:endParaRPr lang="ar-SA"/>
          </a:p>
        </p:txBody>
      </p:sp>
    </p:spTree>
    <p:extLst>
      <p:ext uri="{BB962C8B-B14F-4D97-AF65-F5344CB8AC3E}">
        <p14:creationId xmlns:p14="http://schemas.microsoft.com/office/powerpoint/2010/main" val="2512135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794910124"/>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مقارنة بين نماذج جوجل ونماذج مايكروسوفت</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https://cutt.us/JoJhk</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43</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52</a:t>
            </a:fld>
            <a:endParaRPr lang="ar-SA"/>
          </a:p>
        </p:txBody>
      </p:sp>
    </p:spTree>
    <p:extLst>
      <p:ext uri="{BB962C8B-B14F-4D97-AF65-F5344CB8AC3E}">
        <p14:creationId xmlns:p14="http://schemas.microsoft.com/office/powerpoint/2010/main" val="4620812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76078367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dirty="0" smtClean="0">
                          <a:effectLst/>
                          <a:latin typeface="Calibri" panose="020F0502020204030204" pitchFamily="34" charset="0"/>
                          <a:ea typeface="Calibri" panose="020F0502020204030204" pitchFamily="34" charset="0"/>
                          <a:cs typeface="Arial" panose="020B0604020202020204" pitchFamily="34" charset="0"/>
                        </a:rPr>
                        <a:t>تدريبات على </a:t>
                      </a:r>
                      <a:r>
                        <a:rPr lang="en-US" sz="3200" dirty="0" smtClean="0">
                          <a:effectLst/>
                          <a:latin typeface="Calibri" panose="020F0502020204030204" pitchFamily="34" charset="0"/>
                          <a:ea typeface="Calibri" panose="020F0502020204030204" pitchFamily="34" charset="0"/>
                          <a:cs typeface="Arial" panose="020B0604020202020204" pitchFamily="34" charset="0"/>
                        </a:rPr>
                        <a:t>Microsoft Word</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https://cutt.us/WfleE</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44</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53</a:t>
            </a:fld>
            <a:endParaRPr lang="ar-SA"/>
          </a:p>
        </p:txBody>
      </p:sp>
    </p:spTree>
    <p:extLst>
      <p:ext uri="{BB962C8B-B14F-4D97-AF65-F5344CB8AC3E}">
        <p14:creationId xmlns:p14="http://schemas.microsoft.com/office/powerpoint/2010/main" val="1657311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507572680"/>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توظيف برنامج </a:t>
                      </a:r>
                      <a:r>
                        <a:rPr lang="en-US" sz="3200" b="1" kern="1200" dirty="0" smtClean="0">
                          <a:solidFill>
                            <a:schemeClr val="tx1"/>
                          </a:solidFill>
                          <a:effectLst/>
                          <a:latin typeface="Calibri"/>
                          <a:ea typeface=""/>
                          <a:cs typeface=""/>
                        </a:rPr>
                        <a:t>Planner </a:t>
                      </a:r>
                      <a:endParaRPr lang="ar-SA" sz="3200" b="1" kern="1200" dirty="0" smtClean="0">
                        <a:solidFill>
                          <a:schemeClr val="tx1"/>
                        </a:solidFill>
                        <a:effectLst/>
                        <a:latin typeface="Calibri"/>
                        <a:ea typeface=""/>
                        <a:cs typeface=""/>
                      </a:endParaRPr>
                    </a:p>
                    <a:p>
                      <a:pPr algn="ctr" rtl="1"/>
                      <a:r>
                        <a:rPr lang="ar-SA" sz="3200" b="1" kern="1200" dirty="0" smtClean="0">
                          <a:solidFill>
                            <a:schemeClr val="tx1"/>
                          </a:solidFill>
                          <a:effectLst/>
                          <a:latin typeface="Calibri"/>
                          <a:ea typeface=""/>
                          <a:cs typeface=""/>
                        </a:rPr>
                        <a:t>في إدارة وتنظيم مهام الطالبات</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https://cutt.us/LW58j</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45</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54</a:t>
            </a:fld>
            <a:endParaRPr lang="ar-SA"/>
          </a:p>
        </p:txBody>
      </p:sp>
    </p:spTree>
    <p:extLst>
      <p:ext uri="{BB962C8B-B14F-4D97-AF65-F5344CB8AC3E}">
        <p14:creationId xmlns:p14="http://schemas.microsoft.com/office/powerpoint/2010/main" val="1291184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13814913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إنشاء ملف إنجاز إلكتروني باستخدام </a:t>
                      </a:r>
                      <a:r>
                        <a:rPr lang="en-US" sz="3200" b="1" kern="1200" dirty="0" smtClean="0">
                          <a:solidFill>
                            <a:schemeClr val="tx1"/>
                          </a:solidFill>
                          <a:effectLst/>
                          <a:latin typeface="Calibri"/>
                          <a:ea typeface=""/>
                          <a:cs typeface=""/>
                        </a:rPr>
                        <a:t>Microsoft OneNote</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https://cutt.us/Y8axN</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46</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55</a:t>
            </a:fld>
            <a:endParaRPr lang="ar-SA"/>
          </a:p>
        </p:txBody>
      </p:sp>
    </p:spTree>
    <p:extLst>
      <p:ext uri="{BB962C8B-B14F-4D97-AF65-F5344CB8AC3E}">
        <p14:creationId xmlns:p14="http://schemas.microsoft.com/office/powerpoint/2010/main" val="3731144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359974027"/>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شرح موجز لمايكروسوفت </a:t>
                      </a:r>
                      <a:r>
                        <a:rPr lang="ar-SA" sz="3200" b="1" kern="1200" dirty="0" err="1" smtClean="0">
                          <a:solidFill>
                            <a:schemeClr val="tx1"/>
                          </a:solidFill>
                          <a:effectLst/>
                          <a:latin typeface="Calibri"/>
                          <a:ea typeface=""/>
                          <a:cs typeface=""/>
                        </a:rPr>
                        <a:t>تيمز</a:t>
                      </a:r>
                      <a:r>
                        <a:rPr lang="ar-SA" sz="3200" b="1" kern="1200" dirty="0" smtClean="0">
                          <a:solidFill>
                            <a:schemeClr val="tx1"/>
                          </a:solidFill>
                          <a:effectLst/>
                          <a:latin typeface="Calibri"/>
                          <a:ea typeface=""/>
                          <a:cs typeface=""/>
                        </a:rPr>
                        <a:t> </a:t>
                      </a:r>
                      <a:endParaRPr lang="en-US" sz="3200" b="1" kern="1200" dirty="0" smtClean="0">
                        <a:solidFill>
                          <a:schemeClr val="tx1"/>
                        </a:solidFill>
                        <a:effectLst/>
                        <a:latin typeface="Calibri"/>
                        <a:ea typeface=""/>
                        <a:cs typeface=""/>
                      </a:endParaRPr>
                    </a:p>
                    <a:p>
                      <a:pPr algn="ctr" rtl="1"/>
                      <a:r>
                        <a:rPr lang="en-US" sz="3200" b="1" kern="1200" dirty="0" smtClean="0">
                          <a:solidFill>
                            <a:schemeClr val="tx1"/>
                          </a:solidFill>
                          <a:effectLst/>
                          <a:latin typeface="Calibri"/>
                          <a:ea typeface=""/>
                          <a:cs typeface=""/>
                        </a:rPr>
                        <a:t>Microsoft OneNote</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https://cutt.us/gKyf8</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47</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56</a:t>
            </a:fld>
            <a:endParaRPr lang="ar-SA"/>
          </a:p>
        </p:txBody>
      </p:sp>
    </p:spTree>
    <p:extLst>
      <p:ext uri="{BB962C8B-B14F-4D97-AF65-F5344CB8AC3E}">
        <p14:creationId xmlns:p14="http://schemas.microsoft.com/office/powerpoint/2010/main" val="15730658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51968417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دفتر الملاحظات الرقمي</a:t>
                      </a:r>
                    </a:p>
                    <a:p>
                      <a:pPr algn="ctr" rtl="1"/>
                      <a:r>
                        <a:rPr lang="ar-SA" sz="3200" b="1" kern="1200" dirty="0" smtClean="0">
                          <a:solidFill>
                            <a:schemeClr val="tx1"/>
                          </a:solidFill>
                          <a:effectLst/>
                          <a:latin typeface="Calibri"/>
                          <a:ea typeface=""/>
                          <a:cs typeface=""/>
                        </a:rPr>
                        <a:t> </a:t>
                      </a:r>
                      <a:r>
                        <a:rPr lang="en-US" sz="3200" b="1" kern="1200" dirty="0" smtClean="0">
                          <a:solidFill>
                            <a:schemeClr val="tx1"/>
                          </a:solidFill>
                          <a:effectLst/>
                          <a:latin typeface="Calibri"/>
                          <a:ea typeface=""/>
                          <a:cs typeface=""/>
                        </a:rPr>
                        <a:t>Microsoft OneNote</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https://cutt.us/bzucm</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48</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57</a:t>
            </a:fld>
            <a:endParaRPr lang="ar-SA"/>
          </a:p>
        </p:txBody>
      </p:sp>
    </p:spTree>
    <p:extLst>
      <p:ext uri="{BB962C8B-B14F-4D97-AF65-F5344CB8AC3E}">
        <p14:creationId xmlns:p14="http://schemas.microsoft.com/office/powerpoint/2010/main" val="25494215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022478221"/>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الألعاب الرقمية عبر تطبيق</a:t>
                      </a:r>
                    </a:p>
                    <a:p>
                      <a:pPr algn="ctr" rtl="1"/>
                      <a:r>
                        <a:rPr lang="ar-SA" sz="3200" b="1" kern="1200" dirty="0" smtClean="0">
                          <a:solidFill>
                            <a:schemeClr val="tx1"/>
                          </a:solidFill>
                          <a:effectLst/>
                          <a:latin typeface="Calibri"/>
                          <a:ea typeface=""/>
                          <a:cs typeface=""/>
                        </a:rPr>
                        <a:t> </a:t>
                      </a:r>
                      <a:r>
                        <a:rPr lang="en-US" sz="3200" b="1" kern="1200" dirty="0" smtClean="0">
                          <a:solidFill>
                            <a:schemeClr val="tx1"/>
                          </a:solidFill>
                          <a:effectLst/>
                          <a:latin typeface="Calibri"/>
                          <a:ea typeface=""/>
                          <a:cs typeface=""/>
                        </a:rPr>
                        <a:t>Smart Learning suite</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https://cutt.us/4xjMz</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49</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58</a:t>
            </a:fld>
            <a:endParaRPr lang="ar-SA"/>
          </a:p>
        </p:txBody>
      </p:sp>
    </p:spTree>
    <p:extLst>
      <p:ext uri="{BB962C8B-B14F-4D97-AF65-F5344CB8AC3E}">
        <p14:creationId xmlns:p14="http://schemas.microsoft.com/office/powerpoint/2010/main" val="18073813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2021095" y="2173433"/>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3" name="مستطيل 2"/>
          <p:cNvSpPr/>
          <p:nvPr/>
        </p:nvSpPr>
        <p:spPr>
          <a:xfrm>
            <a:off x="4252768" y="2840524"/>
            <a:ext cx="3934090" cy="1446550"/>
          </a:xfrm>
          <a:prstGeom prst="rect">
            <a:avLst/>
          </a:prstGeom>
        </p:spPr>
        <p:txBody>
          <a:bodyPr wrap="none">
            <a:spAutoFit/>
          </a:bodyPr>
          <a:lstStyle/>
          <a:p>
            <a:pPr algn="ctr"/>
            <a:r>
              <a:rPr lang="ar-SA" sz="4400" b="1" dirty="0" smtClean="0">
                <a:ln>
                  <a:solidFill>
                    <a:srgbClr val="3494BA">
                      <a:lumMod val="50000"/>
                    </a:srgbClr>
                  </a:solidFill>
                </a:ln>
                <a:solidFill>
                  <a:prstClr val="white"/>
                </a:solidFill>
              </a:rPr>
              <a:t>تصاميم </a:t>
            </a:r>
            <a:r>
              <a:rPr lang="ar-SA" sz="4400" b="1" dirty="0" err="1" smtClean="0">
                <a:ln>
                  <a:solidFill>
                    <a:srgbClr val="3494BA">
                      <a:lumMod val="50000"/>
                    </a:srgbClr>
                  </a:solidFill>
                </a:ln>
                <a:solidFill>
                  <a:prstClr val="white"/>
                </a:solidFill>
              </a:rPr>
              <a:t>الانفوجرافيك</a:t>
            </a:r>
            <a:endParaRPr lang="ar-SA" sz="4400" b="1" dirty="0">
              <a:ln>
                <a:solidFill>
                  <a:srgbClr val="3494BA">
                    <a:lumMod val="50000"/>
                  </a:srgbClr>
                </a:solidFill>
              </a:ln>
              <a:solidFill>
                <a:prstClr val="white"/>
              </a:solidFill>
            </a:endParaRPr>
          </a:p>
          <a:p>
            <a:pPr algn="ctr"/>
            <a:r>
              <a:rPr lang="ar-SA" sz="4400" b="1" dirty="0" err="1">
                <a:ln>
                  <a:solidFill>
                    <a:srgbClr val="3494BA">
                      <a:lumMod val="50000"/>
                    </a:srgbClr>
                  </a:solidFill>
                </a:ln>
                <a:solidFill>
                  <a:prstClr val="white"/>
                </a:solidFill>
              </a:rPr>
              <a:t>والموشن</a:t>
            </a:r>
            <a:r>
              <a:rPr lang="ar-SA" sz="4400" b="1" dirty="0">
                <a:ln>
                  <a:solidFill>
                    <a:srgbClr val="3494BA">
                      <a:lumMod val="50000"/>
                    </a:srgbClr>
                  </a:solidFill>
                </a:ln>
                <a:solidFill>
                  <a:prstClr val="white"/>
                </a:solidFill>
              </a:rPr>
              <a:t> جرافيك</a:t>
            </a: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59</a:t>
            </a:fld>
            <a:endParaRPr lang="ar-SA"/>
          </a:p>
        </p:txBody>
      </p:sp>
      <p:pic>
        <p:nvPicPr>
          <p:cNvPr id="15" name="صورة 14"/>
          <p:cNvPicPr>
            <a:picLocks noChangeAspect="1"/>
          </p:cNvPicPr>
          <p:nvPr/>
        </p:nvPicPr>
        <p:blipFill>
          <a:blip r:embed="rId3">
            <a:clrChange>
              <a:clrFrom>
                <a:srgbClr val="FFFFFF"/>
              </a:clrFrom>
              <a:clrTo>
                <a:srgbClr val="FFFFFF">
                  <a:alpha val="0"/>
                </a:srgbClr>
              </a:clrTo>
            </a:clrChange>
          </a:blip>
          <a:stretch>
            <a:fillRect/>
          </a:stretch>
        </p:blipFill>
        <p:spPr>
          <a:xfrm>
            <a:off x="2536965" y="2382507"/>
            <a:ext cx="1931428" cy="680628"/>
          </a:xfrm>
          <a:prstGeom prst="rect">
            <a:avLst/>
          </a:prstGeom>
        </p:spPr>
      </p:pic>
    </p:spTree>
    <p:extLst>
      <p:ext uri="{BB962C8B-B14F-4D97-AF65-F5344CB8AC3E}">
        <p14:creationId xmlns:p14="http://schemas.microsoft.com/office/powerpoint/2010/main" val="3410004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36423304"/>
              </p:ext>
            </p:extLst>
          </p:nvPr>
        </p:nvGraphicFramePr>
        <p:xfrm>
          <a:off x="1501606" y="1629072"/>
          <a:ext cx="9804480" cy="2375020"/>
        </p:xfrm>
        <a:graphic>
          <a:graphicData uri="http://schemas.openxmlformats.org/drawingml/2006/table">
            <a:tbl>
              <a:tblPr rtl="1" firstRow="1" bandRow="1"/>
              <a:tblGrid>
                <a:gridCol w="6699056"/>
                <a:gridCol w="3105424"/>
              </a:tblGrid>
              <a:tr h="484221">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endParaRPr lang="en-US" sz="1200" dirty="0">
                        <a:solidFill>
                          <a:schemeClr val="bg1"/>
                        </a:solidFill>
                      </a:endParaRPr>
                    </a:p>
                    <a:p>
                      <a:pPr algn="ctr" rtl="1"/>
                      <a:r>
                        <a:rPr lang="ar-SA" sz="3200" b="0" dirty="0" smtClean="0">
                          <a:ln>
                            <a:noFill/>
                          </a:ln>
                          <a:solidFill>
                            <a:schemeClr val="tx1"/>
                          </a:solidFill>
                          <a:cs typeface="Mohammad Bold Art 1" pitchFamily="2" charset="-78"/>
                        </a:rPr>
                        <a:t>كلاس بوينت </a:t>
                      </a:r>
                      <a:r>
                        <a:rPr lang="en-US" sz="3200" b="0" dirty="0" smtClean="0">
                          <a:ln>
                            <a:noFill/>
                          </a:ln>
                          <a:solidFill>
                            <a:schemeClr val="tx1"/>
                          </a:solidFill>
                          <a:cs typeface="Mohammad Bold Art 1" pitchFamily="2" charset="-78"/>
                        </a:rPr>
                        <a:t>Class Point </a:t>
                      </a:r>
                      <a:r>
                        <a:rPr lang="ar-SA" sz="3200" b="0" dirty="0" smtClean="0">
                          <a:ln>
                            <a:noFill/>
                          </a:ln>
                          <a:solidFill>
                            <a:schemeClr val="tx1"/>
                          </a:solidFill>
                          <a:cs typeface="Mohammad Bold Art 1" pitchFamily="2" charset="-78"/>
                        </a:rPr>
                        <a:t>الأداة المتميزة لبوربوينت احترافي </a:t>
                      </a:r>
                      <a:endParaRPr lang="ar-SA" sz="3200" b="0" dirty="0">
                        <a:ln>
                          <a:noFill/>
                        </a:ln>
                        <a:solidFill>
                          <a:schemeClr val="tx1"/>
                        </a:solidFill>
                        <a:cs typeface="Mohammad Bold Art 1" pitchFamily="2" charset="-78"/>
                      </a:endParaRPr>
                    </a:p>
                    <a:p>
                      <a:pPr algn="ctr" rtl="1"/>
                      <a:endParaRPr lang="ar-SA" sz="1200" dirty="0"/>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6217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dirty="0" smtClean="0">
                          <a:hlinkClick r:id="rId2"/>
                        </a:rPr>
                        <a:t>https://cutt.us/noftt</a:t>
                      </a:r>
                      <a:endParaRPr lang="ar-SA" dirty="0" smtClean="0"/>
                    </a:p>
                    <a:p>
                      <a:pPr algn="ctr"/>
                      <a:endParaRPr lang="ar-SA"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r h="965320">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1"/>
                      <a:endParaRPr lang="ar-SA" sz="1600" b="0" dirty="0" smtClean="0">
                        <a:cs typeface="Mohammad Head" pitchFamily="2" charset="-78"/>
                      </a:endParaRPr>
                    </a:p>
                    <a:p>
                      <a:pPr algn="ctr" rtl="1"/>
                      <a:r>
                        <a:rPr lang="ar-SA" sz="2700" b="0" dirty="0" smtClean="0">
                          <a:cs typeface="Mohammad Head" pitchFamily="2" charset="-78"/>
                        </a:rPr>
                        <a:t>كلاس بوينت أداة تعليمية احترافية لعرض التقديم البور </a:t>
                      </a:r>
                      <a:r>
                        <a:rPr lang="ar-SA" sz="2700" b="0" dirty="0" err="1" smtClean="0">
                          <a:cs typeface="Mohammad Head" pitchFamily="2" charset="-78"/>
                        </a:rPr>
                        <a:t>بوبينت</a:t>
                      </a:r>
                      <a:r>
                        <a:rPr lang="ar-SA" sz="2700" b="0" dirty="0" smtClean="0">
                          <a:cs typeface="Mohammad Head" pitchFamily="2" charset="-78"/>
                        </a:rPr>
                        <a:t> </a:t>
                      </a:r>
                    </a:p>
                  </a:txBody>
                  <a:tcPr marL="68580" marR="68580" marT="34290" marB="34290">
                    <a:lnL w="12700" cmpd="sng">
                      <a:solidFill>
                        <a:srgbClr val="C3C3C3"/>
                      </a:solidFill>
                    </a:lnL>
                    <a:lnR w="12700" cmpd="sng">
                      <a:solidFill>
                        <a:srgbClr val="C3C3C3"/>
                      </a:solidFill>
                    </a:lnR>
                    <a:lnT w="57150" cap="flat" cmpd="sng" algn="ctr">
                      <a:solidFill>
                        <a:srgbClr val="FFFFFF">
                          <a:lumMod val="65000"/>
                        </a:srgbClr>
                      </a:solidFill>
                      <a:prstDash val="solid"/>
                      <a:round/>
                      <a:headEnd type="none" w="med" len="med"/>
                      <a:tailEnd type="none" w="med" len="med"/>
                    </a:lnT>
                    <a:lnB w="12700" cmpd="sng">
                      <a:solidFill>
                        <a:srgbClr val="C3C3C3"/>
                      </a:solidFill>
                    </a:lnB>
                    <a:lnTlToBr w="12700" cmpd="sng">
                      <a:noFill/>
                      <a:prstDash val="solid"/>
                    </a:lnTlToBr>
                    <a:lnBlToTr w="12700" cmpd="sng">
                      <a:noFill/>
                      <a:prstDash val="solid"/>
                    </a:lnBlToTr>
                    <a:solidFill>
                      <a:srgbClr val="FFFFFF"/>
                    </a:solidFill>
                  </a:tcPr>
                </a:tc>
                <a:tc hMerge="1">
                  <a:txBody>
                    <a:bodyPr/>
                    <a:lstStyle/>
                    <a:p>
                      <a:pPr rtl="1"/>
                      <a:endParaRPr lang="ar-SA" dirty="0"/>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1</a:t>
            </a:r>
            <a:endParaRPr lang="ar-SA" sz="4800" dirty="0"/>
          </a:p>
        </p:txBody>
      </p:sp>
      <p:sp>
        <p:nvSpPr>
          <p:cNvPr id="13" name="عنصر نائب لرقم الشريحة 12"/>
          <p:cNvSpPr>
            <a:spLocks noGrp="1"/>
          </p:cNvSpPr>
          <p:nvPr>
            <p:ph type="sldNum" sz="quarter" idx="12"/>
          </p:nvPr>
        </p:nvSpPr>
        <p:spPr/>
        <p:txBody>
          <a:bodyPr/>
          <a:lstStyle/>
          <a:p>
            <a:fld id="{1C6A4CF2-E718-4CE5-96B4-B7DE9A7C00C9}" type="slidenum">
              <a:rPr lang="ar-SA" smtClean="0"/>
              <a:t>6</a:t>
            </a:fld>
            <a:endParaRPr lang="ar-SA"/>
          </a:p>
        </p:txBody>
      </p:sp>
    </p:spTree>
    <p:extLst>
      <p:ext uri="{BB962C8B-B14F-4D97-AF65-F5344CB8AC3E}">
        <p14:creationId xmlns:p14="http://schemas.microsoft.com/office/powerpoint/2010/main" val="20861500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501731735"/>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تعلم اللغة الصينية (افراد الاسرة)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https://cutt.us/4xjMz</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50</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60</a:t>
            </a:fld>
            <a:endParaRPr lang="ar-SA"/>
          </a:p>
        </p:txBody>
      </p:sp>
    </p:spTree>
    <p:extLst>
      <p:ext uri="{BB962C8B-B14F-4D97-AF65-F5344CB8AC3E}">
        <p14:creationId xmlns:p14="http://schemas.microsoft.com/office/powerpoint/2010/main" val="3101600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187688299"/>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التنمر الالكتروني أدواته وأنواعه</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https://cutt.us/MVKOa</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51</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61</a:t>
            </a:fld>
            <a:endParaRPr lang="ar-SA"/>
          </a:p>
        </p:txBody>
      </p:sp>
    </p:spTree>
    <p:extLst>
      <p:ext uri="{BB962C8B-B14F-4D97-AF65-F5344CB8AC3E}">
        <p14:creationId xmlns:p14="http://schemas.microsoft.com/office/powerpoint/2010/main" val="37350344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486486475"/>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أيهما افضل في الاستذكار الورقي ام الرقمي؟</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https://cutt.us/tYMnz</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52</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62</a:t>
            </a:fld>
            <a:endParaRPr lang="ar-SA"/>
          </a:p>
        </p:txBody>
      </p:sp>
    </p:spTree>
    <p:extLst>
      <p:ext uri="{BB962C8B-B14F-4D97-AF65-F5344CB8AC3E}">
        <p14:creationId xmlns:p14="http://schemas.microsoft.com/office/powerpoint/2010/main" val="850789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503116475"/>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صناعة منتجات مسابقة مدرستي</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https://cutt.us/rRJqa</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53</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63</a:t>
            </a:fld>
            <a:endParaRPr lang="ar-SA"/>
          </a:p>
        </p:txBody>
      </p:sp>
    </p:spTree>
    <p:extLst>
      <p:ext uri="{BB962C8B-B14F-4D97-AF65-F5344CB8AC3E}">
        <p14:creationId xmlns:p14="http://schemas.microsoft.com/office/powerpoint/2010/main" val="1502657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623234392"/>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err="1" smtClean="0">
                          <a:solidFill>
                            <a:schemeClr val="tx1"/>
                          </a:solidFill>
                          <a:effectLst/>
                          <a:latin typeface="Calibri"/>
                          <a:ea typeface=""/>
                          <a:cs typeface=""/>
                        </a:rPr>
                        <a:t>الموشن</a:t>
                      </a:r>
                      <a:r>
                        <a:rPr lang="ar-SA" sz="3200" b="1" kern="1200" dirty="0" smtClean="0">
                          <a:solidFill>
                            <a:schemeClr val="tx1"/>
                          </a:solidFill>
                          <a:effectLst/>
                          <a:latin typeface="Calibri"/>
                          <a:ea typeface=""/>
                          <a:cs typeface=""/>
                        </a:rPr>
                        <a:t> جرافيك ( </a:t>
                      </a:r>
                      <a:r>
                        <a:rPr lang="ar-SA" sz="3200" b="1" kern="1200" dirty="0" err="1" smtClean="0">
                          <a:solidFill>
                            <a:schemeClr val="tx1"/>
                          </a:solidFill>
                          <a:effectLst/>
                          <a:latin typeface="Calibri"/>
                          <a:ea typeface=""/>
                          <a:cs typeface=""/>
                        </a:rPr>
                        <a:t>الانفوجرافيك</a:t>
                      </a:r>
                      <a:r>
                        <a:rPr lang="ar-SA" sz="3200" b="1" kern="1200" dirty="0" smtClean="0">
                          <a:solidFill>
                            <a:schemeClr val="tx1"/>
                          </a:solidFill>
                          <a:effectLst/>
                          <a:latin typeface="Calibri"/>
                          <a:ea typeface=""/>
                          <a:cs typeface=""/>
                        </a:rPr>
                        <a:t> المتحرك )</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https://cutt.us/EXMyC</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54</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64</a:t>
            </a:fld>
            <a:endParaRPr lang="ar-SA"/>
          </a:p>
        </p:txBody>
      </p:sp>
    </p:spTree>
    <p:extLst>
      <p:ext uri="{BB962C8B-B14F-4D97-AF65-F5344CB8AC3E}">
        <p14:creationId xmlns:p14="http://schemas.microsoft.com/office/powerpoint/2010/main" val="2895010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286511096"/>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الفيديو التعليمي باستخدام موقع </a:t>
                      </a:r>
                      <a:r>
                        <a:rPr lang="en-US" sz="3200" b="1" kern="1200" dirty="0" err="1" smtClean="0">
                          <a:solidFill>
                            <a:schemeClr val="tx1"/>
                          </a:solidFill>
                          <a:effectLst/>
                          <a:latin typeface="Calibri"/>
                          <a:ea typeface=""/>
                          <a:cs typeface=""/>
                        </a:rPr>
                        <a:t>canva</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https://cutt.us/UQPZY</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55</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65</a:t>
            </a:fld>
            <a:endParaRPr lang="ar-SA"/>
          </a:p>
        </p:txBody>
      </p:sp>
    </p:spTree>
    <p:extLst>
      <p:ext uri="{BB962C8B-B14F-4D97-AF65-F5344CB8AC3E}">
        <p14:creationId xmlns:p14="http://schemas.microsoft.com/office/powerpoint/2010/main" val="3853402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853037956"/>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موقع كانفا </a:t>
                      </a:r>
                      <a:r>
                        <a:rPr lang="en-US" sz="3200" b="1" kern="1200" dirty="0" smtClean="0">
                          <a:solidFill>
                            <a:schemeClr val="tx1"/>
                          </a:solidFill>
                          <a:effectLst/>
                          <a:latin typeface="Calibri"/>
                          <a:ea typeface=""/>
                          <a:cs typeface=""/>
                        </a:rPr>
                        <a:t> -</a:t>
                      </a:r>
                      <a:r>
                        <a:rPr lang="en-US" sz="3200" b="1" kern="1200" dirty="0" err="1" smtClean="0">
                          <a:solidFill>
                            <a:schemeClr val="tx1"/>
                          </a:solidFill>
                          <a:effectLst/>
                          <a:latin typeface="Calibri"/>
                          <a:ea typeface=""/>
                          <a:cs typeface=""/>
                        </a:rPr>
                        <a:t>Canva</a:t>
                      </a:r>
                      <a:r>
                        <a:rPr lang="en-US" sz="3200" b="1" kern="1200" dirty="0" smtClean="0">
                          <a:solidFill>
                            <a:schemeClr val="tx1"/>
                          </a:solidFill>
                          <a:effectLst/>
                          <a:latin typeface="Calibri"/>
                          <a:ea typeface=""/>
                          <a:cs typeface=""/>
                        </a:rPr>
                        <a:t>-</a:t>
                      </a:r>
                      <a:r>
                        <a:rPr lang="ar-SA" sz="3200" b="1" kern="1200" dirty="0" smtClean="0">
                          <a:solidFill>
                            <a:schemeClr val="tx1"/>
                          </a:solidFill>
                          <a:effectLst/>
                          <a:latin typeface="Calibri"/>
                          <a:ea typeface=""/>
                          <a:cs typeface=""/>
                        </a:rPr>
                        <a:t>للتصميم</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https://cutt.us/qk2zr</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56</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66</a:t>
            </a:fld>
            <a:endParaRPr lang="ar-SA"/>
          </a:p>
        </p:txBody>
      </p:sp>
    </p:spTree>
    <p:extLst>
      <p:ext uri="{BB962C8B-B14F-4D97-AF65-F5344CB8AC3E}">
        <p14:creationId xmlns:p14="http://schemas.microsoft.com/office/powerpoint/2010/main" val="26313583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90224174"/>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منافذ وطرق التوصيل السلكية للأجهزة بعارض البيانات </a:t>
                      </a:r>
                      <a:r>
                        <a:rPr lang="en-US" sz="3200" b="1" kern="1200" dirty="0" smtClean="0">
                          <a:solidFill>
                            <a:schemeClr val="tx1"/>
                          </a:solidFill>
                          <a:effectLst/>
                          <a:latin typeface="Calibri"/>
                          <a:ea typeface=""/>
                          <a:cs typeface=""/>
                        </a:rPr>
                        <a:t>Projector-</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https://cutt.us/bbQOj</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57</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67</a:t>
            </a:fld>
            <a:endParaRPr lang="ar-SA"/>
          </a:p>
        </p:txBody>
      </p:sp>
    </p:spTree>
    <p:extLst>
      <p:ext uri="{BB962C8B-B14F-4D97-AF65-F5344CB8AC3E}">
        <p14:creationId xmlns:p14="http://schemas.microsoft.com/office/powerpoint/2010/main" val="17140344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590603676"/>
              </p:ext>
            </p:extLst>
          </p:nvPr>
        </p:nvGraphicFramePr>
        <p:xfrm>
          <a:off x="1501606" y="1629072"/>
          <a:ext cx="9804480" cy="141732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endParaRPr lang="ar-SA" sz="3200" b="1" kern="1200" dirty="0" smtClean="0">
                        <a:solidFill>
                          <a:schemeClr val="tx1"/>
                        </a:solidFill>
                        <a:effectLst/>
                        <a:latin typeface="Calibri"/>
                        <a:ea typeface=""/>
                        <a:cs typeface=""/>
                      </a:endParaRPr>
                    </a:p>
                    <a:p>
                      <a:pPr algn="ctr" rtl="1"/>
                      <a:r>
                        <a:rPr lang="ar-SA" sz="3200" b="1" kern="1200" dirty="0" smtClean="0">
                          <a:solidFill>
                            <a:schemeClr val="tx1"/>
                          </a:solidFill>
                          <a:effectLst/>
                          <a:latin typeface="Calibri"/>
                          <a:ea typeface=""/>
                          <a:cs typeface=""/>
                        </a:rPr>
                        <a:t>نظام مكافحة الجرائم المعلوماتية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https://cutt.us/yf1HG</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58</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68</a:t>
            </a:fld>
            <a:endParaRPr lang="ar-SA"/>
          </a:p>
        </p:txBody>
      </p:sp>
    </p:spTree>
    <p:extLst>
      <p:ext uri="{BB962C8B-B14F-4D97-AF65-F5344CB8AC3E}">
        <p14:creationId xmlns:p14="http://schemas.microsoft.com/office/powerpoint/2010/main" val="34536976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632031880"/>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endParaRPr lang="ar-SA" sz="1800" b="1" kern="1200" dirty="0" smtClean="0">
                        <a:solidFill>
                          <a:schemeClr val="tx1"/>
                        </a:solidFill>
                        <a:effectLst/>
                        <a:latin typeface="Calibri"/>
                        <a:ea typeface=""/>
                        <a:cs typeface=""/>
                      </a:endParaRPr>
                    </a:p>
                    <a:p>
                      <a:pPr algn="ctr" rtl="1"/>
                      <a:r>
                        <a:rPr lang="ar-SA" sz="3200" b="1" kern="1200" dirty="0" smtClean="0">
                          <a:solidFill>
                            <a:schemeClr val="tx1"/>
                          </a:solidFill>
                          <a:effectLst/>
                          <a:latin typeface="Calibri"/>
                          <a:ea typeface=""/>
                          <a:cs typeface=""/>
                        </a:rPr>
                        <a:t>مبادئ التصميم العامة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https://cutt.us/dcgdF</a:t>
                      </a:r>
                      <a:endParaRPr lang="ar-SA"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59</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69</a:t>
            </a:fld>
            <a:endParaRPr lang="ar-SA"/>
          </a:p>
        </p:txBody>
      </p:sp>
    </p:spTree>
    <p:extLst>
      <p:ext uri="{BB962C8B-B14F-4D97-AF65-F5344CB8AC3E}">
        <p14:creationId xmlns:p14="http://schemas.microsoft.com/office/powerpoint/2010/main" val="282885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734264356"/>
              </p:ext>
            </p:extLst>
          </p:nvPr>
        </p:nvGraphicFramePr>
        <p:xfrm>
          <a:off x="1501606" y="1629072"/>
          <a:ext cx="9804480" cy="253746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Calibri"/>
                          <a:ea typeface=""/>
                          <a:cs typeface=""/>
                        </a:rPr>
                        <a:t> </a:t>
                      </a:r>
                      <a:r>
                        <a:rPr kumimoji="0" lang="en-US" sz="3200" b="1" i="0" u="none" strike="noStrike" kern="1200" cap="none" spc="0" normalizeH="0" baseline="0" noProof="0" dirty="0" smtClean="0">
                          <a:ln>
                            <a:noFill/>
                          </a:ln>
                          <a:solidFill>
                            <a:prstClr val="black"/>
                          </a:solidFill>
                          <a:effectLst/>
                          <a:uLnTx/>
                          <a:uFillTx/>
                          <a:latin typeface="Calibri"/>
                          <a:ea typeface=""/>
                          <a:cs typeface="Mohammad Bold Art 1" pitchFamily="2" charset="-78"/>
                        </a:rPr>
                        <a:t>(Web Quest)</a:t>
                      </a:r>
                      <a:r>
                        <a:rPr kumimoji="0" lang="ar-SA" sz="3200" b="1" i="0" u="none" strike="noStrike" kern="1200" cap="none" spc="0" normalizeH="0" baseline="0" noProof="0" dirty="0" smtClean="0">
                          <a:ln>
                            <a:noFill/>
                          </a:ln>
                          <a:solidFill>
                            <a:prstClr val="black"/>
                          </a:solidFill>
                          <a:effectLst/>
                          <a:uLnTx/>
                          <a:uFillTx/>
                          <a:latin typeface="Calibri"/>
                          <a:ea typeface=""/>
                          <a:cs typeface="Mohammad Bold Art 1" pitchFamily="2" charset="-78"/>
                        </a:rPr>
                        <a:t> </a:t>
                      </a:r>
                      <a:r>
                        <a:rPr kumimoji="0" lang="ar-SA" sz="3200" b="0" i="0" u="none" strike="noStrike" kern="1200" cap="none" spc="0" normalizeH="0" baseline="0" noProof="0" dirty="0" smtClean="0">
                          <a:ln>
                            <a:noFill/>
                          </a:ln>
                          <a:solidFill>
                            <a:prstClr val="black"/>
                          </a:solidFill>
                          <a:effectLst/>
                          <a:uLnTx/>
                          <a:uFillTx/>
                          <a:latin typeface="Calibri"/>
                          <a:ea typeface=""/>
                          <a:cs typeface="Mohammad Bold Art 1" pitchFamily="2" charset="-78"/>
                        </a:rPr>
                        <a:t>دور الرحلات المعرفية عبر</a:t>
                      </a:r>
                      <a:endParaRPr lang="ar-SA" sz="3200" b="0" kern="1200" dirty="0" smtClean="0">
                        <a:solidFill>
                          <a:schemeClr val="tx1"/>
                        </a:solidFill>
                        <a:effectLst/>
                        <a:latin typeface="Calibri"/>
                        <a:ea typeface=""/>
                        <a:cs typeface="Mohammad Bold Art 1"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ar-SA" sz="3200" b="0" kern="1200" dirty="0" smtClean="0">
                          <a:solidFill>
                            <a:schemeClr val="tx1"/>
                          </a:solidFill>
                          <a:effectLst/>
                          <a:latin typeface="Calibri"/>
                          <a:ea typeface=""/>
                          <a:cs typeface="Mohammad Bold Art 1" pitchFamily="2" charset="-78"/>
                        </a:rPr>
                        <a:t>في دعم التعلم </a:t>
                      </a:r>
                      <a:endParaRPr lang="ar-SA" sz="1800" b="0" u="none" kern="1200" baseline="0" dirty="0" smtClean="0">
                        <a:solidFill>
                          <a:schemeClr val="tx1"/>
                        </a:solidFill>
                        <a:effectLst/>
                        <a:latin typeface="Calibri"/>
                        <a:ea typeface=""/>
                        <a:cs typeface="Mohammad Bold Art 1" pitchFamily="2" charset="-78"/>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dirty="0" smtClean="0">
                          <a:hlinkClick r:id="rId2"/>
                        </a:rPr>
                        <a:t>https://cutt.us/Op68k</a:t>
                      </a:r>
                      <a:endParaRPr lang="en-US" dirty="0" smtClean="0"/>
                    </a:p>
                    <a:p>
                      <a:pPr algn="ctr"/>
                      <a:endParaRPr lang="ar-SA"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r h="615221">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1"/>
                      <a:r>
                        <a:rPr lang="ar-SA" sz="2700" b="0" dirty="0" smtClean="0">
                          <a:cs typeface="Mohammad Head" pitchFamily="2" charset="-78"/>
                        </a:rPr>
                        <a:t>وسيلة من وسائل التعليم الحديثة التي تعرض مجموعة من الشرائح بما تحويه من بيانات و معلومات سبق إعدادها وتصميمها بشكل بصري (إدراج صور ، أشكال ، وسائط متعددة، إحصائيات ،رسوم بيانية )، تتيح لطلاب التفاعل والمشاركة مع المعلم على شرائح العرض  بشكل تزامني و غير تزامني.</a:t>
                      </a:r>
                    </a:p>
                  </a:txBody>
                  <a:tcPr marL="68580" marR="68580" marT="34290" marB="34290">
                    <a:lnL w="12700" cmpd="sng">
                      <a:solidFill>
                        <a:srgbClr val="C3C3C3"/>
                      </a:solidFill>
                    </a:lnL>
                    <a:lnR w="12700" cmpd="sng">
                      <a:solidFill>
                        <a:srgbClr val="C3C3C3"/>
                      </a:solidFill>
                    </a:lnR>
                    <a:lnT w="57150" cap="flat" cmpd="sng" algn="ctr">
                      <a:solidFill>
                        <a:srgbClr val="FFFFFF">
                          <a:lumMod val="65000"/>
                        </a:srgbClr>
                      </a:solidFill>
                      <a:prstDash val="solid"/>
                      <a:round/>
                      <a:headEnd type="none" w="med" len="med"/>
                      <a:tailEnd type="none" w="med" len="med"/>
                    </a:lnT>
                    <a:lnB w="12700" cmpd="sng">
                      <a:solidFill>
                        <a:srgbClr val="C3C3C3"/>
                      </a:solidFill>
                    </a:lnB>
                    <a:lnTlToBr w="12700" cmpd="sng">
                      <a:noFill/>
                      <a:prstDash val="solid"/>
                    </a:lnTlToBr>
                    <a:lnBlToTr w="12700" cmpd="sng">
                      <a:noFill/>
                      <a:prstDash val="solid"/>
                    </a:lnBlToTr>
                    <a:solidFill>
                      <a:srgbClr val="FFFFFF"/>
                    </a:solidFill>
                  </a:tcPr>
                </a:tc>
                <a:tc hMerge="1">
                  <a:txBody>
                    <a:bodyPr/>
                    <a:lstStyle/>
                    <a:p>
                      <a:pPr rtl="1"/>
                      <a:endParaRPr lang="ar-SA" dirty="0"/>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2</a:t>
            </a:r>
            <a:endParaRPr lang="ar-SA" sz="4800" dirty="0"/>
          </a:p>
        </p:txBody>
      </p:sp>
      <p:sp>
        <p:nvSpPr>
          <p:cNvPr id="8" name="عنصر نائب لرقم الشريحة 7"/>
          <p:cNvSpPr>
            <a:spLocks noGrp="1"/>
          </p:cNvSpPr>
          <p:nvPr>
            <p:ph type="sldNum" sz="quarter" idx="12"/>
          </p:nvPr>
        </p:nvSpPr>
        <p:spPr/>
        <p:txBody>
          <a:bodyPr/>
          <a:lstStyle/>
          <a:p>
            <a:fld id="{1C6A4CF2-E718-4CE5-96B4-B7DE9A7C00C9}" type="slidenum">
              <a:rPr lang="ar-SA" smtClean="0"/>
              <a:t>7</a:t>
            </a:fld>
            <a:endParaRPr lang="ar-SA"/>
          </a:p>
        </p:txBody>
      </p:sp>
    </p:spTree>
    <p:extLst>
      <p:ext uri="{BB962C8B-B14F-4D97-AF65-F5344CB8AC3E}">
        <p14:creationId xmlns:p14="http://schemas.microsoft.com/office/powerpoint/2010/main" val="21215361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76401921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منصات وبرمجيات التعلم الإلكتروني </a:t>
                      </a:r>
                    </a:p>
                    <a:p>
                      <a:pPr algn="ctr" rtl="1"/>
                      <a:r>
                        <a:rPr lang="ar-SA" sz="3200" b="1" kern="1200" dirty="0" smtClean="0">
                          <a:solidFill>
                            <a:schemeClr val="tx1"/>
                          </a:solidFill>
                          <a:effectLst/>
                          <a:latin typeface="Calibri"/>
                          <a:ea typeface=""/>
                          <a:cs typeface=""/>
                        </a:rPr>
                        <a:t>في المملكة العربية السعودية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https://cutt.us/fN2i9</a:t>
                      </a:r>
                      <a:endParaRPr lang="ar-SA"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60</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70</a:t>
            </a:fld>
            <a:endParaRPr lang="ar-SA"/>
          </a:p>
        </p:txBody>
      </p:sp>
    </p:spTree>
    <p:extLst>
      <p:ext uri="{BB962C8B-B14F-4D97-AF65-F5344CB8AC3E}">
        <p14:creationId xmlns:p14="http://schemas.microsoft.com/office/powerpoint/2010/main" val="2586710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1880694" y="2085101"/>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3" name="مستطيل 2"/>
          <p:cNvSpPr/>
          <p:nvPr/>
        </p:nvSpPr>
        <p:spPr>
          <a:xfrm>
            <a:off x="4514859" y="2840524"/>
            <a:ext cx="3409908" cy="769441"/>
          </a:xfrm>
          <a:prstGeom prst="rect">
            <a:avLst/>
          </a:prstGeom>
        </p:spPr>
        <p:txBody>
          <a:bodyPr wrap="none">
            <a:spAutoFit/>
          </a:bodyPr>
          <a:lstStyle/>
          <a:p>
            <a:pPr algn="ctr"/>
            <a:r>
              <a:rPr lang="ar-SA" sz="4400" b="1" dirty="0" smtClean="0">
                <a:ln>
                  <a:solidFill>
                    <a:srgbClr val="3494BA">
                      <a:lumMod val="50000"/>
                    </a:srgbClr>
                  </a:solidFill>
                </a:ln>
                <a:solidFill>
                  <a:prstClr val="white"/>
                </a:solidFill>
              </a:rPr>
              <a:t>التقويم </a:t>
            </a:r>
            <a:r>
              <a:rPr lang="ar-SA" sz="4400" b="1" dirty="0">
                <a:ln>
                  <a:solidFill>
                    <a:srgbClr val="3494BA">
                      <a:lumMod val="50000"/>
                    </a:srgbClr>
                  </a:solidFill>
                </a:ln>
                <a:solidFill>
                  <a:prstClr val="white"/>
                </a:solidFill>
              </a:rPr>
              <a:t>الالكتروني</a:t>
            </a: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71</a:t>
            </a:fld>
            <a:endParaRPr lang="ar-SA"/>
          </a:p>
        </p:txBody>
      </p:sp>
      <p:pic>
        <p:nvPicPr>
          <p:cNvPr id="14" name="صورة 13"/>
          <p:cNvPicPr>
            <a:picLocks noChangeAspect="1"/>
          </p:cNvPicPr>
          <p:nvPr/>
        </p:nvPicPr>
        <p:blipFill>
          <a:blip r:embed="rId3">
            <a:clrChange>
              <a:clrFrom>
                <a:srgbClr val="FFFFFF"/>
              </a:clrFrom>
              <a:clrTo>
                <a:srgbClr val="FFFFFF">
                  <a:alpha val="0"/>
                </a:srgbClr>
              </a:clrTo>
            </a:clrChange>
          </a:blip>
          <a:stretch>
            <a:fillRect/>
          </a:stretch>
        </p:blipFill>
        <p:spPr>
          <a:xfrm>
            <a:off x="2615686" y="2363685"/>
            <a:ext cx="1931428" cy="680628"/>
          </a:xfrm>
          <a:prstGeom prst="rect">
            <a:avLst/>
          </a:prstGeom>
        </p:spPr>
      </p:pic>
    </p:spTree>
    <p:extLst>
      <p:ext uri="{BB962C8B-B14F-4D97-AF65-F5344CB8AC3E}">
        <p14:creationId xmlns:p14="http://schemas.microsoft.com/office/powerpoint/2010/main" val="2197826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224691695"/>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التقويم الواقعي (البديل) وأدواته</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3"/>
                        </a:rPr>
                        <a:t>https://cutt.us/O0wKa</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4">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61</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72</a:t>
            </a:fld>
            <a:endParaRPr lang="ar-SA"/>
          </a:p>
        </p:txBody>
      </p:sp>
    </p:spTree>
    <p:extLst>
      <p:ext uri="{BB962C8B-B14F-4D97-AF65-F5344CB8AC3E}">
        <p14:creationId xmlns:p14="http://schemas.microsoft.com/office/powerpoint/2010/main" val="23579663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491036525"/>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التعلم المدمج الاستراتيجيات والتقويم</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https://cutt.us/lDZDu</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62</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73</a:t>
            </a:fld>
            <a:endParaRPr lang="ar-SA"/>
          </a:p>
        </p:txBody>
      </p:sp>
    </p:spTree>
    <p:extLst>
      <p:ext uri="{BB962C8B-B14F-4D97-AF65-F5344CB8AC3E}">
        <p14:creationId xmlns:p14="http://schemas.microsoft.com/office/powerpoint/2010/main" val="11100829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306194819"/>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أساليب التقويم في التعليم المدمج</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https://cutt.us/RT5wI</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63</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74</a:t>
            </a:fld>
            <a:endParaRPr lang="ar-SA"/>
          </a:p>
        </p:txBody>
      </p:sp>
    </p:spTree>
    <p:extLst>
      <p:ext uri="{BB962C8B-B14F-4D97-AF65-F5344CB8AC3E}">
        <p14:creationId xmlns:p14="http://schemas.microsoft.com/office/powerpoint/2010/main" val="7456279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60906254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توظيف ملف الإنجاز الإلكتروني كأداة تقويم في مراحل التعليم العام</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https://cutt.us/BZ9Sm</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64</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75</a:t>
            </a:fld>
            <a:endParaRPr lang="ar-SA"/>
          </a:p>
        </p:txBody>
      </p:sp>
    </p:spTree>
    <p:extLst>
      <p:ext uri="{BB962C8B-B14F-4D97-AF65-F5344CB8AC3E}">
        <p14:creationId xmlns:p14="http://schemas.microsoft.com/office/powerpoint/2010/main" val="2788661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167251822"/>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أدوات التقويم الرقمية الكمية والنوعية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https://cutt.us/iIis2</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65</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76</a:t>
            </a:fld>
            <a:endParaRPr lang="ar-SA"/>
          </a:p>
        </p:txBody>
      </p:sp>
    </p:spTree>
    <p:extLst>
      <p:ext uri="{BB962C8B-B14F-4D97-AF65-F5344CB8AC3E}">
        <p14:creationId xmlns:p14="http://schemas.microsoft.com/office/powerpoint/2010/main" val="30775497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26769415"/>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تحليل نشاط الطلاب في فرق </a:t>
                      </a:r>
                      <a:r>
                        <a:rPr lang="ar-SA" sz="3200" b="1" kern="1200" dirty="0" err="1" smtClean="0">
                          <a:solidFill>
                            <a:schemeClr val="tx1"/>
                          </a:solidFill>
                          <a:effectLst/>
                          <a:latin typeface="Calibri"/>
                          <a:ea typeface=""/>
                          <a:cs typeface=""/>
                        </a:rPr>
                        <a:t>التيمز</a:t>
                      </a:r>
                      <a:r>
                        <a:rPr lang="ar-SA" sz="3200" b="1" kern="1200" dirty="0" smtClean="0">
                          <a:solidFill>
                            <a:schemeClr val="tx1"/>
                          </a:solidFill>
                          <a:effectLst/>
                          <a:latin typeface="Calibri"/>
                          <a:ea typeface=""/>
                          <a:cs typeface=""/>
                        </a:rPr>
                        <a:t> باستخدام </a:t>
                      </a:r>
                      <a:r>
                        <a:rPr lang="en-US" sz="3200" b="1" kern="1200" dirty="0" smtClean="0">
                          <a:solidFill>
                            <a:schemeClr val="tx1"/>
                          </a:solidFill>
                          <a:effectLst/>
                          <a:latin typeface="Calibri"/>
                          <a:ea typeface=""/>
                          <a:cs typeface=""/>
                        </a:rPr>
                        <a:t>Insights</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https://cutt.us/iJeiK</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66</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77</a:t>
            </a:fld>
            <a:endParaRPr lang="ar-SA"/>
          </a:p>
        </p:txBody>
      </p:sp>
    </p:spTree>
    <p:extLst>
      <p:ext uri="{BB962C8B-B14F-4D97-AF65-F5344CB8AC3E}">
        <p14:creationId xmlns:p14="http://schemas.microsoft.com/office/powerpoint/2010/main" val="31817745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840106252"/>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الفاقد التعليمي ببرنامج الـ </a:t>
                      </a:r>
                      <a:r>
                        <a:rPr lang="en-US" sz="3200" b="1" kern="1200" dirty="0" err="1" smtClean="0">
                          <a:solidFill>
                            <a:schemeClr val="tx1"/>
                          </a:solidFill>
                          <a:effectLst/>
                          <a:latin typeface="Calibri"/>
                          <a:ea typeface=""/>
                          <a:cs typeface=""/>
                        </a:rPr>
                        <a:t>Padlet</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https://cutt.us/aPrWD</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67</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78</a:t>
            </a:fld>
            <a:endParaRPr lang="ar-SA"/>
          </a:p>
        </p:txBody>
      </p:sp>
    </p:spTree>
    <p:extLst>
      <p:ext uri="{BB962C8B-B14F-4D97-AF65-F5344CB8AC3E}">
        <p14:creationId xmlns:p14="http://schemas.microsoft.com/office/powerpoint/2010/main" val="692318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55028246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تطبيقات لإنشاء مسابقات واختبارات تفاعلية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https://cutt.us/BDhNQ</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68</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79</a:t>
            </a:fld>
            <a:endParaRPr lang="ar-SA"/>
          </a:p>
        </p:txBody>
      </p:sp>
    </p:spTree>
    <p:extLst>
      <p:ext uri="{BB962C8B-B14F-4D97-AF65-F5344CB8AC3E}">
        <p14:creationId xmlns:p14="http://schemas.microsoft.com/office/powerpoint/2010/main" val="2643744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40303747"/>
              </p:ext>
            </p:extLst>
          </p:nvPr>
        </p:nvGraphicFramePr>
        <p:xfrm>
          <a:off x="1501606" y="1629072"/>
          <a:ext cx="9804480" cy="2339340"/>
        </p:xfrm>
        <a:graphic>
          <a:graphicData uri="http://schemas.openxmlformats.org/drawingml/2006/table">
            <a:tbl>
              <a:tblPr rtl="1" firstRow="1" bandRow="1"/>
              <a:tblGrid>
                <a:gridCol w="6699056"/>
                <a:gridCol w="3105424"/>
              </a:tblGrid>
              <a:tr h="514403">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b="1" u="none" kern="1200" baseline="0" dirty="0" smtClean="0">
                          <a:solidFill>
                            <a:schemeClr val="tx1"/>
                          </a:solidFill>
                          <a:effectLst/>
                          <a:latin typeface="Calibri"/>
                          <a:ea typeface=""/>
                          <a:cs typeface=""/>
                        </a:rPr>
                        <a:t> </a:t>
                      </a:r>
                      <a:r>
                        <a:rPr lang="ar-SA" sz="3600" b="1" u="none" kern="1200" baseline="0" dirty="0" smtClean="0">
                          <a:solidFill>
                            <a:schemeClr val="tx1"/>
                          </a:solidFill>
                          <a:effectLst/>
                          <a:latin typeface="Calibri"/>
                          <a:ea typeface=""/>
                          <a:cs typeface=""/>
                        </a:rPr>
                        <a:t>أداة العرض الذكي</a:t>
                      </a:r>
                      <a:endParaRPr lang="ar-SA" sz="4800" b="1" u="none" kern="1200" baseline="0" dirty="0" smtClean="0">
                        <a:solidFill>
                          <a:schemeClr val="tx1"/>
                        </a:solidFill>
                        <a:effectLst/>
                        <a:latin typeface="Calibri"/>
                        <a:ea typeface=""/>
                        <a:cs typeface=""/>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u="none" kern="1200" baseline="0" dirty="0" smtClean="0">
                          <a:solidFill>
                            <a:schemeClr val="tx1"/>
                          </a:solidFill>
                          <a:effectLst/>
                          <a:latin typeface="Calibri"/>
                          <a:ea typeface=""/>
                          <a:cs typeface=""/>
                        </a:rPr>
                        <a:t>PowerPoint Supercharged</a:t>
                      </a:r>
                      <a:endParaRPr lang="ar-SA" sz="3200" b="1" u="none" kern="1200" baseline="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dirty="0" smtClean="0">
                          <a:hlinkClick r:id="rId2"/>
                        </a:rPr>
                        <a:t>https://cutt.us/PQCla</a:t>
                      </a:r>
                      <a:endParaRPr lang="en-US" dirty="0" smtClean="0"/>
                    </a:p>
                    <a:p>
                      <a:pPr algn="ctr"/>
                      <a:endParaRPr lang="ar-SA"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r h="615221">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1"/>
                      <a:endParaRPr lang="ar-SA" sz="1400" b="0" dirty="0" smtClean="0">
                        <a:cs typeface="Mohammad Head" pitchFamily="2" charset="-78"/>
                      </a:endParaRPr>
                    </a:p>
                    <a:p>
                      <a:pPr algn="ctr" rtl="1"/>
                      <a:r>
                        <a:rPr lang="ar-SA" sz="2700" b="0" dirty="0" smtClean="0">
                          <a:cs typeface="Mohammad Head" pitchFamily="2" charset="-78"/>
                        </a:rPr>
                        <a:t>أداة العرض الذكي تضاف لبرنامج العروض التقديمية لتصميم عرض مميز يضفي المتعة للطلبة وللعملية التعليمية وهي أداة مساندة لبرنامج البوربوينت.</a:t>
                      </a:r>
                    </a:p>
                  </a:txBody>
                  <a:tcPr marL="68580" marR="68580" marT="34290" marB="34290">
                    <a:lnL w="12700" cmpd="sng">
                      <a:solidFill>
                        <a:srgbClr val="C3C3C3"/>
                      </a:solidFill>
                    </a:lnL>
                    <a:lnR w="12700" cmpd="sng">
                      <a:solidFill>
                        <a:srgbClr val="C3C3C3"/>
                      </a:solidFill>
                    </a:lnR>
                    <a:lnT w="57150" cap="flat" cmpd="sng" algn="ctr">
                      <a:solidFill>
                        <a:srgbClr val="FFFFFF">
                          <a:lumMod val="65000"/>
                        </a:srgbClr>
                      </a:solidFill>
                      <a:prstDash val="solid"/>
                      <a:round/>
                      <a:headEnd type="none" w="med" len="med"/>
                      <a:tailEnd type="none" w="med" len="med"/>
                    </a:lnT>
                    <a:lnB w="12700" cmpd="sng">
                      <a:solidFill>
                        <a:srgbClr val="C3C3C3"/>
                      </a:solidFill>
                    </a:lnB>
                    <a:lnTlToBr w="12700" cmpd="sng">
                      <a:noFill/>
                      <a:prstDash val="solid"/>
                    </a:lnTlToBr>
                    <a:lnBlToTr w="12700" cmpd="sng">
                      <a:noFill/>
                      <a:prstDash val="solid"/>
                    </a:lnBlToTr>
                    <a:solidFill>
                      <a:srgbClr val="FFFFFF"/>
                    </a:solidFill>
                  </a:tcPr>
                </a:tc>
                <a:tc hMerge="1">
                  <a:txBody>
                    <a:bodyPr/>
                    <a:lstStyle/>
                    <a:p>
                      <a:pPr rtl="1"/>
                      <a:endParaRPr lang="ar-SA" dirty="0"/>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3</a:t>
            </a:r>
            <a:endParaRPr lang="ar-SA" sz="4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a:t>
            </a:fld>
            <a:endParaRPr lang="ar-SA"/>
          </a:p>
        </p:txBody>
      </p:sp>
    </p:spTree>
    <p:extLst>
      <p:ext uri="{BB962C8B-B14F-4D97-AF65-F5344CB8AC3E}">
        <p14:creationId xmlns:p14="http://schemas.microsoft.com/office/powerpoint/2010/main" val="26193802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754594546"/>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الألعاب التعليمية </a:t>
                      </a:r>
                      <a:r>
                        <a:rPr lang="en-US" sz="3200" b="1" kern="1200" dirty="0" err="1" smtClean="0">
                          <a:solidFill>
                            <a:schemeClr val="tx1"/>
                          </a:solidFill>
                          <a:effectLst/>
                          <a:latin typeface="Calibri"/>
                          <a:ea typeface=""/>
                          <a:cs typeface=""/>
                        </a:rPr>
                        <a:t>TinyTap</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https://cutt.us/pHrWp</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69</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80</a:t>
            </a:fld>
            <a:endParaRPr lang="ar-SA"/>
          </a:p>
        </p:txBody>
      </p:sp>
    </p:spTree>
    <p:extLst>
      <p:ext uri="{BB962C8B-B14F-4D97-AF65-F5344CB8AC3E}">
        <p14:creationId xmlns:p14="http://schemas.microsoft.com/office/powerpoint/2010/main" val="31488412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778156824"/>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التقويم الختـامي بتطبيق</a:t>
                      </a:r>
                      <a:r>
                        <a:rPr lang="en-US" sz="1800" b="1" kern="1200" dirty="0" smtClean="0">
                          <a:solidFill>
                            <a:schemeClr val="tx1"/>
                          </a:solidFill>
                          <a:effectLst/>
                          <a:latin typeface="Calibri"/>
                          <a:ea typeface=""/>
                          <a:cs typeface=""/>
                        </a:rPr>
                        <a:t> </a:t>
                      </a:r>
                      <a:r>
                        <a:rPr lang="en-US" sz="2800" b="1" kern="1200" dirty="0" smtClean="0">
                          <a:solidFill>
                            <a:schemeClr val="tx1"/>
                          </a:solidFill>
                          <a:effectLst/>
                          <a:latin typeface="Calibri"/>
                          <a:ea typeface=""/>
                          <a:cs typeface=""/>
                        </a:rPr>
                        <a:t>Post it</a:t>
                      </a:r>
                      <a:r>
                        <a:rPr lang="en-US" sz="4400" b="1" kern="1200" baseline="0" dirty="0" smtClean="0">
                          <a:solidFill>
                            <a:schemeClr val="tx1"/>
                          </a:solidFill>
                          <a:effectLst/>
                          <a:latin typeface="Calibri"/>
                          <a:ea typeface=""/>
                          <a:cs typeface=""/>
                        </a:rPr>
                        <a:t>  </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https://cutt.us/GZHNW</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70</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81</a:t>
            </a:fld>
            <a:endParaRPr lang="ar-SA"/>
          </a:p>
        </p:txBody>
      </p:sp>
    </p:spTree>
    <p:extLst>
      <p:ext uri="{BB962C8B-B14F-4D97-AF65-F5344CB8AC3E}">
        <p14:creationId xmlns:p14="http://schemas.microsoft.com/office/powerpoint/2010/main" val="173203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1880694" y="2085101"/>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3" name="مستطيل 2"/>
          <p:cNvSpPr/>
          <p:nvPr/>
        </p:nvSpPr>
        <p:spPr>
          <a:xfrm>
            <a:off x="3313412" y="2840524"/>
            <a:ext cx="5812810" cy="769441"/>
          </a:xfrm>
          <a:prstGeom prst="rect">
            <a:avLst/>
          </a:prstGeom>
        </p:spPr>
        <p:txBody>
          <a:bodyPr wrap="none">
            <a:spAutoFit/>
          </a:bodyPr>
          <a:lstStyle/>
          <a:p>
            <a:pPr algn="ctr"/>
            <a:r>
              <a:rPr lang="ar-SA" sz="4400" b="1" dirty="0" smtClean="0">
                <a:ln>
                  <a:solidFill>
                    <a:srgbClr val="3494BA">
                      <a:lumMod val="50000"/>
                    </a:srgbClr>
                  </a:solidFill>
                </a:ln>
                <a:solidFill>
                  <a:prstClr val="white"/>
                </a:solidFill>
              </a:rPr>
              <a:t>استراتيجيات التدريس الحديثة </a:t>
            </a:r>
            <a:endParaRPr lang="ar-SA" sz="4400" b="1" dirty="0">
              <a:ln>
                <a:solidFill>
                  <a:srgbClr val="3494BA">
                    <a:lumMod val="50000"/>
                  </a:srgbClr>
                </a:solidFill>
              </a:ln>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82</a:t>
            </a:fld>
            <a:endParaRPr lang="ar-SA"/>
          </a:p>
        </p:txBody>
      </p:sp>
      <p:pic>
        <p:nvPicPr>
          <p:cNvPr id="18" name="صورة 17"/>
          <p:cNvPicPr>
            <a:picLocks noChangeAspect="1"/>
          </p:cNvPicPr>
          <p:nvPr/>
        </p:nvPicPr>
        <p:blipFill>
          <a:blip r:embed="rId3">
            <a:clrChange>
              <a:clrFrom>
                <a:srgbClr val="FFFFFF"/>
              </a:clrFrom>
              <a:clrTo>
                <a:srgbClr val="FFFFFF">
                  <a:alpha val="0"/>
                </a:srgbClr>
              </a:clrTo>
            </a:clrChange>
          </a:blip>
          <a:stretch>
            <a:fillRect/>
          </a:stretch>
        </p:blipFill>
        <p:spPr>
          <a:xfrm>
            <a:off x="2468599" y="2265313"/>
            <a:ext cx="1931428" cy="680628"/>
          </a:xfrm>
          <a:prstGeom prst="rect">
            <a:avLst/>
          </a:prstGeom>
        </p:spPr>
      </p:pic>
    </p:spTree>
    <p:extLst>
      <p:ext uri="{BB962C8B-B14F-4D97-AF65-F5344CB8AC3E}">
        <p14:creationId xmlns:p14="http://schemas.microsoft.com/office/powerpoint/2010/main" val="1958570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766534880"/>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التعلم القائم على المشاريع</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https://cutt.us/yVMUS</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71</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83</a:t>
            </a:fld>
            <a:endParaRPr lang="ar-SA"/>
          </a:p>
        </p:txBody>
      </p:sp>
    </p:spTree>
    <p:extLst>
      <p:ext uri="{BB962C8B-B14F-4D97-AF65-F5344CB8AC3E}">
        <p14:creationId xmlns:p14="http://schemas.microsoft.com/office/powerpoint/2010/main" val="28277455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994389594"/>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قوائم الشطب والرصد وسلالم التقدير</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https://cutt.us/hoagz</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72</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84</a:t>
            </a:fld>
            <a:endParaRPr lang="ar-SA"/>
          </a:p>
        </p:txBody>
      </p:sp>
    </p:spTree>
    <p:extLst>
      <p:ext uri="{BB962C8B-B14F-4D97-AF65-F5344CB8AC3E}">
        <p14:creationId xmlns:p14="http://schemas.microsoft.com/office/powerpoint/2010/main" val="10355715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814189558"/>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ملف الإنجاز المهني الإلكتروني بتطبيقات مايكروسوفت</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https://cutt.us/sYToR</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73</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85</a:t>
            </a:fld>
            <a:endParaRPr lang="ar-SA"/>
          </a:p>
        </p:txBody>
      </p:sp>
    </p:spTree>
    <p:extLst>
      <p:ext uri="{BB962C8B-B14F-4D97-AF65-F5344CB8AC3E}">
        <p14:creationId xmlns:p14="http://schemas.microsoft.com/office/powerpoint/2010/main" val="22702662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92089666"/>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مهارات مهمة لطلاب المرحلة الثانوية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https://cutt.us/GYHpt</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74</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86</a:t>
            </a:fld>
            <a:endParaRPr lang="ar-SA"/>
          </a:p>
        </p:txBody>
      </p:sp>
    </p:spTree>
    <p:extLst>
      <p:ext uri="{BB962C8B-B14F-4D97-AF65-F5344CB8AC3E}">
        <p14:creationId xmlns:p14="http://schemas.microsoft.com/office/powerpoint/2010/main" val="8259174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733539417"/>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نافذة </a:t>
                      </a:r>
                      <a:r>
                        <a:rPr lang="ar-SA" sz="3200" b="1" kern="1200" dirty="0" err="1" smtClean="0">
                          <a:solidFill>
                            <a:schemeClr val="tx1"/>
                          </a:solidFill>
                          <a:effectLst/>
                          <a:latin typeface="Calibri"/>
                          <a:ea typeface=""/>
                          <a:cs typeface=""/>
                        </a:rPr>
                        <a:t>جوهاري</a:t>
                      </a:r>
                      <a:r>
                        <a:rPr lang="ar-SA" sz="3200" b="1" kern="1200" dirty="0" smtClean="0">
                          <a:solidFill>
                            <a:schemeClr val="tx1"/>
                          </a:solidFill>
                          <a:effectLst/>
                          <a:latin typeface="Calibri"/>
                          <a:ea typeface=""/>
                          <a:cs typeface=""/>
                        </a:rPr>
                        <a:t> </a:t>
                      </a:r>
                      <a:r>
                        <a:rPr lang="en-US" sz="3200" b="1" kern="1200" dirty="0" err="1" smtClean="0">
                          <a:solidFill>
                            <a:schemeClr val="tx1"/>
                          </a:solidFill>
                          <a:effectLst/>
                          <a:latin typeface="Calibri"/>
                          <a:ea typeface=""/>
                          <a:cs typeface=""/>
                        </a:rPr>
                        <a:t>Johari</a:t>
                      </a:r>
                      <a:r>
                        <a:rPr lang="en-US" sz="3200" b="1" kern="1200" dirty="0" smtClean="0">
                          <a:solidFill>
                            <a:schemeClr val="tx1"/>
                          </a:solidFill>
                          <a:effectLst/>
                          <a:latin typeface="Calibri"/>
                          <a:ea typeface=""/>
                          <a:cs typeface=""/>
                        </a:rPr>
                        <a:t> Window</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https://cutt.us/SEJEG</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75</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87</a:t>
            </a:fld>
            <a:endParaRPr lang="ar-SA"/>
          </a:p>
        </p:txBody>
      </p:sp>
    </p:spTree>
    <p:extLst>
      <p:ext uri="{BB962C8B-B14F-4D97-AF65-F5344CB8AC3E}">
        <p14:creationId xmlns:p14="http://schemas.microsoft.com/office/powerpoint/2010/main" val="35964378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81027817"/>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مهارة المقارنة والمقابلة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https://cutt.us/od5A2</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76</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88</a:t>
            </a:fld>
            <a:endParaRPr lang="ar-SA"/>
          </a:p>
        </p:txBody>
      </p:sp>
    </p:spTree>
    <p:extLst>
      <p:ext uri="{BB962C8B-B14F-4D97-AF65-F5344CB8AC3E}">
        <p14:creationId xmlns:p14="http://schemas.microsoft.com/office/powerpoint/2010/main" val="42218270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1880694" y="2085101"/>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3" name="مستطيل 2"/>
          <p:cNvSpPr/>
          <p:nvPr/>
        </p:nvSpPr>
        <p:spPr>
          <a:xfrm>
            <a:off x="4290447" y="2840524"/>
            <a:ext cx="3858749" cy="769441"/>
          </a:xfrm>
          <a:prstGeom prst="rect">
            <a:avLst/>
          </a:prstGeom>
        </p:spPr>
        <p:txBody>
          <a:bodyPr wrap="none">
            <a:spAutoFit/>
          </a:bodyPr>
          <a:lstStyle/>
          <a:p>
            <a:pPr algn="ctr"/>
            <a:r>
              <a:rPr lang="ar-SA" sz="4400" b="1" dirty="0">
                <a:ln>
                  <a:solidFill>
                    <a:srgbClr val="3494BA">
                      <a:lumMod val="50000"/>
                    </a:srgbClr>
                  </a:solidFill>
                </a:ln>
                <a:solidFill>
                  <a:prstClr val="white"/>
                </a:solidFill>
              </a:rPr>
              <a:t>بوابة </a:t>
            </a:r>
            <a:r>
              <a:rPr lang="ar-SA" sz="4400" b="1" dirty="0" smtClean="0">
                <a:ln>
                  <a:solidFill>
                    <a:srgbClr val="3494BA">
                      <a:lumMod val="50000"/>
                    </a:srgbClr>
                  </a:solidFill>
                </a:ln>
                <a:solidFill>
                  <a:prstClr val="white"/>
                </a:solidFill>
              </a:rPr>
              <a:t>عين التعليمية </a:t>
            </a:r>
            <a:endParaRPr lang="ar-SA" sz="4400" b="1" dirty="0">
              <a:ln>
                <a:solidFill>
                  <a:srgbClr val="3494BA">
                    <a:lumMod val="50000"/>
                  </a:srgbClr>
                </a:solidFill>
              </a:ln>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89</a:t>
            </a:fld>
            <a:endParaRPr lang="ar-SA"/>
          </a:p>
        </p:txBody>
      </p:sp>
      <p:pic>
        <p:nvPicPr>
          <p:cNvPr id="15" name="صورة 14"/>
          <p:cNvPicPr>
            <a:picLocks noChangeAspect="1"/>
          </p:cNvPicPr>
          <p:nvPr/>
        </p:nvPicPr>
        <p:blipFill>
          <a:blip r:embed="rId3">
            <a:clrChange>
              <a:clrFrom>
                <a:srgbClr val="FFFFFF"/>
              </a:clrFrom>
              <a:clrTo>
                <a:srgbClr val="FFFFFF">
                  <a:alpha val="0"/>
                </a:srgbClr>
              </a:clrTo>
            </a:clrChange>
          </a:blip>
          <a:stretch>
            <a:fillRect/>
          </a:stretch>
        </p:blipFill>
        <p:spPr>
          <a:xfrm>
            <a:off x="2477144" y="2438021"/>
            <a:ext cx="1931428" cy="680628"/>
          </a:xfrm>
          <a:prstGeom prst="rect">
            <a:avLst/>
          </a:prstGeom>
        </p:spPr>
      </p:pic>
    </p:spTree>
    <p:extLst>
      <p:ext uri="{BB962C8B-B14F-4D97-AF65-F5344CB8AC3E}">
        <p14:creationId xmlns:p14="http://schemas.microsoft.com/office/powerpoint/2010/main" val="2870176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00792269"/>
              </p:ext>
            </p:extLst>
          </p:nvPr>
        </p:nvGraphicFramePr>
        <p:xfrm>
          <a:off x="1501606" y="1623701"/>
          <a:ext cx="9804480" cy="3259111"/>
        </p:xfrm>
        <a:graphic>
          <a:graphicData uri="http://schemas.openxmlformats.org/drawingml/2006/table">
            <a:tbl>
              <a:tblPr rtl="1" firstRow="1" bandRow="1"/>
              <a:tblGrid>
                <a:gridCol w="6699056"/>
                <a:gridCol w="3105424"/>
              </a:tblGrid>
              <a:tr h="622591">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u="none" kern="1200" dirty="0" smtClean="0">
                          <a:solidFill>
                            <a:schemeClr val="tx1"/>
                          </a:solidFill>
                          <a:effectLst/>
                          <a:latin typeface="Calibri"/>
                          <a:ea typeface=""/>
                          <a:cs typeface=""/>
                        </a:rPr>
                        <a:t>تدريبات على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u="none" kern="1200" dirty="0" smtClean="0">
                          <a:solidFill>
                            <a:schemeClr val="tx1"/>
                          </a:solidFill>
                          <a:effectLst/>
                          <a:latin typeface="Calibri"/>
                          <a:ea typeface=""/>
                          <a:cs typeface=""/>
                        </a:rPr>
                        <a:t>Microsoft Word</a:t>
                      </a:r>
                      <a:endParaRPr lang="ar-SA" sz="3200" b="1" u="none" kern="1200" baseline="0" dirty="0" smtClean="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47981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dirty="0" smtClean="0">
                          <a:hlinkClick r:id="rId2"/>
                        </a:rPr>
                        <a:t>https://cutt.us/5sugH</a:t>
                      </a:r>
                      <a:endParaRPr lang="en-US" dirty="0" smtClean="0"/>
                    </a:p>
                    <a:p>
                      <a:pPr algn="ctr"/>
                      <a:endParaRPr lang="ar-SA" dirty="0"/>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r h="615221">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1"/>
                      <a:r>
                        <a:rPr lang="ar-SA" sz="3200" b="0" dirty="0" smtClean="0">
                          <a:cs typeface="Mohammad Head" pitchFamily="2" charset="-78"/>
                        </a:rPr>
                        <a:t>هو أحد برامج حزمة الأوفيس </a:t>
                      </a:r>
                      <a:r>
                        <a:rPr lang="en-US" sz="3200" b="0" dirty="0" smtClean="0">
                          <a:cs typeface="Mohammad Head" pitchFamily="2" charset="-78"/>
                        </a:rPr>
                        <a:t>Microsoft office </a:t>
                      </a:r>
                      <a:r>
                        <a:rPr lang="ar-SA" sz="3200" b="0" dirty="0" smtClean="0">
                          <a:cs typeface="Mohammad Head" pitchFamily="2" charset="-78"/>
                        </a:rPr>
                        <a:t>والتي تنتجها شركة ميكروسوفت ويتخصص هذا البرنامج في معالجة الكلمات وتحريرها وطباعتها .قامت شركة ميكروسوفت بإصدار الاصدارة الأولى من برنامج </a:t>
                      </a:r>
                      <a:r>
                        <a:rPr lang="en-US" sz="3200" b="0" dirty="0" smtClean="0">
                          <a:cs typeface="Mohammad Head" pitchFamily="2" charset="-78"/>
                        </a:rPr>
                        <a:t>Microsoft word  </a:t>
                      </a:r>
                      <a:r>
                        <a:rPr lang="ar-SA" sz="3200" b="0" dirty="0" smtClean="0">
                          <a:cs typeface="Mohammad Head" pitchFamily="2" charset="-78"/>
                        </a:rPr>
                        <a:t>عام 1981 تحت مسمى </a:t>
                      </a:r>
                      <a:r>
                        <a:rPr lang="en-US" sz="3200" b="0" dirty="0" smtClean="0">
                          <a:cs typeface="Mohammad Head" pitchFamily="2" charset="-78"/>
                        </a:rPr>
                        <a:t>Multi-tool word </a:t>
                      </a:r>
                      <a:r>
                        <a:rPr lang="ar-SA" sz="3200" b="0" dirty="0" smtClean="0">
                          <a:cs typeface="Mohammad Head" pitchFamily="2" charset="-78"/>
                        </a:rPr>
                        <a:t>وتم تسميته باسم </a:t>
                      </a:r>
                      <a:r>
                        <a:rPr lang="en-US" sz="3200" b="0" dirty="0" smtClean="0">
                          <a:cs typeface="Mohammad Head" pitchFamily="2" charset="-78"/>
                        </a:rPr>
                        <a:t>Microsoft word </a:t>
                      </a:r>
                      <a:r>
                        <a:rPr lang="ar-SA" sz="3200" b="0" dirty="0" smtClean="0">
                          <a:cs typeface="Mohammad Head" pitchFamily="2" charset="-78"/>
                        </a:rPr>
                        <a:t>عام 1983.</a:t>
                      </a:r>
                    </a:p>
                  </a:txBody>
                  <a:tcPr marL="68580" marR="68580" marT="34290" marB="34290">
                    <a:lnL w="12700" cmpd="sng">
                      <a:solidFill>
                        <a:srgbClr val="C3C3C3"/>
                      </a:solidFill>
                    </a:lnL>
                    <a:lnR w="12700" cmpd="sng">
                      <a:solidFill>
                        <a:srgbClr val="C3C3C3"/>
                      </a:solidFill>
                    </a:lnR>
                    <a:lnT w="57150" cap="flat" cmpd="sng" algn="ctr">
                      <a:solidFill>
                        <a:srgbClr val="FFFFFF">
                          <a:lumMod val="65000"/>
                        </a:srgbClr>
                      </a:solidFill>
                      <a:prstDash val="solid"/>
                      <a:round/>
                      <a:headEnd type="none" w="med" len="med"/>
                      <a:tailEnd type="none" w="med" len="med"/>
                    </a:lnT>
                    <a:lnB w="12700" cmpd="sng">
                      <a:solidFill>
                        <a:srgbClr val="C3C3C3"/>
                      </a:solidFill>
                    </a:lnB>
                    <a:lnTlToBr w="12700" cmpd="sng">
                      <a:noFill/>
                      <a:prstDash val="solid"/>
                    </a:lnTlToBr>
                    <a:lnBlToTr w="12700" cmpd="sng">
                      <a:noFill/>
                      <a:prstDash val="solid"/>
                    </a:lnBlToTr>
                    <a:solidFill>
                      <a:srgbClr val="FFFFFF"/>
                    </a:solidFill>
                  </a:tcPr>
                </a:tc>
                <a:tc hMerge="1">
                  <a:txBody>
                    <a:bodyPr/>
                    <a:lstStyle/>
                    <a:p>
                      <a:pPr rtl="1"/>
                      <a:endParaRPr lang="ar-SA" dirty="0"/>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786211"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t>4</a:t>
            </a:r>
            <a:endParaRPr lang="ar-SA" sz="4800" dirty="0"/>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a:t>
            </a:fld>
            <a:endParaRPr lang="ar-SA"/>
          </a:p>
        </p:txBody>
      </p:sp>
    </p:spTree>
    <p:extLst>
      <p:ext uri="{BB962C8B-B14F-4D97-AF65-F5344CB8AC3E}">
        <p14:creationId xmlns:p14="http://schemas.microsoft.com/office/powerpoint/2010/main" val="42897275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393654542"/>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برنامج بوابة عين الإثرائية خدمات وتطبيقات</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https://cutt.us/Dk5eJ</a:t>
                      </a:r>
                      <a:endParaRPr lang="ar-SA"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77</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90</a:t>
            </a:fld>
            <a:endParaRPr lang="ar-SA"/>
          </a:p>
        </p:txBody>
      </p:sp>
    </p:spTree>
    <p:extLst>
      <p:ext uri="{BB962C8B-B14F-4D97-AF65-F5344CB8AC3E}">
        <p14:creationId xmlns:p14="http://schemas.microsoft.com/office/powerpoint/2010/main" val="26116015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127089503"/>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تعرف على خدمات وتطبيقات </a:t>
                      </a:r>
                    </a:p>
                    <a:p>
                      <a:pPr algn="ctr" rtl="1"/>
                      <a:r>
                        <a:rPr lang="ar-SA" sz="3200" b="1" kern="1200" dirty="0" smtClean="0">
                          <a:solidFill>
                            <a:schemeClr val="tx1"/>
                          </a:solidFill>
                          <a:effectLst/>
                          <a:latin typeface="Calibri"/>
                          <a:ea typeface=""/>
                          <a:cs typeface=""/>
                        </a:rPr>
                        <a:t>بوابة عين الإثرائية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https://cutt.us/lVbXj</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78</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91</a:t>
            </a:fld>
            <a:endParaRPr lang="ar-SA"/>
          </a:p>
        </p:txBody>
      </p:sp>
    </p:spTree>
    <p:extLst>
      <p:ext uri="{BB962C8B-B14F-4D97-AF65-F5344CB8AC3E}">
        <p14:creationId xmlns:p14="http://schemas.microsoft.com/office/powerpoint/2010/main" val="32976730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903973795"/>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الواقع المعزز </a:t>
                      </a:r>
                      <a:r>
                        <a:rPr lang="en-US" sz="3200" b="1" kern="1200" dirty="0" smtClean="0">
                          <a:solidFill>
                            <a:schemeClr val="tx1"/>
                          </a:solidFill>
                          <a:effectLst/>
                          <a:latin typeface="Calibri"/>
                          <a:ea typeface=""/>
                          <a:cs typeface=""/>
                        </a:rPr>
                        <a:t>AR </a:t>
                      </a:r>
                      <a:r>
                        <a:rPr lang="ar-SA" sz="3200" b="1" kern="1200" dirty="0" smtClean="0">
                          <a:solidFill>
                            <a:schemeClr val="tx1"/>
                          </a:solidFill>
                          <a:effectLst/>
                          <a:latin typeface="Calibri"/>
                          <a:ea typeface=""/>
                          <a:cs typeface=""/>
                        </a:rPr>
                        <a:t>في الكتب الدراسية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https://cutt.us/NrRFY</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79</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92</a:t>
            </a:fld>
            <a:endParaRPr lang="ar-SA"/>
          </a:p>
        </p:txBody>
      </p:sp>
    </p:spTree>
    <p:extLst>
      <p:ext uri="{BB962C8B-B14F-4D97-AF65-F5344CB8AC3E}">
        <p14:creationId xmlns:p14="http://schemas.microsoft.com/office/powerpoint/2010/main" val="14474330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633331570"/>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ممارسات تعليمية بتطبيق مصحف عين التعليمي</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https://cutt.us/4QMAW</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80</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93</a:t>
            </a:fld>
            <a:endParaRPr lang="ar-SA"/>
          </a:p>
        </p:txBody>
      </p:sp>
    </p:spTree>
    <p:extLst>
      <p:ext uri="{BB962C8B-B14F-4D97-AF65-F5344CB8AC3E}">
        <p14:creationId xmlns:p14="http://schemas.microsoft.com/office/powerpoint/2010/main" val="42039479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17064095"/>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طريقة التسجيل في بوابة التعليم الوطنية عين</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https://cutt.us/HTXkP</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81</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94</a:t>
            </a:fld>
            <a:endParaRPr lang="ar-SA"/>
          </a:p>
        </p:txBody>
      </p:sp>
    </p:spTree>
    <p:extLst>
      <p:ext uri="{BB962C8B-B14F-4D97-AF65-F5344CB8AC3E}">
        <p14:creationId xmlns:p14="http://schemas.microsoft.com/office/powerpoint/2010/main" val="36107806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544267739"/>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ممارسات تعليمية بتطبيق </a:t>
                      </a:r>
                    </a:p>
                    <a:p>
                      <a:pPr algn="ctr" rtl="1"/>
                      <a:r>
                        <a:rPr lang="ar-SA" sz="3200" b="1" kern="1200" dirty="0" smtClean="0">
                          <a:solidFill>
                            <a:schemeClr val="tx1"/>
                          </a:solidFill>
                          <a:effectLst/>
                          <a:latin typeface="Calibri"/>
                          <a:ea typeface=""/>
                          <a:cs typeface=""/>
                        </a:rPr>
                        <a:t>مصحف عين التعليمي</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https://cutt.us/4QMAW</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82</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95</a:t>
            </a:fld>
            <a:endParaRPr lang="ar-SA"/>
          </a:p>
        </p:txBody>
      </p:sp>
    </p:spTree>
    <p:extLst>
      <p:ext uri="{BB962C8B-B14F-4D97-AF65-F5344CB8AC3E}">
        <p14:creationId xmlns:p14="http://schemas.microsoft.com/office/powerpoint/2010/main" val="35149823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33615"/>
            <a:ext cx="12192000" cy="28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صورة 34"/>
          <p:cNvPicPr>
            <a:picLocks noChangeAspect="1"/>
          </p:cNvPicPr>
          <p:nvPr/>
        </p:nvPicPr>
        <p:blipFill>
          <a:blip r:embed="rId2"/>
          <a:stretch>
            <a:fillRect/>
          </a:stretch>
        </p:blipFill>
        <p:spPr>
          <a:xfrm flipH="1">
            <a:off x="4671700" y="6605898"/>
            <a:ext cx="7520300" cy="252101"/>
          </a:xfrm>
          <a:prstGeom prst="rect">
            <a:avLst/>
          </a:prstGeom>
        </p:spPr>
      </p:pic>
      <p:grpSp>
        <p:nvGrpSpPr>
          <p:cNvPr id="10" name="Group 12">
            <a:extLst>
              <a:ext uri="{FF2B5EF4-FFF2-40B4-BE49-F238E27FC236}">
                <a16:creationId xmlns:a16="http://schemas.microsoft.com/office/drawing/2014/main" xmlns="" id="{B382DF43-16D7-450D-A8DD-5E4F10FC97B6}"/>
              </a:ext>
            </a:extLst>
          </p:cNvPr>
          <p:cNvGrpSpPr/>
          <p:nvPr/>
        </p:nvGrpSpPr>
        <p:grpSpPr>
          <a:xfrm>
            <a:off x="1880694" y="2085101"/>
            <a:ext cx="8678237" cy="2957396"/>
            <a:chOff x="275660" y="1363980"/>
            <a:chExt cx="11514054" cy="4637582"/>
          </a:xfrm>
        </p:grpSpPr>
        <p:sp>
          <p:nvSpPr>
            <p:cNvPr id="11" name="Rectangle 7">
              <a:extLst>
                <a:ext uri="{FF2B5EF4-FFF2-40B4-BE49-F238E27FC236}">
                  <a16:creationId xmlns:a16="http://schemas.microsoft.com/office/drawing/2014/main" xmlns="" id="{39B5E4F5-13C2-4397-9FE0-8662D861FFB2}"/>
                </a:ext>
              </a:extLst>
            </p:cNvPr>
            <p:cNvSpPr>
              <a:spLocks noChangeArrowheads="1"/>
            </p:cNvSpPr>
            <p:nvPr/>
          </p:nvSpPr>
          <p:spPr bwMode="auto">
            <a:xfrm>
              <a:off x="514443" y="1549931"/>
              <a:ext cx="11039546" cy="4267058"/>
            </a:xfrm>
            <a:prstGeom prst="rect">
              <a:avLst/>
            </a:prstGeom>
            <a:solidFill>
              <a:srgbClr val="38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2" name="Rectangle 9">
              <a:extLst>
                <a:ext uri="{FF2B5EF4-FFF2-40B4-BE49-F238E27FC236}">
                  <a16:creationId xmlns:a16="http://schemas.microsoft.com/office/drawing/2014/main" xmlns="" id="{4781DF92-CD99-4DAC-ABA2-07D10B0914B3}"/>
                </a:ext>
              </a:extLst>
            </p:cNvPr>
            <p:cNvSpPr>
              <a:spLocks noChangeArrowheads="1"/>
            </p:cNvSpPr>
            <p:nvPr/>
          </p:nvSpPr>
          <p:spPr bwMode="auto">
            <a:xfrm>
              <a:off x="622021" y="1646576"/>
              <a:ext cx="10824388" cy="4073770"/>
            </a:xfrm>
            <a:prstGeom prst="rect">
              <a:avLst/>
            </a:prstGeom>
            <a:solidFill>
              <a:srgbClr val="3AB7C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sp>
          <p:nvSpPr>
            <p:cNvPr id="13" name="Freeform 11">
              <a:extLst>
                <a:ext uri="{FF2B5EF4-FFF2-40B4-BE49-F238E27FC236}">
                  <a16:creationId xmlns:a16="http://schemas.microsoft.com/office/drawing/2014/main" xmlns="" id="{E602F47C-B106-4647-8633-6846ED30B45E}"/>
                </a:ext>
              </a:extLst>
            </p:cNvPr>
            <p:cNvSpPr>
              <a:spLocks noEditPoints="1"/>
            </p:cNvSpPr>
            <p:nvPr/>
          </p:nvSpPr>
          <p:spPr bwMode="auto">
            <a:xfrm>
              <a:off x="275660" y="1363980"/>
              <a:ext cx="11514054" cy="4637582"/>
            </a:xfrm>
            <a:custGeom>
              <a:avLst/>
              <a:gdLst>
                <a:gd name="T0" fmla="*/ 0 w 6845"/>
                <a:gd name="T1" fmla="*/ 0 h 3595"/>
                <a:gd name="T2" fmla="*/ 6845 w 6845"/>
                <a:gd name="T3" fmla="*/ 0 h 3595"/>
                <a:gd name="T4" fmla="*/ 6845 w 6845"/>
                <a:gd name="T5" fmla="*/ 3595 h 3595"/>
                <a:gd name="T6" fmla="*/ 0 w 6845"/>
                <a:gd name="T7" fmla="*/ 3595 h 3595"/>
                <a:gd name="T8" fmla="*/ 0 w 6845"/>
                <a:gd name="T9" fmla="*/ 0 h 3595"/>
                <a:gd name="T10" fmla="*/ 145 w 6845"/>
                <a:gd name="T11" fmla="*/ 3449 h 3595"/>
                <a:gd name="T12" fmla="*/ 6700 w 6845"/>
                <a:gd name="T13" fmla="*/ 3449 h 3595"/>
                <a:gd name="T14" fmla="*/ 6700 w 6845"/>
                <a:gd name="T15" fmla="*/ 146 h 3595"/>
                <a:gd name="T16" fmla="*/ 145 w 6845"/>
                <a:gd name="T17" fmla="*/ 146 h 3595"/>
                <a:gd name="T18" fmla="*/ 145 w 6845"/>
                <a:gd name="T19" fmla="*/ 3449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5" h="3595">
                  <a:moveTo>
                    <a:pt x="0" y="0"/>
                  </a:moveTo>
                  <a:lnTo>
                    <a:pt x="6845" y="0"/>
                  </a:lnTo>
                  <a:lnTo>
                    <a:pt x="6845" y="3595"/>
                  </a:lnTo>
                  <a:lnTo>
                    <a:pt x="0" y="3595"/>
                  </a:lnTo>
                  <a:lnTo>
                    <a:pt x="0" y="0"/>
                  </a:lnTo>
                  <a:close/>
                  <a:moveTo>
                    <a:pt x="145" y="3449"/>
                  </a:moveTo>
                  <a:lnTo>
                    <a:pt x="6700" y="3449"/>
                  </a:lnTo>
                  <a:lnTo>
                    <a:pt x="6700" y="146"/>
                  </a:lnTo>
                  <a:lnTo>
                    <a:pt x="145" y="146"/>
                  </a:lnTo>
                  <a:lnTo>
                    <a:pt x="145" y="3449"/>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srgbClr val="2D3233"/>
                </a:solidFill>
                <a:effectLst/>
                <a:uLnTx/>
                <a:uFillTx/>
              </a:endParaRPr>
            </a:p>
          </p:txBody>
        </p:sp>
      </p:grpSp>
      <p:sp>
        <p:nvSpPr>
          <p:cNvPr id="3" name="مستطيل 2"/>
          <p:cNvSpPr/>
          <p:nvPr/>
        </p:nvSpPr>
        <p:spPr>
          <a:xfrm>
            <a:off x="5049467" y="2840524"/>
            <a:ext cx="2340704" cy="1446550"/>
          </a:xfrm>
          <a:prstGeom prst="rect">
            <a:avLst/>
          </a:prstGeom>
        </p:spPr>
        <p:txBody>
          <a:bodyPr wrap="none">
            <a:spAutoFit/>
          </a:bodyPr>
          <a:lstStyle/>
          <a:p>
            <a:pPr algn="ctr"/>
            <a:r>
              <a:rPr lang="ar-SA" sz="4400" b="1" dirty="0">
                <a:ln>
                  <a:solidFill>
                    <a:srgbClr val="3494BA">
                      <a:lumMod val="50000"/>
                    </a:srgbClr>
                  </a:solidFill>
                </a:ln>
                <a:solidFill>
                  <a:prstClr val="white"/>
                </a:solidFill>
              </a:rPr>
              <a:t>التعلم </a:t>
            </a:r>
            <a:r>
              <a:rPr lang="ar-SA" sz="4400" b="1" dirty="0" smtClean="0">
                <a:ln>
                  <a:solidFill>
                    <a:srgbClr val="3494BA">
                      <a:lumMod val="50000"/>
                    </a:srgbClr>
                  </a:solidFill>
                </a:ln>
                <a:solidFill>
                  <a:prstClr val="white"/>
                </a:solidFill>
              </a:rPr>
              <a:t>الذاتي</a:t>
            </a:r>
          </a:p>
          <a:p>
            <a:pPr algn="ctr"/>
            <a:endParaRPr lang="ar-SA" sz="4400" b="1" dirty="0">
              <a:ln>
                <a:solidFill>
                  <a:srgbClr val="3494BA">
                    <a:lumMod val="50000"/>
                  </a:srgbClr>
                </a:solidFill>
              </a:ln>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96</a:t>
            </a:fld>
            <a:endParaRPr lang="ar-SA"/>
          </a:p>
        </p:txBody>
      </p:sp>
      <p:pic>
        <p:nvPicPr>
          <p:cNvPr id="14" name="صورة 13"/>
          <p:cNvPicPr>
            <a:picLocks noChangeAspect="1"/>
          </p:cNvPicPr>
          <p:nvPr/>
        </p:nvPicPr>
        <p:blipFill>
          <a:blip r:embed="rId3">
            <a:clrChange>
              <a:clrFrom>
                <a:srgbClr val="FFFFFF"/>
              </a:clrFrom>
              <a:clrTo>
                <a:srgbClr val="FFFFFF">
                  <a:alpha val="0"/>
                </a:srgbClr>
              </a:clrTo>
            </a:clrChange>
          </a:blip>
          <a:stretch>
            <a:fillRect/>
          </a:stretch>
        </p:blipFill>
        <p:spPr>
          <a:xfrm>
            <a:off x="2615686" y="2355747"/>
            <a:ext cx="1931428" cy="680628"/>
          </a:xfrm>
          <a:prstGeom prst="rect">
            <a:avLst/>
          </a:prstGeom>
        </p:spPr>
      </p:pic>
    </p:spTree>
    <p:extLst>
      <p:ext uri="{BB962C8B-B14F-4D97-AF65-F5344CB8AC3E}">
        <p14:creationId xmlns:p14="http://schemas.microsoft.com/office/powerpoint/2010/main" val="29720780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193371874"/>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تقنيات إضافية للتعلم السريع</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https://cutt.us/vCLL9</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83</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97</a:t>
            </a:fld>
            <a:endParaRPr lang="ar-SA"/>
          </a:p>
        </p:txBody>
      </p:sp>
    </p:spTree>
    <p:extLst>
      <p:ext uri="{BB962C8B-B14F-4D97-AF65-F5344CB8AC3E}">
        <p14:creationId xmlns:p14="http://schemas.microsoft.com/office/powerpoint/2010/main" val="22307896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42237315"/>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الخرائط </a:t>
                      </a:r>
                      <a:r>
                        <a:rPr lang="ar-SA" sz="3200" b="1" kern="1200" dirty="0" err="1" smtClean="0">
                          <a:solidFill>
                            <a:schemeClr val="tx1"/>
                          </a:solidFill>
                          <a:effectLst/>
                          <a:latin typeface="Calibri"/>
                          <a:ea typeface=""/>
                          <a:cs typeface=""/>
                        </a:rPr>
                        <a:t>المفاهيمية</a:t>
                      </a:r>
                      <a:r>
                        <a:rPr lang="ar-SA" sz="3200" b="1" kern="1200" dirty="0" smtClean="0">
                          <a:solidFill>
                            <a:schemeClr val="tx1"/>
                          </a:solidFill>
                          <a:effectLst/>
                          <a:latin typeface="Calibri"/>
                          <a:ea typeface=""/>
                          <a:cs typeface=""/>
                        </a:rPr>
                        <a:t> واستخدامها للمهام الأدائية</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https://cutt.us/GaoKj</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84</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98</a:t>
            </a:fld>
            <a:endParaRPr lang="ar-SA"/>
          </a:p>
        </p:txBody>
      </p:sp>
    </p:spTree>
    <p:extLst>
      <p:ext uri="{BB962C8B-B14F-4D97-AF65-F5344CB8AC3E}">
        <p14:creationId xmlns:p14="http://schemas.microsoft.com/office/powerpoint/2010/main" val="31360879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588732353"/>
              </p:ext>
            </p:extLst>
          </p:nvPr>
        </p:nvGraphicFramePr>
        <p:xfrm>
          <a:off x="1501606" y="1629072"/>
          <a:ext cx="9804480" cy="1173480"/>
        </p:xfrm>
        <a:graphic>
          <a:graphicData uri="http://schemas.openxmlformats.org/drawingml/2006/table">
            <a:tbl>
              <a:tblPr rtl="1" firstRow="1" bandRow="1"/>
              <a:tblGrid>
                <a:gridCol w="6699056"/>
                <a:gridCol w="3105424"/>
              </a:tblGrid>
              <a:tr h="352440">
                <a:tc rowSpan="2">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rtl="1"/>
                      <a:r>
                        <a:rPr lang="ar-SA" sz="3200" b="1" kern="1200" dirty="0" smtClean="0">
                          <a:solidFill>
                            <a:schemeClr val="tx1"/>
                          </a:solidFill>
                          <a:effectLst/>
                          <a:latin typeface="Calibri"/>
                          <a:ea typeface=""/>
                          <a:cs typeface=""/>
                        </a:rPr>
                        <a:t>قاموس أكسفورد </a:t>
                      </a:r>
                      <a:r>
                        <a:rPr lang="en-US" sz="3200" b="1" kern="1200" dirty="0" smtClean="0">
                          <a:solidFill>
                            <a:schemeClr val="tx1"/>
                          </a:solidFill>
                          <a:effectLst/>
                          <a:latin typeface="Calibri"/>
                          <a:ea typeface=""/>
                          <a:cs typeface=""/>
                        </a:rPr>
                        <a:t>OXFORD-</a:t>
                      </a:r>
                      <a:r>
                        <a:rPr lang="ar-SA" sz="3200" b="1" kern="1200" dirty="0" smtClean="0">
                          <a:solidFill>
                            <a:schemeClr val="tx1"/>
                          </a:solidFill>
                          <a:effectLst/>
                          <a:latin typeface="Calibri"/>
                          <a:ea typeface=""/>
                          <a:cs typeface=""/>
                        </a:rPr>
                        <a:t>على الإنترنت</a:t>
                      </a:r>
                      <a:endParaRPr lang="en-US" sz="3200" b="1" kern="1200" dirty="0">
                        <a:solidFill>
                          <a:schemeClr val="tx1"/>
                        </a:solidFill>
                        <a:effectLst/>
                        <a:latin typeface="Calibri"/>
                        <a:ea typeface=""/>
                        <a:cs typeface=""/>
                      </a:endParaRPr>
                    </a:p>
                  </a:txBody>
                  <a:tcPr marL="68580" marR="68580" marT="34290" marB="34290">
                    <a:lnL w="12700" cmpd="sng">
                      <a:solidFill>
                        <a:srgbClr val="C3C3C3"/>
                      </a:solidFill>
                    </a:lnL>
                    <a:lnR w="57150" cap="flat" cmpd="sng" algn="ctr">
                      <a:solidFill>
                        <a:srgbClr val="FFFFFF">
                          <a:lumMod val="65000"/>
                        </a:srgbClr>
                      </a:solidFill>
                      <a:prstDash val="solid"/>
                      <a:round/>
                      <a:headEnd type="none" w="med" len="med"/>
                      <a:tailEnd type="none" w="med" len="med"/>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algn="ctr"/>
                      <a:r>
                        <a:rPr kumimoji="0" lang="ar-SA" sz="3600" b="1" i="0" u="none" strike="noStrike" kern="1200" cap="none" spc="0" normalizeH="0" baseline="0" noProof="0" dirty="0" smtClean="0">
                          <a:ln>
                            <a:noFill/>
                          </a:ln>
                          <a:solidFill>
                            <a:schemeClr val="bg1"/>
                          </a:solidFill>
                          <a:effectLst/>
                          <a:uLnTx/>
                          <a:uFillTx/>
                          <a:latin typeface="Calibri"/>
                          <a:cs typeface="Arial" panose="020B0604020202020204" pitchFamily="34" charset="0"/>
                        </a:rPr>
                        <a:t>الرابـــط</a:t>
                      </a:r>
                      <a:endParaRPr lang="ar-SA" sz="2000" dirty="0">
                        <a:ln>
                          <a:noFill/>
                        </a:ln>
                        <a:solidFill>
                          <a:schemeClr val="bg1"/>
                        </a:solidFill>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12700" cmpd="sng">
                      <a:solidFill>
                        <a:srgbClr val="C3C3C3"/>
                      </a:solidFill>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3350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1"/>
                      <a:endParaRPr lang="ar-SA" sz="3600" b="1" dirty="0">
                        <a:ln>
                          <a:solidFill>
                            <a:srgbClr val="C00000"/>
                          </a:solidFill>
                        </a:ln>
                        <a:solidFill>
                          <a:schemeClr val="accent3">
                            <a:lumMod val="75000"/>
                          </a:schemeClr>
                        </a:solidFill>
                        <a:cs typeface="Mohammad Head" pitchFamily="2" charset="-78"/>
                      </a:endParaRPr>
                    </a:p>
                  </a:txBody>
                  <a:tcPr marL="68580" marR="68580" marT="34290" marB="34290">
                    <a:lnR w="57150" cap="flat" cmpd="sng" algn="ctr">
                      <a:solidFill>
                        <a:schemeClr val="bg1">
                          <a:lumMod val="65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no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ctr"/>
                      <a:r>
                        <a:rPr lang="en-US" sz="1600" kern="1200" dirty="0" smtClean="0">
                          <a:solidFill>
                            <a:schemeClr val="dk1"/>
                          </a:solidFill>
                          <a:effectLst/>
                          <a:latin typeface="Calibri"/>
                          <a:ea typeface=""/>
                          <a:cs typeface=""/>
                          <a:hlinkClick r:id="rId2"/>
                        </a:rPr>
                        <a:t>https://cutt.us/3vKI3</a:t>
                      </a:r>
                      <a:endParaRPr lang="en-US" sz="1600" kern="1200" dirty="0" smtClean="0">
                        <a:solidFill>
                          <a:schemeClr val="dk1"/>
                        </a:solidFill>
                        <a:effectLst/>
                        <a:latin typeface="Calibri"/>
                        <a:ea typeface=""/>
                        <a:cs typeface=""/>
                      </a:endParaRPr>
                    </a:p>
                    <a:p>
                      <a:pPr algn="ctr"/>
                      <a:endParaRPr lang="en-US" sz="1600" kern="1200" dirty="0" smtClean="0">
                        <a:solidFill>
                          <a:schemeClr val="dk1"/>
                        </a:solidFill>
                        <a:effectLst/>
                        <a:latin typeface="Calibri"/>
                        <a:ea typeface=""/>
                        <a:cs typeface=""/>
                      </a:endParaRPr>
                    </a:p>
                  </a:txBody>
                  <a:tcPr marL="68580" marR="68580" marT="34290" marB="34290">
                    <a:lnL w="57150" cap="flat" cmpd="sng" algn="ctr">
                      <a:solidFill>
                        <a:srgbClr val="FFFFFF">
                          <a:lumMod val="65000"/>
                        </a:srgbClr>
                      </a:solidFill>
                      <a:prstDash val="solid"/>
                      <a:round/>
                      <a:headEnd type="none" w="med" len="med"/>
                      <a:tailEnd type="none" w="med" len="med"/>
                    </a:lnL>
                    <a:lnR w="12700" cmpd="sng">
                      <a:solidFill>
                        <a:srgbClr val="C3C3C3"/>
                      </a:solidFill>
                    </a:lnR>
                    <a:lnT w="57150" cap="flat" cmpd="sng" algn="ctr">
                      <a:solidFill>
                        <a:srgbClr val="FFFFFF">
                          <a:lumMod val="65000"/>
                        </a:srgbClr>
                      </a:solidFill>
                      <a:prstDash val="solid"/>
                      <a:round/>
                      <a:headEnd type="none" w="med" len="med"/>
                      <a:tailEnd type="none" w="med" len="med"/>
                    </a:lnT>
                    <a:lnB w="571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صورة 14">
            <a:extLst>
              <a:ext uri="{FF2B5EF4-FFF2-40B4-BE49-F238E27FC236}">
                <a16:creationId xmlns:a16="http://schemas.microsoft.com/office/drawing/2014/main" xmlns="" id="{F9630527-A9FB-4075-B2B9-3B5F21FE77CE}"/>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8414252">
            <a:off x="1578105" y="1609256"/>
            <a:ext cx="519604" cy="621102"/>
          </a:xfrm>
          <a:prstGeom prst="rect">
            <a:avLst/>
          </a:prstGeom>
        </p:spPr>
      </p:pic>
      <p:sp>
        <p:nvSpPr>
          <p:cNvPr id="4" name="شكل بيضاوي 3"/>
          <p:cNvSpPr/>
          <p:nvPr/>
        </p:nvSpPr>
        <p:spPr>
          <a:xfrm>
            <a:off x="10972801" y="1341690"/>
            <a:ext cx="811849" cy="7520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prstClr val="white"/>
                </a:solidFill>
              </a:rPr>
              <a:t>85</a:t>
            </a:r>
            <a:endParaRPr lang="ar-SA" sz="2800" dirty="0">
              <a:solidFill>
                <a:prstClr val="white"/>
              </a:solidFill>
            </a:endParaRPr>
          </a:p>
        </p:txBody>
      </p:sp>
      <p:sp>
        <p:nvSpPr>
          <p:cNvPr id="7" name="عنصر نائب لرقم الشريحة 6"/>
          <p:cNvSpPr>
            <a:spLocks noGrp="1"/>
          </p:cNvSpPr>
          <p:nvPr>
            <p:ph type="sldNum" sz="quarter" idx="12"/>
          </p:nvPr>
        </p:nvSpPr>
        <p:spPr/>
        <p:txBody>
          <a:bodyPr/>
          <a:lstStyle/>
          <a:p>
            <a:fld id="{1C6A4CF2-E718-4CE5-96B4-B7DE9A7C00C9}" type="slidenum">
              <a:rPr lang="ar-SA" smtClean="0"/>
              <a:t>99</a:t>
            </a:fld>
            <a:endParaRPr lang="ar-SA"/>
          </a:p>
        </p:txBody>
      </p:sp>
    </p:spTree>
    <p:extLst>
      <p:ext uri="{BB962C8B-B14F-4D97-AF65-F5344CB8AC3E}">
        <p14:creationId xmlns:p14="http://schemas.microsoft.com/office/powerpoint/2010/main" val="1533698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1379</Words>
  <Application>Microsoft Office PowerPoint</Application>
  <PresentationFormat>ملء الشاشة</PresentationFormat>
  <Paragraphs>556</Paragraphs>
  <Slides>109</Slides>
  <Notes>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109</vt:i4>
      </vt:variant>
    </vt:vector>
  </HeadingPairs>
  <TitlesOfParts>
    <vt:vector size="117" baseType="lpstr">
      <vt:lpstr>Al-Jazeera-Arabic-Bold</vt:lpstr>
      <vt:lpstr>Arial</vt:lpstr>
      <vt:lpstr>Calibri</vt:lpstr>
      <vt:lpstr>Calibri Light</vt:lpstr>
      <vt:lpstr>Mohammad Bold Art 1</vt:lpstr>
      <vt:lpstr>Mohammad Head</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حساب Microsoft</dc:creator>
  <cp:lastModifiedBy>حساب Microsoft</cp:lastModifiedBy>
  <cp:revision>49</cp:revision>
  <dcterms:created xsi:type="dcterms:W3CDTF">2022-09-22T17:12:07Z</dcterms:created>
  <dcterms:modified xsi:type="dcterms:W3CDTF">2022-09-23T12:10:00Z</dcterms:modified>
</cp:coreProperties>
</file>