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6" r:id="rId2"/>
    <p:sldId id="342" r:id="rId3"/>
    <p:sldId id="344" r:id="rId4"/>
    <p:sldId id="287" r:id="rId5"/>
    <p:sldId id="312" r:id="rId6"/>
    <p:sldId id="345" r:id="rId7"/>
    <p:sldId id="389" r:id="rId8"/>
    <p:sldId id="311" r:id="rId9"/>
    <p:sldId id="390" r:id="rId10"/>
    <p:sldId id="388" r:id="rId11"/>
    <p:sldId id="391" r:id="rId12"/>
    <p:sldId id="313" r:id="rId13"/>
    <p:sldId id="347" r:id="rId14"/>
    <p:sldId id="348" r:id="rId15"/>
    <p:sldId id="349" r:id="rId16"/>
    <p:sldId id="350" r:id="rId17"/>
    <p:sldId id="314" r:id="rId18"/>
    <p:sldId id="315" r:id="rId19"/>
    <p:sldId id="316" r:id="rId20"/>
    <p:sldId id="317" r:id="rId21"/>
    <p:sldId id="352" r:id="rId22"/>
    <p:sldId id="351" r:id="rId23"/>
    <p:sldId id="353" r:id="rId24"/>
    <p:sldId id="354" r:id="rId25"/>
    <p:sldId id="355" r:id="rId26"/>
    <p:sldId id="356" r:id="rId27"/>
    <p:sldId id="357" r:id="rId28"/>
    <p:sldId id="358" r:id="rId29"/>
    <p:sldId id="359" r:id="rId30"/>
    <p:sldId id="375" r:id="rId31"/>
    <p:sldId id="376" r:id="rId32"/>
    <p:sldId id="377" r:id="rId33"/>
    <p:sldId id="379" r:id="rId34"/>
    <p:sldId id="378" r:id="rId35"/>
    <p:sldId id="380" r:id="rId36"/>
    <p:sldId id="381" r:id="rId37"/>
    <p:sldId id="382" r:id="rId38"/>
    <p:sldId id="383" r:id="rId39"/>
    <p:sldId id="384" r:id="rId40"/>
    <p:sldId id="385" r:id="rId41"/>
    <p:sldId id="386" r:id="rId42"/>
    <p:sldId id="387" r:id="rId43"/>
    <p:sldId id="373"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عبدالله بافقيه" initials="عبدالله" lastIdx="4" clrIdx="0">
    <p:extLst>
      <p:ext uri="{19B8F6BF-5375-455C-9EA6-DF929625EA0E}">
        <p15:presenceInfo xmlns:p15="http://schemas.microsoft.com/office/powerpoint/2012/main" userId="ebda4ab86b57b9b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297F9D"/>
    <a:srgbClr val="F8D35E"/>
    <a:srgbClr val="F47264"/>
    <a:srgbClr val="15A185"/>
    <a:srgbClr val="F49D15"/>
    <a:srgbClr val="7CC8EC"/>
    <a:srgbClr val="3FD5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107" d="100"/>
          <a:sy n="107" d="100"/>
        </p:scale>
        <p:origin x="312"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0B180D-90DF-4316-AB7F-89D2C45954DF}" type="datetimeFigureOut">
              <a:rPr lang="en-US" smtClean="0"/>
              <a:t>1/8/2023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DCE6BA-848D-4C76-BC08-FBDBCAC10643}" type="slidenum">
              <a:rPr lang="en-US" smtClean="0"/>
              <a:t>‹#›</a:t>
            </a:fld>
            <a:endParaRPr lang="en-US"/>
          </a:p>
        </p:txBody>
      </p:sp>
    </p:spTree>
    <p:extLst>
      <p:ext uri="{BB962C8B-B14F-4D97-AF65-F5344CB8AC3E}">
        <p14:creationId xmlns:p14="http://schemas.microsoft.com/office/powerpoint/2010/main" val="4133530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a:t>
            </a:fld>
            <a:endParaRPr lang="en-US"/>
          </a:p>
        </p:txBody>
      </p:sp>
    </p:spTree>
    <p:extLst>
      <p:ext uri="{BB962C8B-B14F-4D97-AF65-F5344CB8AC3E}">
        <p14:creationId xmlns:p14="http://schemas.microsoft.com/office/powerpoint/2010/main" val="2163131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11</a:t>
            </a:fld>
            <a:endParaRPr lang="en-US"/>
          </a:p>
        </p:txBody>
      </p:sp>
    </p:spTree>
    <p:extLst>
      <p:ext uri="{BB962C8B-B14F-4D97-AF65-F5344CB8AC3E}">
        <p14:creationId xmlns:p14="http://schemas.microsoft.com/office/powerpoint/2010/main" val="1489285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12</a:t>
            </a:fld>
            <a:endParaRPr lang="en-US"/>
          </a:p>
        </p:txBody>
      </p:sp>
    </p:spTree>
    <p:extLst>
      <p:ext uri="{BB962C8B-B14F-4D97-AF65-F5344CB8AC3E}">
        <p14:creationId xmlns:p14="http://schemas.microsoft.com/office/powerpoint/2010/main" val="261153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13</a:t>
            </a:fld>
            <a:endParaRPr lang="en-US"/>
          </a:p>
        </p:txBody>
      </p:sp>
    </p:spTree>
    <p:extLst>
      <p:ext uri="{BB962C8B-B14F-4D97-AF65-F5344CB8AC3E}">
        <p14:creationId xmlns:p14="http://schemas.microsoft.com/office/powerpoint/2010/main" val="1203254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14</a:t>
            </a:fld>
            <a:endParaRPr lang="en-US"/>
          </a:p>
        </p:txBody>
      </p:sp>
    </p:spTree>
    <p:extLst>
      <p:ext uri="{BB962C8B-B14F-4D97-AF65-F5344CB8AC3E}">
        <p14:creationId xmlns:p14="http://schemas.microsoft.com/office/powerpoint/2010/main" val="2975365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15</a:t>
            </a:fld>
            <a:endParaRPr lang="en-US"/>
          </a:p>
        </p:txBody>
      </p:sp>
    </p:spTree>
    <p:extLst>
      <p:ext uri="{BB962C8B-B14F-4D97-AF65-F5344CB8AC3E}">
        <p14:creationId xmlns:p14="http://schemas.microsoft.com/office/powerpoint/2010/main" val="4286826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16</a:t>
            </a:fld>
            <a:endParaRPr lang="en-US"/>
          </a:p>
        </p:txBody>
      </p:sp>
    </p:spTree>
    <p:extLst>
      <p:ext uri="{BB962C8B-B14F-4D97-AF65-F5344CB8AC3E}">
        <p14:creationId xmlns:p14="http://schemas.microsoft.com/office/powerpoint/2010/main" val="2107079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17</a:t>
            </a:fld>
            <a:endParaRPr lang="en-US"/>
          </a:p>
        </p:txBody>
      </p:sp>
    </p:spTree>
    <p:extLst>
      <p:ext uri="{BB962C8B-B14F-4D97-AF65-F5344CB8AC3E}">
        <p14:creationId xmlns:p14="http://schemas.microsoft.com/office/powerpoint/2010/main" val="3375820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18</a:t>
            </a:fld>
            <a:endParaRPr lang="en-US"/>
          </a:p>
        </p:txBody>
      </p:sp>
    </p:spTree>
    <p:extLst>
      <p:ext uri="{BB962C8B-B14F-4D97-AF65-F5344CB8AC3E}">
        <p14:creationId xmlns:p14="http://schemas.microsoft.com/office/powerpoint/2010/main" val="1922402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19</a:t>
            </a:fld>
            <a:endParaRPr lang="en-US"/>
          </a:p>
        </p:txBody>
      </p:sp>
    </p:spTree>
    <p:extLst>
      <p:ext uri="{BB962C8B-B14F-4D97-AF65-F5344CB8AC3E}">
        <p14:creationId xmlns:p14="http://schemas.microsoft.com/office/powerpoint/2010/main" val="876406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20</a:t>
            </a:fld>
            <a:endParaRPr lang="en-US"/>
          </a:p>
        </p:txBody>
      </p:sp>
    </p:spTree>
    <p:extLst>
      <p:ext uri="{BB962C8B-B14F-4D97-AF65-F5344CB8AC3E}">
        <p14:creationId xmlns:p14="http://schemas.microsoft.com/office/powerpoint/2010/main" val="2992104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a:t>
            </a:fld>
            <a:endParaRPr lang="en-US"/>
          </a:p>
        </p:txBody>
      </p:sp>
    </p:spTree>
    <p:extLst>
      <p:ext uri="{BB962C8B-B14F-4D97-AF65-F5344CB8AC3E}">
        <p14:creationId xmlns:p14="http://schemas.microsoft.com/office/powerpoint/2010/main" val="39674319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21</a:t>
            </a:fld>
            <a:endParaRPr lang="en-US"/>
          </a:p>
        </p:txBody>
      </p:sp>
    </p:spTree>
    <p:extLst>
      <p:ext uri="{BB962C8B-B14F-4D97-AF65-F5344CB8AC3E}">
        <p14:creationId xmlns:p14="http://schemas.microsoft.com/office/powerpoint/2010/main" val="1407770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22</a:t>
            </a:fld>
            <a:endParaRPr lang="en-US"/>
          </a:p>
        </p:txBody>
      </p:sp>
    </p:spTree>
    <p:extLst>
      <p:ext uri="{BB962C8B-B14F-4D97-AF65-F5344CB8AC3E}">
        <p14:creationId xmlns:p14="http://schemas.microsoft.com/office/powerpoint/2010/main" val="2335722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23</a:t>
            </a:fld>
            <a:endParaRPr lang="en-US"/>
          </a:p>
        </p:txBody>
      </p:sp>
    </p:spTree>
    <p:extLst>
      <p:ext uri="{BB962C8B-B14F-4D97-AF65-F5344CB8AC3E}">
        <p14:creationId xmlns:p14="http://schemas.microsoft.com/office/powerpoint/2010/main" val="3878814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24</a:t>
            </a:fld>
            <a:endParaRPr lang="en-US"/>
          </a:p>
        </p:txBody>
      </p:sp>
    </p:spTree>
    <p:extLst>
      <p:ext uri="{BB962C8B-B14F-4D97-AF65-F5344CB8AC3E}">
        <p14:creationId xmlns:p14="http://schemas.microsoft.com/office/powerpoint/2010/main" val="2283898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25</a:t>
            </a:fld>
            <a:endParaRPr lang="en-US"/>
          </a:p>
        </p:txBody>
      </p:sp>
    </p:spTree>
    <p:extLst>
      <p:ext uri="{BB962C8B-B14F-4D97-AF65-F5344CB8AC3E}">
        <p14:creationId xmlns:p14="http://schemas.microsoft.com/office/powerpoint/2010/main" val="2537607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26</a:t>
            </a:fld>
            <a:endParaRPr lang="en-US"/>
          </a:p>
        </p:txBody>
      </p:sp>
    </p:spTree>
    <p:extLst>
      <p:ext uri="{BB962C8B-B14F-4D97-AF65-F5344CB8AC3E}">
        <p14:creationId xmlns:p14="http://schemas.microsoft.com/office/powerpoint/2010/main" val="39846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27</a:t>
            </a:fld>
            <a:endParaRPr lang="en-US"/>
          </a:p>
        </p:txBody>
      </p:sp>
    </p:spTree>
    <p:extLst>
      <p:ext uri="{BB962C8B-B14F-4D97-AF65-F5344CB8AC3E}">
        <p14:creationId xmlns:p14="http://schemas.microsoft.com/office/powerpoint/2010/main" val="3923733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28</a:t>
            </a:fld>
            <a:endParaRPr lang="en-US"/>
          </a:p>
        </p:txBody>
      </p:sp>
    </p:spTree>
    <p:extLst>
      <p:ext uri="{BB962C8B-B14F-4D97-AF65-F5344CB8AC3E}">
        <p14:creationId xmlns:p14="http://schemas.microsoft.com/office/powerpoint/2010/main" val="37289364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29</a:t>
            </a:fld>
            <a:endParaRPr lang="en-US"/>
          </a:p>
        </p:txBody>
      </p:sp>
    </p:spTree>
    <p:extLst>
      <p:ext uri="{BB962C8B-B14F-4D97-AF65-F5344CB8AC3E}">
        <p14:creationId xmlns:p14="http://schemas.microsoft.com/office/powerpoint/2010/main" val="5368537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30</a:t>
            </a:fld>
            <a:endParaRPr lang="en-US"/>
          </a:p>
        </p:txBody>
      </p:sp>
    </p:spTree>
    <p:extLst>
      <p:ext uri="{BB962C8B-B14F-4D97-AF65-F5344CB8AC3E}">
        <p14:creationId xmlns:p14="http://schemas.microsoft.com/office/powerpoint/2010/main" val="197868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4</a:t>
            </a:fld>
            <a:endParaRPr lang="en-US"/>
          </a:p>
        </p:txBody>
      </p:sp>
    </p:spTree>
    <p:extLst>
      <p:ext uri="{BB962C8B-B14F-4D97-AF65-F5344CB8AC3E}">
        <p14:creationId xmlns:p14="http://schemas.microsoft.com/office/powerpoint/2010/main" val="31686828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31</a:t>
            </a:fld>
            <a:endParaRPr lang="en-US"/>
          </a:p>
        </p:txBody>
      </p:sp>
    </p:spTree>
    <p:extLst>
      <p:ext uri="{BB962C8B-B14F-4D97-AF65-F5344CB8AC3E}">
        <p14:creationId xmlns:p14="http://schemas.microsoft.com/office/powerpoint/2010/main" val="798989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لو بحثنا عن </a:t>
            </a:r>
            <a:r>
              <a:rPr lang="ar-SA" dirty="0" err="1"/>
              <a:t>الترند</a:t>
            </a:r>
            <a:r>
              <a:rPr lang="ar-SA" dirty="0"/>
              <a:t> في التعلم الالكتروني أو التعلم عبر الانترنت لوجدنا التعلم المصغر من أهم الاتجاهات الحديثة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32</a:t>
            </a:fld>
            <a:endParaRPr lang="en-US"/>
          </a:p>
        </p:txBody>
      </p:sp>
    </p:spTree>
    <p:extLst>
      <p:ext uri="{BB962C8B-B14F-4D97-AF65-F5344CB8AC3E}">
        <p14:creationId xmlns:p14="http://schemas.microsoft.com/office/powerpoint/2010/main" val="2995890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لو بحثنا عن </a:t>
            </a:r>
            <a:r>
              <a:rPr lang="ar-SA" dirty="0" err="1"/>
              <a:t>الترند</a:t>
            </a:r>
            <a:r>
              <a:rPr lang="ar-SA" dirty="0"/>
              <a:t> في التعلم الالكتروني أو التعلم عبر الانترنت لوجدنا التعلم المصغر من أهم الاتجاهات الحديثة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33</a:t>
            </a:fld>
            <a:endParaRPr lang="en-US"/>
          </a:p>
        </p:txBody>
      </p:sp>
    </p:spTree>
    <p:extLst>
      <p:ext uri="{BB962C8B-B14F-4D97-AF65-F5344CB8AC3E}">
        <p14:creationId xmlns:p14="http://schemas.microsoft.com/office/powerpoint/2010/main" val="12414298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34</a:t>
            </a:fld>
            <a:endParaRPr lang="en-US"/>
          </a:p>
        </p:txBody>
      </p:sp>
    </p:spTree>
    <p:extLst>
      <p:ext uri="{BB962C8B-B14F-4D97-AF65-F5344CB8AC3E}">
        <p14:creationId xmlns:p14="http://schemas.microsoft.com/office/powerpoint/2010/main" val="30895626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50% </a:t>
            </a:r>
            <a:r>
              <a:rPr lang="ar-SA" dirty="0"/>
              <a:t>تكلفة أقل</a:t>
            </a:r>
          </a:p>
          <a:p>
            <a:r>
              <a:rPr lang="ar-SA" dirty="0"/>
              <a:t>50% تفاعل أكثر</a:t>
            </a:r>
          </a:p>
          <a:p>
            <a:r>
              <a:rPr lang="ar-SA" dirty="0"/>
              <a:t>17% أكثر كفاءة</a:t>
            </a:r>
            <a:r>
              <a:rPr lang="en-US" dirty="0"/>
              <a:t> </a:t>
            </a:r>
            <a:r>
              <a:rPr lang="ar-SA" dirty="0"/>
              <a:t>في نقل التعلم</a:t>
            </a:r>
          </a:p>
          <a:p>
            <a:r>
              <a:rPr lang="ar-SA" dirty="0"/>
              <a:t>300% أقل وقتاً في التصميم والإعداد</a:t>
            </a:r>
          </a:p>
          <a:p>
            <a:r>
              <a:rPr lang="ar-SA" dirty="0"/>
              <a:t>8/10 من الخبراء يفضلونه</a:t>
            </a:r>
          </a:p>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35</a:t>
            </a:fld>
            <a:endParaRPr lang="en-US"/>
          </a:p>
        </p:txBody>
      </p:sp>
    </p:spTree>
    <p:extLst>
      <p:ext uri="{BB962C8B-B14F-4D97-AF65-F5344CB8AC3E}">
        <p14:creationId xmlns:p14="http://schemas.microsoft.com/office/powerpoint/2010/main" val="510430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50% </a:t>
            </a:r>
            <a:r>
              <a:rPr lang="ar-SA" dirty="0"/>
              <a:t>تكلفة أقل</a:t>
            </a:r>
          </a:p>
          <a:p>
            <a:r>
              <a:rPr lang="ar-SA" dirty="0"/>
              <a:t>50% تفاعل أكثر</a:t>
            </a:r>
          </a:p>
          <a:p>
            <a:r>
              <a:rPr lang="ar-SA" dirty="0"/>
              <a:t>17% أكثر كفاءة</a:t>
            </a:r>
            <a:r>
              <a:rPr lang="en-US" dirty="0"/>
              <a:t> </a:t>
            </a:r>
            <a:r>
              <a:rPr lang="ar-SA" dirty="0"/>
              <a:t>في نقل التعلم</a:t>
            </a:r>
          </a:p>
          <a:p>
            <a:r>
              <a:rPr lang="ar-SA" dirty="0"/>
              <a:t>300% أقل وقتاً في التصميم والإعداد</a:t>
            </a:r>
          </a:p>
          <a:p>
            <a:r>
              <a:rPr lang="ar-SA" dirty="0"/>
              <a:t>8/10 من الخبراء يفضلونه</a:t>
            </a:r>
          </a:p>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36</a:t>
            </a:fld>
            <a:endParaRPr lang="en-US"/>
          </a:p>
        </p:txBody>
      </p:sp>
    </p:spTree>
    <p:extLst>
      <p:ext uri="{BB962C8B-B14F-4D97-AF65-F5344CB8AC3E}">
        <p14:creationId xmlns:p14="http://schemas.microsoft.com/office/powerpoint/2010/main" val="20310449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50% </a:t>
            </a:r>
            <a:r>
              <a:rPr lang="ar-SA" dirty="0"/>
              <a:t>تكلفة أقل</a:t>
            </a:r>
          </a:p>
          <a:p>
            <a:r>
              <a:rPr lang="ar-SA" dirty="0"/>
              <a:t>50% تفاعل أكثر</a:t>
            </a:r>
          </a:p>
          <a:p>
            <a:r>
              <a:rPr lang="ar-SA" dirty="0"/>
              <a:t>17% أكثر كفاءة</a:t>
            </a:r>
            <a:r>
              <a:rPr lang="en-US" dirty="0"/>
              <a:t> </a:t>
            </a:r>
            <a:r>
              <a:rPr lang="ar-SA" dirty="0"/>
              <a:t>في نقل التعلم</a:t>
            </a:r>
          </a:p>
          <a:p>
            <a:r>
              <a:rPr lang="ar-SA" dirty="0"/>
              <a:t>300% أقل وقتاً في التصميم والإعداد</a:t>
            </a:r>
          </a:p>
          <a:p>
            <a:r>
              <a:rPr lang="ar-SA" dirty="0"/>
              <a:t>8/10 من الخبراء يفضلونه</a:t>
            </a:r>
          </a:p>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37</a:t>
            </a:fld>
            <a:endParaRPr lang="en-US"/>
          </a:p>
        </p:txBody>
      </p:sp>
    </p:spTree>
    <p:extLst>
      <p:ext uri="{BB962C8B-B14F-4D97-AF65-F5344CB8AC3E}">
        <p14:creationId xmlns:p14="http://schemas.microsoft.com/office/powerpoint/2010/main" val="701381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50% </a:t>
            </a:r>
            <a:r>
              <a:rPr lang="ar-SA" dirty="0"/>
              <a:t>تكلفة أقل</a:t>
            </a:r>
          </a:p>
          <a:p>
            <a:r>
              <a:rPr lang="ar-SA" dirty="0"/>
              <a:t>50% تفاعل أكثر</a:t>
            </a:r>
          </a:p>
          <a:p>
            <a:r>
              <a:rPr lang="ar-SA" dirty="0"/>
              <a:t>17% أكثر كفاءة</a:t>
            </a:r>
            <a:r>
              <a:rPr lang="en-US" dirty="0"/>
              <a:t> </a:t>
            </a:r>
            <a:r>
              <a:rPr lang="ar-SA" dirty="0"/>
              <a:t>في نقل التعلم</a:t>
            </a:r>
          </a:p>
          <a:p>
            <a:r>
              <a:rPr lang="ar-SA" dirty="0"/>
              <a:t>300% أقل وقتاً في التصميم والإعداد</a:t>
            </a:r>
          </a:p>
          <a:p>
            <a:r>
              <a:rPr lang="ar-SA" dirty="0"/>
              <a:t>8/10 من الخبراء يفضلونه</a:t>
            </a:r>
          </a:p>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38</a:t>
            </a:fld>
            <a:endParaRPr lang="en-US"/>
          </a:p>
        </p:txBody>
      </p:sp>
    </p:spTree>
    <p:extLst>
      <p:ext uri="{BB962C8B-B14F-4D97-AF65-F5344CB8AC3E}">
        <p14:creationId xmlns:p14="http://schemas.microsoft.com/office/powerpoint/2010/main" val="11760285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50% </a:t>
            </a:r>
            <a:r>
              <a:rPr lang="ar-SA" dirty="0"/>
              <a:t>تكلفة أقل</a:t>
            </a:r>
          </a:p>
          <a:p>
            <a:r>
              <a:rPr lang="ar-SA" dirty="0"/>
              <a:t>50% تفاعل أكثر</a:t>
            </a:r>
          </a:p>
          <a:p>
            <a:r>
              <a:rPr lang="ar-SA" dirty="0"/>
              <a:t>17% أكثر كفاءة</a:t>
            </a:r>
            <a:r>
              <a:rPr lang="en-US" dirty="0"/>
              <a:t> </a:t>
            </a:r>
            <a:r>
              <a:rPr lang="ar-SA" dirty="0"/>
              <a:t>في نقل التعلم</a:t>
            </a:r>
          </a:p>
          <a:p>
            <a:r>
              <a:rPr lang="ar-SA" dirty="0"/>
              <a:t>300% أقل وقتاً في التصميم والإعداد</a:t>
            </a:r>
          </a:p>
          <a:p>
            <a:r>
              <a:rPr lang="ar-SA" dirty="0"/>
              <a:t>8/10 من الخبراء يفضلونه</a:t>
            </a:r>
          </a:p>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39</a:t>
            </a:fld>
            <a:endParaRPr lang="en-US"/>
          </a:p>
        </p:txBody>
      </p:sp>
    </p:spTree>
    <p:extLst>
      <p:ext uri="{BB962C8B-B14F-4D97-AF65-F5344CB8AC3E}">
        <p14:creationId xmlns:p14="http://schemas.microsoft.com/office/powerpoint/2010/main" val="40765060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en-US" dirty="0"/>
              <a:t>50% </a:t>
            </a:r>
            <a:r>
              <a:rPr lang="ar-SA" dirty="0"/>
              <a:t>تكلفة أقل</a:t>
            </a:r>
          </a:p>
          <a:p>
            <a:r>
              <a:rPr lang="ar-SA" dirty="0"/>
              <a:t>50% تفاعل أكثر</a:t>
            </a:r>
          </a:p>
          <a:p>
            <a:r>
              <a:rPr lang="ar-SA" dirty="0"/>
              <a:t>17% أكثر كفاءة</a:t>
            </a:r>
            <a:r>
              <a:rPr lang="en-US" dirty="0"/>
              <a:t> </a:t>
            </a:r>
            <a:r>
              <a:rPr lang="ar-SA" dirty="0"/>
              <a:t>في نقل التعلم</a:t>
            </a:r>
          </a:p>
          <a:p>
            <a:r>
              <a:rPr lang="ar-SA" dirty="0"/>
              <a:t>300% أقل وقتاً في التصميم والإعداد</a:t>
            </a:r>
          </a:p>
          <a:p>
            <a:r>
              <a:rPr lang="ar-SA" dirty="0"/>
              <a:t>8/10 من الخبراء يفضلونه</a:t>
            </a:r>
          </a:p>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40</a:t>
            </a:fld>
            <a:endParaRPr lang="en-US"/>
          </a:p>
        </p:txBody>
      </p:sp>
    </p:spTree>
    <p:extLst>
      <p:ext uri="{BB962C8B-B14F-4D97-AF65-F5344CB8AC3E}">
        <p14:creationId xmlns:p14="http://schemas.microsoft.com/office/powerpoint/2010/main" val="358118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5</a:t>
            </a:fld>
            <a:endParaRPr lang="en-US"/>
          </a:p>
        </p:txBody>
      </p:sp>
    </p:spTree>
    <p:extLst>
      <p:ext uri="{BB962C8B-B14F-4D97-AF65-F5344CB8AC3E}">
        <p14:creationId xmlns:p14="http://schemas.microsoft.com/office/powerpoint/2010/main" val="1193862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41</a:t>
            </a:fld>
            <a:endParaRPr lang="en-US"/>
          </a:p>
        </p:txBody>
      </p:sp>
    </p:spTree>
    <p:extLst>
      <p:ext uri="{BB962C8B-B14F-4D97-AF65-F5344CB8AC3E}">
        <p14:creationId xmlns:p14="http://schemas.microsoft.com/office/powerpoint/2010/main" val="24033192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42</a:t>
            </a:fld>
            <a:endParaRPr lang="en-US"/>
          </a:p>
        </p:txBody>
      </p:sp>
    </p:spTree>
    <p:extLst>
      <p:ext uri="{BB962C8B-B14F-4D97-AF65-F5344CB8AC3E}">
        <p14:creationId xmlns:p14="http://schemas.microsoft.com/office/powerpoint/2010/main" val="17067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6</a:t>
            </a:fld>
            <a:endParaRPr lang="en-US"/>
          </a:p>
        </p:txBody>
      </p:sp>
    </p:spTree>
    <p:extLst>
      <p:ext uri="{BB962C8B-B14F-4D97-AF65-F5344CB8AC3E}">
        <p14:creationId xmlns:p14="http://schemas.microsoft.com/office/powerpoint/2010/main" val="174665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7</a:t>
            </a:fld>
            <a:endParaRPr lang="en-US"/>
          </a:p>
        </p:txBody>
      </p:sp>
    </p:spTree>
    <p:extLst>
      <p:ext uri="{BB962C8B-B14F-4D97-AF65-F5344CB8AC3E}">
        <p14:creationId xmlns:p14="http://schemas.microsoft.com/office/powerpoint/2010/main" val="2247451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8</a:t>
            </a:fld>
            <a:endParaRPr lang="en-US"/>
          </a:p>
        </p:txBody>
      </p:sp>
    </p:spTree>
    <p:extLst>
      <p:ext uri="{BB962C8B-B14F-4D97-AF65-F5344CB8AC3E}">
        <p14:creationId xmlns:p14="http://schemas.microsoft.com/office/powerpoint/2010/main" val="1641601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9</a:t>
            </a:fld>
            <a:endParaRPr lang="en-US"/>
          </a:p>
        </p:txBody>
      </p:sp>
    </p:spTree>
    <p:extLst>
      <p:ext uri="{BB962C8B-B14F-4D97-AF65-F5344CB8AC3E}">
        <p14:creationId xmlns:p14="http://schemas.microsoft.com/office/powerpoint/2010/main" val="1579081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تجربة</a:t>
            </a:r>
          </a:p>
        </p:txBody>
      </p:sp>
      <p:sp>
        <p:nvSpPr>
          <p:cNvPr id="4" name="عنصر نائب لرقم الشريحة 3"/>
          <p:cNvSpPr>
            <a:spLocks noGrp="1"/>
          </p:cNvSpPr>
          <p:nvPr>
            <p:ph type="sldNum" sz="quarter" idx="5"/>
          </p:nvPr>
        </p:nvSpPr>
        <p:spPr/>
        <p:txBody>
          <a:bodyPr/>
          <a:lstStyle/>
          <a:p>
            <a:fld id="{3FDCE6BA-848D-4C76-BC08-FBDBCAC10643}" type="slidenum">
              <a:rPr lang="en-US" smtClean="0"/>
              <a:t>10</a:t>
            </a:fld>
            <a:endParaRPr lang="en-US"/>
          </a:p>
        </p:txBody>
      </p:sp>
    </p:spTree>
    <p:extLst>
      <p:ext uri="{BB962C8B-B14F-4D97-AF65-F5344CB8AC3E}">
        <p14:creationId xmlns:p14="http://schemas.microsoft.com/office/powerpoint/2010/main" val="408136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6DAC32-D662-46DF-9BFA-C72AA1B0A498}"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153512533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AC32-D662-46DF-9BFA-C72AA1B0A498}"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2029293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AC32-D662-46DF-9BFA-C72AA1B0A498}"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34400815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6DAC32-D662-46DF-9BFA-C72AA1B0A498}"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23278594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6DAC32-D662-46DF-9BFA-C72AA1B0A498}" type="datetimeFigureOut">
              <a:rPr lang="en-US" smtClean="0"/>
              <a:t>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38375971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6DAC32-D662-46DF-9BFA-C72AA1B0A498}"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188085638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6DAC32-D662-46DF-9BFA-C72AA1B0A498}" type="datetimeFigureOut">
              <a:rPr lang="en-US" smtClean="0"/>
              <a:t>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29891463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6DAC32-D662-46DF-9BFA-C72AA1B0A498}" type="datetimeFigureOut">
              <a:rPr lang="en-US" smtClean="0"/>
              <a:t>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33105713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6DAC32-D662-46DF-9BFA-C72AA1B0A498}" type="datetimeFigureOut">
              <a:rPr lang="en-US" smtClean="0"/>
              <a:t>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36717815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DAC32-D662-46DF-9BFA-C72AA1B0A498}"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2027289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76DAC32-D662-46DF-9BFA-C72AA1B0A498}" type="datetimeFigureOut">
              <a:rPr lang="en-US" smtClean="0"/>
              <a:t>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ED38B7-1D76-4344-AB8A-9B4CF93C5006}" type="slidenum">
              <a:rPr lang="en-US" smtClean="0"/>
              <a:t>‹#›</a:t>
            </a:fld>
            <a:endParaRPr lang="en-US"/>
          </a:p>
        </p:txBody>
      </p:sp>
    </p:spTree>
    <p:extLst>
      <p:ext uri="{BB962C8B-B14F-4D97-AF65-F5344CB8AC3E}">
        <p14:creationId xmlns:p14="http://schemas.microsoft.com/office/powerpoint/2010/main" val="4765160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6DAC32-D662-46DF-9BFA-C72AA1B0A498}" type="datetimeFigureOut">
              <a:rPr lang="en-US" smtClean="0"/>
              <a:t>1/8/2023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2ED38B7-1D76-4344-AB8A-9B4CF93C5006}" type="slidenum">
              <a:rPr lang="en-US" smtClean="0"/>
              <a:t>‹#›</a:t>
            </a:fld>
            <a:endParaRPr lang="en-US"/>
          </a:p>
        </p:txBody>
      </p:sp>
    </p:spTree>
    <p:extLst>
      <p:ext uri="{BB962C8B-B14F-4D97-AF65-F5344CB8AC3E}">
        <p14:creationId xmlns:p14="http://schemas.microsoft.com/office/powerpoint/2010/main" val="1493179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youtube.com/watch?v=U9C2UBVpXO8"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19.png"/><Relationship Id="rId3" Type="http://schemas.openxmlformats.org/officeDocument/2006/relationships/image" Target="../media/image10.png"/><Relationship Id="rId7" Type="http://schemas.openxmlformats.org/officeDocument/2006/relationships/image" Target="../media/image14.png"/><Relationship Id="rId12" Type="http://schemas.microsoft.com/office/2007/relationships/hdphoto" Target="../media/hdphoto1.wdp"/><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5" Type="http://schemas.microsoft.com/office/2007/relationships/hdphoto" Target="../media/hdphoto2.wdp"/><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hyperlink" Target="https://elearningindustry.com/directory/software-categories/learning-management-system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25.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1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png"/><Relationship Id="rId15" Type="http://schemas.microsoft.com/office/2007/relationships/hdphoto" Target="../media/hdphoto1.wdp"/><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1.png"/><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3.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6.png"/><Relationship Id="rId7"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https://www.youtube.com/watch?v=xNbT0Nhg3mM" TargetMode="Externa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Saudi-Digitization-2022.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2025744"/>
            <a:ext cx="5981700" cy="626269"/>
          </a:xfrm>
        </p:spPr>
        <p:txBody>
          <a:bodyPr>
            <a:noAutofit/>
          </a:bodyPr>
          <a:lstStyle/>
          <a:p>
            <a:r>
              <a:rPr lang="ar-SA" sz="48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a:t>
            </a:r>
            <a:endParaRPr lang="en-US" sz="4500" dirty="0">
              <a:solidFill>
                <a:schemeClr val="accent2">
                  <a:lumMod val="75000"/>
                </a:schemeClr>
              </a:solidFill>
              <a:latin typeface="Abomsaab" panose="03020402040406030203" pitchFamily="66" charset="-78"/>
              <a:cs typeface="Abomsaab" panose="03020402040406030203" pitchFamily="66" charset="-78"/>
            </a:endParaRPr>
          </a:p>
        </p:txBody>
      </p:sp>
      <p:sp>
        <p:nvSpPr>
          <p:cNvPr id="6" name="TextBox 4">
            <a:extLst>
              <a:ext uri="{FF2B5EF4-FFF2-40B4-BE49-F238E27FC236}">
                <a16:creationId xmlns:a16="http://schemas.microsoft.com/office/drawing/2014/main" id="{F9C85280-9911-400B-89E9-064DE8FEA668}"/>
              </a:ext>
            </a:extLst>
          </p:cNvPr>
          <p:cNvSpPr txBox="1"/>
          <p:nvPr/>
        </p:nvSpPr>
        <p:spPr>
          <a:xfrm>
            <a:off x="5029200" y="4548485"/>
            <a:ext cx="3951563" cy="461665"/>
          </a:xfrm>
          <a:prstGeom prst="rect">
            <a:avLst/>
          </a:prstGeom>
          <a:noFill/>
        </p:spPr>
        <p:txBody>
          <a:bodyPr wrap="square" rtlCol="0">
            <a:spAutoFit/>
          </a:bodyPr>
          <a:lstStyle/>
          <a:p>
            <a:pPr algn="r" rtl="1"/>
            <a:r>
              <a:rPr lang="ar-SA" sz="1200" dirty="0">
                <a:solidFill>
                  <a:schemeClr val="accent2">
                    <a:lumMod val="75000"/>
                  </a:schemeClr>
                </a:solidFill>
                <a:cs typeface="AdvertisingMedium" pitchFamily="2" charset="-78"/>
              </a:rPr>
              <a:t>عبدالله سعيد بافقيه </a:t>
            </a:r>
          </a:p>
          <a:p>
            <a:pPr algn="r" rtl="1"/>
            <a:r>
              <a:rPr lang="ar-SA" sz="1200" dirty="0">
                <a:solidFill>
                  <a:schemeClr val="tx1">
                    <a:lumMod val="50000"/>
                    <a:lumOff val="50000"/>
                  </a:schemeClr>
                </a:solidFill>
                <a:cs typeface="AdvertisingMedium" pitchFamily="2" charset="-78"/>
              </a:rPr>
              <a:t>                      مشرف حاسب آلي بإدارة تعليم المدينة المنورة</a:t>
            </a:r>
            <a:endParaRPr lang="en-US" sz="1200" dirty="0">
              <a:solidFill>
                <a:schemeClr val="tx1">
                  <a:lumMod val="50000"/>
                  <a:lumOff val="50000"/>
                </a:schemeClr>
              </a:solidFill>
              <a:cs typeface="AdvertisingMedium" pitchFamily="2" charset="-78"/>
            </a:endParaRPr>
          </a:p>
        </p:txBody>
      </p:sp>
      <p:grpSp>
        <p:nvGrpSpPr>
          <p:cNvPr id="7" name="مجموعة 6">
            <a:extLst>
              <a:ext uri="{FF2B5EF4-FFF2-40B4-BE49-F238E27FC236}">
                <a16:creationId xmlns:a16="http://schemas.microsoft.com/office/drawing/2014/main" id="{41AEF6C8-648A-4377-B63A-0EAD5BB17116}"/>
              </a:ext>
            </a:extLst>
          </p:cNvPr>
          <p:cNvGrpSpPr/>
          <p:nvPr/>
        </p:nvGrpSpPr>
        <p:grpSpPr>
          <a:xfrm>
            <a:off x="354454" y="4552528"/>
            <a:ext cx="1891950" cy="457622"/>
            <a:chOff x="2307672" y="4552950"/>
            <a:chExt cx="1502328" cy="473853"/>
          </a:xfrm>
        </p:grpSpPr>
        <p:pic>
          <p:nvPicPr>
            <p:cNvPr id="4" name="صورة 3" descr="صورة تحتوي على طائر&#10;&#10;تم إنشاء الوصف تلقائياً">
              <a:extLst>
                <a:ext uri="{FF2B5EF4-FFF2-40B4-BE49-F238E27FC236}">
                  <a16:creationId xmlns:a16="http://schemas.microsoft.com/office/drawing/2014/main" id="{8F86F705-C4E3-41DB-95B9-3C5DD56EC8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7672" y="4552950"/>
              <a:ext cx="473852" cy="473853"/>
            </a:xfrm>
            <a:prstGeom prst="rect">
              <a:avLst/>
            </a:prstGeom>
          </p:spPr>
        </p:pic>
        <p:sp>
          <p:nvSpPr>
            <p:cNvPr id="13" name="Title 1">
              <a:extLst>
                <a:ext uri="{FF2B5EF4-FFF2-40B4-BE49-F238E27FC236}">
                  <a16:creationId xmlns:a16="http://schemas.microsoft.com/office/drawing/2014/main" id="{47227341-2965-48D7-A7B5-1E09B476364B}"/>
                </a:ext>
              </a:extLst>
            </p:cNvPr>
            <p:cNvSpPr txBox="1">
              <a:spLocks/>
            </p:cNvSpPr>
            <p:nvPr/>
          </p:nvSpPr>
          <p:spPr>
            <a:xfrm>
              <a:off x="2698173" y="4591049"/>
              <a:ext cx="1111827" cy="3976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1">
                      <a:lumMod val="50000"/>
                      <a:lumOff val="50000"/>
                    </a:schemeClr>
                  </a:solidFill>
                  <a:latin typeface="Abomsaab" panose="03020402040406030203" pitchFamily="66" charset="-78"/>
                  <a:cs typeface="Abomsaab" panose="03020402040406030203" pitchFamily="66" charset="-78"/>
                </a:rPr>
                <a:t>@asmb77m</a:t>
              </a:r>
            </a:p>
          </p:txBody>
        </p:sp>
      </p:grpSp>
      <p:grpSp>
        <p:nvGrpSpPr>
          <p:cNvPr id="9" name="مجموعة 8">
            <a:extLst>
              <a:ext uri="{FF2B5EF4-FFF2-40B4-BE49-F238E27FC236}">
                <a16:creationId xmlns:a16="http://schemas.microsoft.com/office/drawing/2014/main" id="{8FF19E97-C8F8-479E-A547-1FF55E30BD1C}"/>
              </a:ext>
            </a:extLst>
          </p:cNvPr>
          <p:cNvGrpSpPr/>
          <p:nvPr/>
        </p:nvGrpSpPr>
        <p:grpSpPr>
          <a:xfrm>
            <a:off x="2057400" y="4658112"/>
            <a:ext cx="1457857" cy="307777"/>
            <a:chOff x="5257800" y="4591048"/>
            <a:chExt cx="1998309" cy="397654"/>
          </a:xfrm>
        </p:grpSpPr>
        <p:pic>
          <p:nvPicPr>
            <p:cNvPr id="1032" name="Picture 8" descr="Gmail مجانا رمز من Simply Styled Icons">
              <a:extLst>
                <a:ext uri="{FF2B5EF4-FFF2-40B4-BE49-F238E27FC236}">
                  <a16:creationId xmlns:a16="http://schemas.microsoft.com/office/drawing/2014/main" id="{41E81EC7-B84B-4E77-8452-B48B58E2E3E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591049"/>
              <a:ext cx="397653" cy="397653"/>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1F229228-87A4-4B02-B4FA-189A63A42AD3}"/>
                </a:ext>
              </a:extLst>
            </p:cNvPr>
            <p:cNvSpPr txBox="1">
              <a:spLocks/>
            </p:cNvSpPr>
            <p:nvPr/>
          </p:nvSpPr>
          <p:spPr>
            <a:xfrm>
              <a:off x="5669972" y="4591048"/>
              <a:ext cx="1586137" cy="3976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chemeClr val="tx1">
                      <a:lumMod val="50000"/>
                      <a:lumOff val="50000"/>
                    </a:schemeClr>
                  </a:solidFill>
                  <a:latin typeface="Abomsaab" panose="03020402040406030203" pitchFamily="66" charset="-78"/>
                  <a:cs typeface="Abomsaab" panose="03020402040406030203" pitchFamily="66" charset="-78"/>
                </a:rPr>
                <a:t>asmb1977</a:t>
              </a:r>
            </a:p>
          </p:txBody>
        </p:sp>
      </p:grpSp>
      <p:pic>
        <p:nvPicPr>
          <p:cNvPr id="8" name="صورة 7">
            <a:extLst>
              <a:ext uri="{FF2B5EF4-FFF2-40B4-BE49-F238E27FC236}">
                <a16:creationId xmlns:a16="http://schemas.microsoft.com/office/drawing/2014/main" id="{88D1D4B4-5D47-4E4B-9AC2-6DAF3C91E8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95975" y="3366924"/>
            <a:ext cx="1928826" cy="1260915"/>
          </a:xfrm>
          <a:prstGeom prst="rect">
            <a:avLst/>
          </a:prstGeom>
        </p:spPr>
      </p:pic>
      <p:pic>
        <p:nvPicPr>
          <p:cNvPr id="11" name="صورة 10">
            <a:extLst>
              <a:ext uri="{FF2B5EF4-FFF2-40B4-BE49-F238E27FC236}">
                <a16:creationId xmlns:a16="http://schemas.microsoft.com/office/drawing/2014/main" id="{F71B6AD4-F804-454C-96F6-A1BB86BC10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0"/>
            <a:ext cx="1752600" cy="484761"/>
          </a:xfrm>
          <a:prstGeom prst="rect">
            <a:avLst/>
          </a:prstGeom>
        </p:spPr>
      </p:pic>
      <p:sp>
        <p:nvSpPr>
          <p:cNvPr id="17" name="Title 1">
            <a:extLst>
              <a:ext uri="{FF2B5EF4-FFF2-40B4-BE49-F238E27FC236}">
                <a16:creationId xmlns:a16="http://schemas.microsoft.com/office/drawing/2014/main" id="{2CC10A53-E1E6-48AC-B9E5-5E4CC430A835}"/>
              </a:ext>
            </a:extLst>
          </p:cNvPr>
          <p:cNvSpPr txBox="1">
            <a:spLocks/>
          </p:cNvSpPr>
          <p:nvPr/>
        </p:nvSpPr>
        <p:spPr>
          <a:xfrm>
            <a:off x="1467802" y="2707481"/>
            <a:ext cx="2517162" cy="6262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Berlin Sans FB Demi" panose="020E0802020502020306" pitchFamily="34" charset="0"/>
              </a:rPr>
              <a:t>Micro-Learning</a:t>
            </a:r>
            <a:endParaRPr lang="en-US" sz="2800" dirty="0">
              <a:solidFill>
                <a:schemeClr val="accent2">
                  <a:lumMod val="75000"/>
                </a:schemeClr>
              </a:solidFill>
              <a:latin typeface="Berlin Sans FB Demi" panose="020E0802020502020306" pitchFamily="34" charset="0"/>
              <a:cs typeface="Abomsaab" panose="03020402040406030203" pitchFamily="66" charset="-78"/>
            </a:endParaRPr>
          </a:p>
        </p:txBody>
      </p:sp>
      <p:pic>
        <p:nvPicPr>
          <p:cNvPr id="3" name="Picture 6" descr="Courses, e-learning, education, knowledge, magnifying glass, micro learning, online">
            <a:extLst>
              <a:ext uri="{FF2B5EF4-FFF2-40B4-BE49-F238E27FC236}">
                <a16:creationId xmlns:a16="http://schemas.microsoft.com/office/drawing/2014/main" id="{2A3B9575-EA7A-FFFE-0381-8380B30CE0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1967118"/>
            <a:ext cx="743519" cy="74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3119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10</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التاريخ والنشأة</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19" name="Title 1">
            <a:extLst>
              <a:ext uri="{FF2B5EF4-FFF2-40B4-BE49-F238E27FC236}">
                <a16:creationId xmlns:a16="http://schemas.microsoft.com/office/drawing/2014/main" id="{1161E0B9-E93D-4771-8DC5-ABA2B6DE60BB}"/>
              </a:ext>
            </a:extLst>
          </p:cNvPr>
          <p:cNvSpPr txBox="1">
            <a:spLocks/>
          </p:cNvSpPr>
          <p:nvPr/>
        </p:nvSpPr>
        <p:spPr>
          <a:xfrm>
            <a:off x="5715000" y="3655219"/>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التعليم والابتكار</a:t>
            </a:r>
            <a:endParaRPr lang="en-US" sz="2800" dirty="0">
              <a:solidFill>
                <a:schemeClr val="bg1"/>
              </a:solidFill>
              <a:latin typeface="Abomsaab" panose="03020402040406030203" pitchFamily="66" charset="-78"/>
              <a:cs typeface="Abomsaab" panose="03020402040406030203" pitchFamily="66" charset="-78"/>
            </a:endParaRPr>
          </a:p>
        </p:txBody>
      </p:sp>
      <p:pic>
        <p:nvPicPr>
          <p:cNvPr id="4098" name="Picture 2" descr="نظرة سريعة في تاريخ التعلم عن بعد - عالم التقنية">
            <a:extLst>
              <a:ext uri="{FF2B5EF4-FFF2-40B4-BE49-F238E27FC236}">
                <a16:creationId xmlns:a16="http://schemas.microsoft.com/office/drawing/2014/main" id="{5F31E9AA-F95D-441F-B60A-CF00729B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76350"/>
            <a:ext cx="4572000" cy="2847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7" name="Picture 8">
            <a:extLst>
              <a:ext uri="{FF2B5EF4-FFF2-40B4-BE49-F238E27FC236}">
                <a16:creationId xmlns:a16="http://schemas.microsoft.com/office/drawing/2014/main" id="{0D5C681D-A560-45D2-86A3-AD8E2B8C1A7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57200" y="1302123"/>
            <a:ext cx="1577340" cy="723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8" name="Title 1">
            <a:extLst>
              <a:ext uri="{FF2B5EF4-FFF2-40B4-BE49-F238E27FC236}">
                <a16:creationId xmlns:a16="http://schemas.microsoft.com/office/drawing/2014/main" id="{90FA0BED-B33A-4E8F-B19A-7C29B35DFE2E}"/>
              </a:ext>
            </a:extLst>
          </p:cNvPr>
          <p:cNvSpPr txBox="1">
            <a:spLocks/>
          </p:cNvSpPr>
          <p:nvPr/>
        </p:nvSpPr>
        <p:spPr>
          <a:xfrm>
            <a:off x="414155" y="3041370"/>
            <a:ext cx="3240770" cy="93225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ثورة الانترنت، ودخوله في جوانب متعددة من حياة الأفراد.</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استخدام البريد الالكتروني في إرسال المواد التعليمية.</a:t>
            </a:r>
          </a:p>
        </p:txBody>
      </p:sp>
      <p:grpSp>
        <p:nvGrpSpPr>
          <p:cNvPr id="2" name="مجموعة 1">
            <a:extLst>
              <a:ext uri="{FF2B5EF4-FFF2-40B4-BE49-F238E27FC236}">
                <a16:creationId xmlns:a16="http://schemas.microsoft.com/office/drawing/2014/main" id="{61210DD2-B4EB-C507-7F63-075A966FC134}"/>
              </a:ext>
            </a:extLst>
          </p:cNvPr>
          <p:cNvGrpSpPr/>
          <p:nvPr/>
        </p:nvGrpSpPr>
        <p:grpSpPr>
          <a:xfrm>
            <a:off x="5562600" y="4704031"/>
            <a:ext cx="1969578" cy="413539"/>
            <a:chOff x="6258534" y="4685030"/>
            <a:chExt cx="1969578" cy="413539"/>
          </a:xfrm>
        </p:grpSpPr>
        <p:sp>
          <p:nvSpPr>
            <p:cNvPr id="3" name="مستطيل 2">
              <a:extLst>
                <a:ext uri="{FF2B5EF4-FFF2-40B4-BE49-F238E27FC236}">
                  <a16:creationId xmlns:a16="http://schemas.microsoft.com/office/drawing/2014/main" id="{D5CB360A-326C-25EA-897E-84FF30D65E1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13995B61-5376-2D2F-C727-D659D41DC5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CF1A0528-F9B6-0A8C-AB09-677A0F4127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0"/>
            <a:ext cx="1205436" cy="333418"/>
          </a:xfrm>
          <a:prstGeom prst="rect">
            <a:avLst/>
          </a:prstGeom>
        </p:spPr>
      </p:pic>
    </p:spTree>
    <p:extLst>
      <p:ext uri="{BB962C8B-B14F-4D97-AF65-F5344CB8AC3E}">
        <p14:creationId xmlns:p14="http://schemas.microsoft.com/office/powerpoint/2010/main" val="307346273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8">
                                            <p:txEl>
                                              <p:pRg st="0" end="0"/>
                                            </p:txEl>
                                          </p:spTgt>
                                        </p:tgtEl>
                                        <p:attrNameLst>
                                          <p:attrName>style.visibility</p:attrName>
                                        </p:attrNameLst>
                                      </p:cBhvr>
                                      <p:to>
                                        <p:strVal val="visible"/>
                                      </p:to>
                                    </p:set>
                                    <p:animEffect transition="in" filter="fade">
                                      <p:cBhvr>
                                        <p:cTn id="20" dur="500"/>
                                        <p:tgtEl>
                                          <p:spTgt spid="2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xEl>
                                              <p:pRg st="1" end="1"/>
                                            </p:txEl>
                                          </p:spTgt>
                                        </p:tgtEl>
                                        <p:attrNameLst>
                                          <p:attrName>style.visibility</p:attrName>
                                        </p:attrNameLst>
                                      </p:cBhvr>
                                      <p:to>
                                        <p:strVal val="visible"/>
                                      </p:to>
                                    </p:set>
                                    <p:animEffect transition="in" filter="fade">
                                      <p:cBhvr>
                                        <p:cTn id="25" dur="500"/>
                                        <p:tgtEl>
                                          <p:spTgt spid="2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7"/>
                                        </p:tgtEl>
                                      </p:cBhvr>
                                    </p:animEffect>
                                    <p:set>
                                      <p:cBhvr>
                                        <p:cTn id="30" dur="1" fill="hold">
                                          <p:stCondLst>
                                            <p:cond delay="499"/>
                                          </p:stCondLst>
                                        </p:cTn>
                                        <p:tgtEl>
                                          <p:spTgt spid="27"/>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8">
                                            <p:txEl>
                                              <p:pRg st="0" end="0"/>
                                            </p:txEl>
                                          </p:spTgt>
                                        </p:tgtEl>
                                      </p:cBhvr>
                                    </p:animEffect>
                                    <p:set>
                                      <p:cBhvr>
                                        <p:cTn id="33" dur="1" fill="hold">
                                          <p:stCondLst>
                                            <p:cond delay="499"/>
                                          </p:stCondLst>
                                        </p:cTn>
                                        <p:tgtEl>
                                          <p:spTgt spid="28">
                                            <p:txEl>
                                              <p:pRg st="0" end="0"/>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8">
                                            <p:txEl>
                                              <p:pRg st="1" end="1"/>
                                            </p:txEl>
                                          </p:spTgt>
                                        </p:tgtEl>
                                      </p:cBhvr>
                                    </p:animEffect>
                                    <p:set>
                                      <p:cBhvr>
                                        <p:cTn id="36" dur="1" fill="hold">
                                          <p:stCondLst>
                                            <p:cond delay="499"/>
                                          </p:stCondLst>
                                        </p:cTn>
                                        <p:tgtEl>
                                          <p:spTgt spid="28">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8" grpId="0" build="p"/>
      <p:bldP spid="28" grpI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11</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التاريخ والنشأة</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19" name="Title 1">
            <a:extLst>
              <a:ext uri="{FF2B5EF4-FFF2-40B4-BE49-F238E27FC236}">
                <a16:creationId xmlns:a16="http://schemas.microsoft.com/office/drawing/2014/main" id="{1161E0B9-E93D-4771-8DC5-ABA2B6DE60BB}"/>
              </a:ext>
            </a:extLst>
          </p:cNvPr>
          <p:cNvSpPr txBox="1">
            <a:spLocks/>
          </p:cNvSpPr>
          <p:nvPr/>
        </p:nvSpPr>
        <p:spPr>
          <a:xfrm>
            <a:off x="5715000" y="3655219"/>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التعليم والابتكار</a:t>
            </a:r>
            <a:endParaRPr lang="en-US" sz="2800" dirty="0">
              <a:solidFill>
                <a:schemeClr val="bg1"/>
              </a:solidFill>
              <a:latin typeface="Abomsaab" panose="03020402040406030203" pitchFamily="66" charset="-78"/>
              <a:cs typeface="Abomsaab" panose="03020402040406030203" pitchFamily="66" charset="-78"/>
            </a:endParaRPr>
          </a:p>
        </p:txBody>
      </p:sp>
      <p:pic>
        <p:nvPicPr>
          <p:cNvPr id="4098" name="Picture 2" descr="نظرة سريعة في تاريخ التعلم عن بعد - عالم التقنية">
            <a:extLst>
              <a:ext uri="{FF2B5EF4-FFF2-40B4-BE49-F238E27FC236}">
                <a16:creationId xmlns:a16="http://schemas.microsoft.com/office/drawing/2014/main" id="{5F31E9AA-F95D-441F-B60A-CF00729B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76350"/>
            <a:ext cx="4572000" cy="2847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9" name="Picture 8">
            <a:extLst>
              <a:ext uri="{FF2B5EF4-FFF2-40B4-BE49-F238E27FC236}">
                <a16:creationId xmlns:a16="http://schemas.microsoft.com/office/drawing/2014/main" id="{A4CC9C89-8E1B-461C-83E9-868942CB01E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73656" y="1119276"/>
            <a:ext cx="1352452" cy="7236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itle 1">
            <a:extLst>
              <a:ext uri="{FF2B5EF4-FFF2-40B4-BE49-F238E27FC236}">
                <a16:creationId xmlns:a16="http://schemas.microsoft.com/office/drawing/2014/main" id="{0018FFFD-14F9-4E9D-9E4F-16CD55BB29A1}"/>
              </a:ext>
            </a:extLst>
          </p:cNvPr>
          <p:cNvSpPr txBox="1">
            <a:spLocks/>
          </p:cNvSpPr>
          <p:nvPr/>
        </p:nvSpPr>
        <p:spPr>
          <a:xfrm>
            <a:off x="205723" y="2800350"/>
            <a:ext cx="324077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ظهرت منصات </a:t>
            </a:r>
            <a:r>
              <a:rPr lang="en-US" sz="2800" dirty="0">
                <a:solidFill>
                  <a:schemeClr val="tx1">
                    <a:lumMod val="50000"/>
                    <a:lumOff val="50000"/>
                  </a:schemeClr>
                </a:solidFill>
                <a:latin typeface="Abomsaab" panose="03020402040406030203" pitchFamily="66" charset="-78"/>
                <a:cs typeface="Abomsaab" panose="03020402040406030203" pitchFamily="66" charset="-78"/>
              </a:rPr>
              <a:t>MOOCs</a:t>
            </a:r>
            <a:r>
              <a:rPr lang="ar-SA" sz="2800" dirty="0">
                <a:solidFill>
                  <a:schemeClr val="tx1">
                    <a:lumMod val="50000"/>
                    <a:lumOff val="50000"/>
                  </a:schemeClr>
                </a:solidFill>
                <a:latin typeface="Abomsaab" panose="03020402040406030203" pitchFamily="66" charset="-78"/>
                <a:cs typeface="Abomsaab" panose="03020402040406030203" pitchFamily="66" charset="-78"/>
              </a:rPr>
              <a:t>.</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لاقت إقبالاً ونجاحاً منقطع النظير.</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نقلة نوعية في التعلم عن بعد. </a:t>
            </a:r>
          </a:p>
        </p:txBody>
      </p:sp>
      <p:grpSp>
        <p:nvGrpSpPr>
          <p:cNvPr id="2" name="مجموعة 1">
            <a:extLst>
              <a:ext uri="{FF2B5EF4-FFF2-40B4-BE49-F238E27FC236}">
                <a16:creationId xmlns:a16="http://schemas.microsoft.com/office/drawing/2014/main" id="{61210DD2-B4EB-C507-7F63-075A966FC134}"/>
              </a:ext>
            </a:extLst>
          </p:cNvPr>
          <p:cNvGrpSpPr/>
          <p:nvPr/>
        </p:nvGrpSpPr>
        <p:grpSpPr>
          <a:xfrm>
            <a:off x="5562600" y="4704031"/>
            <a:ext cx="1969578" cy="413539"/>
            <a:chOff x="6258534" y="4685030"/>
            <a:chExt cx="1969578" cy="413539"/>
          </a:xfrm>
        </p:grpSpPr>
        <p:sp>
          <p:nvSpPr>
            <p:cNvPr id="3" name="مستطيل 2">
              <a:extLst>
                <a:ext uri="{FF2B5EF4-FFF2-40B4-BE49-F238E27FC236}">
                  <a16:creationId xmlns:a16="http://schemas.microsoft.com/office/drawing/2014/main" id="{D5CB360A-326C-25EA-897E-84FF30D65E1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13995B61-5376-2D2F-C727-D659D41DC5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CF1A0528-F9B6-0A8C-AB09-677A0F4127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0"/>
            <a:ext cx="1205436" cy="333418"/>
          </a:xfrm>
          <a:prstGeom prst="rect">
            <a:avLst/>
          </a:prstGeom>
        </p:spPr>
      </p:pic>
    </p:spTree>
    <p:extLst>
      <p:ext uri="{BB962C8B-B14F-4D97-AF65-F5344CB8AC3E}">
        <p14:creationId xmlns:p14="http://schemas.microsoft.com/office/powerpoint/2010/main" val="276167396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1">
                                            <p:txEl>
                                              <p:pRg st="0" end="0"/>
                                            </p:txEl>
                                          </p:spTgt>
                                        </p:tgtEl>
                                        <p:attrNameLst>
                                          <p:attrName>style.visibility</p:attrName>
                                        </p:attrNameLst>
                                      </p:cBhvr>
                                      <p:to>
                                        <p:strVal val="visible"/>
                                      </p:to>
                                    </p:set>
                                    <p:animEffect transition="in" filter="fade">
                                      <p:cBhvr>
                                        <p:cTn id="20" dur="500"/>
                                        <p:tgtEl>
                                          <p:spTgt spid="3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1">
                                            <p:txEl>
                                              <p:pRg st="1" end="1"/>
                                            </p:txEl>
                                          </p:spTgt>
                                        </p:tgtEl>
                                        <p:attrNameLst>
                                          <p:attrName>style.visibility</p:attrName>
                                        </p:attrNameLst>
                                      </p:cBhvr>
                                      <p:to>
                                        <p:strVal val="visible"/>
                                      </p:to>
                                    </p:set>
                                    <p:animEffect transition="in" filter="fade">
                                      <p:cBhvr>
                                        <p:cTn id="25" dur="500"/>
                                        <p:tgtEl>
                                          <p:spTgt spid="3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1">
                                            <p:txEl>
                                              <p:pRg st="2" end="2"/>
                                            </p:txEl>
                                          </p:spTgt>
                                        </p:tgtEl>
                                        <p:attrNameLst>
                                          <p:attrName>style.visibility</p:attrName>
                                        </p:attrNameLst>
                                      </p:cBhvr>
                                      <p:to>
                                        <p:strVal val="visible"/>
                                      </p:to>
                                    </p:set>
                                    <p:animEffect transition="in" filter="fade">
                                      <p:cBhvr>
                                        <p:cTn id="30" dur="500"/>
                                        <p:tgtEl>
                                          <p:spTgt spid="3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9"/>
                                        </p:tgtEl>
                                      </p:cBhvr>
                                    </p:animEffect>
                                    <p:set>
                                      <p:cBhvr>
                                        <p:cTn id="35" dur="1" fill="hold">
                                          <p:stCondLst>
                                            <p:cond delay="499"/>
                                          </p:stCondLst>
                                        </p:cTn>
                                        <p:tgtEl>
                                          <p:spTgt spid="29"/>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31">
                                            <p:txEl>
                                              <p:pRg st="0" end="0"/>
                                            </p:txEl>
                                          </p:spTgt>
                                        </p:tgtEl>
                                      </p:cBhvr>
                                    </p:animEffect>
                                    <p:set>
                                      <p:cBhvr>
                                        <p:cTn id="38" dur="1" fill="hold">
                                          <p:stCondLst>
                                            <p:cond delay="499"/>
                                          </p:stCondLst>
                                        </p:cTn>
                                        <p:tgtEl>
                                          <p:spTgt spid="31">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31">
                                            <p:txEl>
                                              <p:pRg st="1" end="1"/>
                                            </p:txEl>
                                          </p:spTgt>
                                        </p:tgtEl>
                                      </p:cBhvr>
                                    </p:animEffect>
                                    <p:set>
                                      <p:cBhvr>
                                        <p:cTn id="41" dur="1" fill="hold">
                                          <p:stCondLst>
                                            <p:cond delay="499"/>
                                          </p:stCondLst>
                                        </p:cTn>
                                        <p:tgtEl>
                                          <p:spTgt spid="31">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31">
                                            <p:txEl>
                                              <p:pRg st="2" end="2"/>
                                            </p:txEl>
                                          </p:spTgt>
                                        </p:tgtEl>
                                      </p:cBhvr>
                                    </p:animEffect>
                                    <p:set>
                                      <p:cBhvr>
                                        <p:cTn id="44" dur="1" fill="hold">
                                          <p:stCondLst>
                                            <p:cond delay="499"/>
                                          </p:stCondLst>
                                        </p:cTn>
                                        <p:tgtEl>
                                          <p:spTgt spid="31">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build="p"/>
      <p:bldP spid="31" grpI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12</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1">
                    <a:lumMod val="50000"/>
                    <a:lumOff val="50000"/>
                  </a:schemeClr>
                </a:solidFill>
                <a:latin typeface="Abomsaab" panose="03020402040406030203" pitchFamily="66" charset="-78"/>
                <a:cs typeface="Abomsaab" panose="03020402040406030203" pitchFamily="66" charset="-78"/>
              </a:rPr>
              <a:t>E-Learning</a:t>
            </a:r>
            <a:r>
              <a:rPr lang="ar-SA" sz="3600" dirty="0">
                <a:solidFill>
                  <a:schemeClr val="tx1">
                    <a:lumMod val="50000"/>
                    <a:lumOff val="50000"/>
                  </a:schemeClr>
                </a:solidFill>
                <a:latin typeface="Abomsaab" panose="03020402040406030203" pitchFamily="66" charset="-78"/>
                <a:cs typeface="Abomsaab" panose="03020402040406030203" pitchFamily="66" charset="-78"/>
              </a:rPr>
              <a:t>مفهوم التعلم الالكتروني </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1026" name="Picture 2" descr="E-learning - ESICM">
            <a:extLst>
              <a:ext uri="{FF2B5EF4-FFF2-40B4-BE49-F238E27FC236}">
                <a16:creationId xmlns:a16="http://schemas.microsoft.com/office/drawing/2014/main" id="{E7551FBF-A840-4EA7-905E-4C3B7E0AB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1581150"/>
            <a:ext cx="4457700" cy="222885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grpSp>
        <p:nvGrpSpPr>
          <p:cNvPr id="2" name="مجموعة 1">
            <a:extLst>
              <a:ext uri="{FF2B5EF4-FFF2-40B4-BE49-F238E27FC236}">
                <a16:creationId xmlns:a16="http://schemas.microsoft.com/office/drawing/2014/main" id="{098A70A3-9866-DD1A-E52A-DE3E028F0D24}"/>
              </a:ext>
            </a:extLst>
          </p:cNvPr>
          <p:cNvGrpSpPr/>
          <p:nvPr/>
        </p:nvGrpSpPr>
        <p:grpSpPr>
          <a:xfrm>
            <a:off x="5762959" y="4662420"/>
            <a:ext cx="1969578" cy="413539"/>
            <a:chOff x="6258534" y="4685030"/>
            <a:chExt cx="1969578" cy="413539"/>
          </a:xfrm>
        </p:grpSpPr>
        <p:sp>
          <p:nvSpPr>
            <p:cNvPr id="3" name="مستطيل 2">
              <a:extLst>
                <a:ext uri="{FF2B5EF4-FFF2-40B4-BE49-F238E27FC236}">
                  <a16:creationId xmlns:a16="http://schemas.microsoft.com/office/drawing/2014/main" id="{742A6AB2-3D0A-1CFA-5ED0-650A97D3944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30048F41-D13B-8FB4-54CD-5D030A5C87E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E54121A5-E4F3-F9F3-06B0-D77555CA275A}"/>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8601294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13</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1">
                    <a:lumMod val="50000"/>
                    <a:lumOff val="50000"/>
                  </a:schemeClr>
                </a:solidFill>
                <a:latin typeface="Abomsaab" panose="03020402040406030203" pitchFamily="66" charset="-78"/>
                <a:cs typeface="Abomsaab" panose="03020402040406030203" pitchFamily="66" charset="-78"/>
              </a:rPr>
              <a:t>E-Learning</a:t>
            </a:r>
            <a:r>
              <a:rPr lang="ar-SA" sz="3600" dirty="0">
                <a:solidFill>
                  <a:schemeClr val="tx1">
                    <a:lumMod val="50000"/>
                    <a:lumOff val="50000"/>
                  </a:schemeClr>
                </a:solidFill>
                <a:latin typeface="Abomsaab" panose="03020402040406030203" pitchFamily="66" charset="-78"/>
                <a:cs typeface="Abomsaab" panose="03020402040406030203" pitchFamily="66" charset="-78"/>
              </a:rPr>
              <a:t>مفهوم التعلم الالكتروني </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3" name="مجموعة 2">
            <a:extLst>
              <a:ext uri="{FF2B5EF4-FFF2-40B4-BE49-F238E27FC236}">
                <a16:creationId xmlns:a16="http://schemas.microsoft.com/office/drawing/2014/main" id="{1B59A166-809E-8C92-D2B9-1CED499A3DE0}"/>
              </a:ext>
            </a:extLst>
          </p:cNvPr>
          <p:cNvGrpSpPr/>
          <p:nvPr/>
        </p:nvGrpSpPr>
        <p:grpSpPr>
          <a:xfrm>
            <a:off x="5562600" y="4692676"/>
            <a:ext cx="1969578" cy="413539"/>
            <a:chOff x="6258534" y="4685030"/>
            <a:chExt cx="1969578" cy="413539"/>
          </a:xfrm>
        </p:grpSpPr>
        <p:sp>
          <p:nvSpPr>
            <p:cNvPr id="4" name="مستطيل 3">
              <a:extLst>
                <a:ext uri="{FF2B5EF4-FFF2-40B4-BE49-F238E27FC236}">
                  <a16:creationId xmlns:a16="http://schemas.microsoft.com/office/drawing/2014/main" id="{7192635E-5F5A-6B8D-A4E6-C3603B536BD4}"/>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5" name="Picture 4">
              <a:extLst>
                <a:ext uri="{FF2B5EF4-FFF2-40B4-BE49-F238E27FC236}">
                  <a16:creationId xmlns:a16="http://schemas.microsoft.com/office/drawing/2014/main" id="{6EDE9427-061C-01BA-BC6C-051A4ECC602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93855AF6-AB7A-D3E5-9AE5-9D5B010AB72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
        <p:nvSpPr>
          <p:cNvPr id="8" name="مربع نص 7">
            <a:hlinkClick r:id="rId5"/>
            <a:extLst>
              <a:ext uri="{FF2B5EF4-FFF2-40B4-BE49-F238E27FC236}">
                <a16:creationId xmlns:a16="http://schemas.microsoft.com/office/drawing/2014/main" id="{639C44A4-FF0C-DD54-2458-4470C997E0A0}"/>
              </a:ext>
            </a:extLst>
          </p:cNvPr>
          <p:cNvSpPr txBox="1"/>
          <p:nvPr/>
        </p:nvSpPr>
        <p:spPr>
          <a:xfrm>
            <a:off x="1839590" y="2571750"/>
            <a:ext cx="5715000" cy="369332"/>
          </a:xfrm>
          <a:prstGeom prst="rect">
            <a:avLst/>
          </a:prstGeom>
          <a:noFill/>
        </p:spPr>
        <p:txBody>
          <a:bodyPr wrap="square">
            <a:spAutoFit/>
          </a:bodyPr>
          <a:lstStyle/>
          <a:p>
            <a:r>
              <a:rPr lang="en-US" dirty="0"/>
              <a:t>https://www.youtube.com/watch?v=U9C2UBVpXO8</a:t>
            </a:r>
            <a:endParaRPr lang="ar-SA" dirty="0"/>
          </a:p>
        </p:txBody>
      </p:sp>
    </p:spTree>
    <p:extLst>
      <p:ext uri="{BB962C8B-B14F-4D97-AF65-F5344CB8AC3E}">
        <p14:creationId xmlns:p14="http://schemas.microsoft.com/office/powerpoint/2010/main" val="379662156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14</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a:solidFill>
                  <a:schemeClr val="tx1">
                    <a:lumMod val="50000"/>
                    <a:lumOff val="50000"/>
                  </a:schemeClr>
                </a:solidFill>
                <a:latin typeface="Abomsaab" panose="03020402040406030203" pitchFamily="66" charset="-78"/>
                <a:cs typeface="Abomsaab" panose="03020402040406030203" pitchFamily="66" charset="-78"/>
              </a:rPr>
              <a:t>E-Learning</a:t>
            </a:r>
            <a:r>
              <a:rPr lang="ar-SA" sz="3600" dirty="0">
                <a:solidFill>
                  <a:schemeClr val="tx1">
                    <a:lumMod val="50000"/>
                    <a:lumOff val="50000"/>
                  </a:schemeClr>
                </a:solidFill>
                <a:latin typeface="Abomsaab" panose="03020402040406030203" pitchFamily="66" charset="-78"/>
                <a:cs typeface="Abomsaab" panose="03020402040406030203" pitchFamily="66" charset="-78"/>
              </a:rPr>
              <a:t>مفهوم التعلم الالكتروني </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4" name="صورة 3">
            <a:extLst>
              <a:ext uri="{FF2B5EF4-FFF2-40B4-BE49-F238E27FC236}">
                <a16:creationId xmlns:a16="http://schemas.microsoft.com/office/drawing/2014/main" id="{28013747-2C0F-45DA-9AF7-65D90D0953DB}"/>
              </a:ext>
            </a:extLst>
          </p:cNvPr>
          <p:cNvPicPr>
            <a:picLocks noChangeAspect="1"/>
          </p:cNvPicPr>
          <p:nvPr/>
        </p:nvPicPr>
        <p:blipFill>
          <a:blip r:embed="rId3"/>
          <a:stretch>
            <a:fillRect/>
          </a:stretch>
        </p:blipFill>
        <p:spPr>
          <a:xfrm>
            <a:off x="556064" y="1650833"/>
            <a:ext cx="4878869" cy="2444917"/>
          </a:xfrm>
          <a:prstGeom prst="rect">
            <a:avLst/>
          </a:prstGeom>
        </p:spPr>
      </p:pic>
      <p:grpSp>
        <p:nvGrpSpPr>
          <p:cNvPr id="2" name="مجموعة 1">
            <a:extLst>
              <a:ext uri="{FF2B5EF4-FFF2-40B4-BE49-F238E27FC236}">
                <a16:creationId xmlns:a16="http://schemas.microsoft.com/office/drawing/2014/main" id="{0EB04EEB-8963-4119-1242-692301F83F96}"/>
              </a:ext>
            </a:extLst>
          </p:cNvPr>
          <p:cNvGrpSpPr/>
          <p:nvPr/>
        </p:nvGrpSpPr>
        <p:grpSpPr>
          <a:xfrm>
            <a:off x="5486400" y="4692676"/>
            <a:ext cx="1969578" cy="413539"/>
            <a:chOff x="6258534" y="4685030"/>
            <a:chExt cx="1969578" cy="413539"/>
          </a:xfrm>
        </p:grpSpPr>
        <p:sp>
          <p:nvSpPr>
            <p:cNvPr id="3" name="مستطيل 2">
              <a:extLst>
                <a:ext uri="{FF2B5EF4-FFF2-40B4-BE49-F238E27FC236}">
                  <a16:creationId xmlns:a16="http://schemas.microsoft.com/office/drawing/2014/main" id="{20C4BB8A-E879-718B-865B-0FC674CA733A}"/>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5" name="Picture 4">
              <a:extLst>
                <a:ext uri="{FF2B5EF4-FFF2-40B4-BE49-F238E27FC236}">
                  <a16:creationId xmlns:a16="http://schemas.microsoft.com/office/drawing/2014/main" id="{6872CAFE-D1EF-34DA-2722-D6E66055159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50D92518-3748-729B-F07C-AB0D84FC2E2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102313686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15</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8768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مفهوم التعلم الالكتروني  والتعلم عن بعد</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38A309CB-EC73-3C52-22C2-9BB9B71D2CF2}"/>
              </a:ext>
            </a:extLst>
          </p:cNvPr>
          <p:cNvGrpSpPr/>
          <p:nvPr/>
        </p:nvGrpSpPr>
        <p:grpSpPr>
          <a:xfrm>
            <a:off x="6258534" y="4705350"/>
            <a:ext cx="1969578" cy="413539"/>
            <a:chOff x="6258534" y="4685030"/>
            <a:chExt cx="1969578" cy="413539"/>
          </a:xfrm>
        </p:grpSpPr>
        <p:sp>
          <p:nvSpPr>
            <p:cNvPr id="3" name="مستطيل 2">
              <a:extLst>
                <a:ext uri="{FF2B5EF4-FFF2-40B4-BE49-F238E27FC236}">
                  <a16:creationId xmlns:a16="http://schemas.microsoft.com/office/drawing/2014/main" id="{487C9949-E840-BD83-82F4-CE475E38D555}"/>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AE21AEB0-503F-4E6C-27F6-49B1F31CBA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2F0C3DED-3926-B19E-E711-1C18A57B43D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2427141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16</a:t>
            </a:fld>
            <a:endParaRPr lang="en-US" sz="1000" dirty="0">
              <a:solidFill>
                <a:schemeClr val="bg1"/>
              </a:solidFill>
            </a:endParaRPr>
          </a:p>
        </p:txBody>
      </p:sp>
      <p:pic>
        <p:nvPicPr>
          <p:cNvPr id="11" name="Picture 2" descr="نظرة سريعة في تاريخ التعلم عن بعد - عالم التقنية">
            <a:extLst>
              <a:ext uri="{FF2B5EF4-FFF2-40B4-BE49-F238E27FC236}">
                <a16:creationId xmlns:a16="http://schemas.microsoft.com/office/drawing/2014/main" id="{7298C033-4243-4288-871A-9971A712B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76350"/>
            <a:ext cx="4572000" cy="2847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2" name="مجموعة 1">
            <a:extLst>
              <a:ext uri="{FF2B5EF4-FFF2-40B4-BE49-F238E27FC236}">
                <a16:creationId xmlns:a16="http://schemas.microsoft.com/office/drawing/2014/main" id="{45FF6E79-CAB8-3D0D-FD0D-51DB37B9573A}"/>
              </a:ext>
            </a:extLst>
          </p:cNvPr>
          <p:cNvGrpSpPr/>
          <p:nvPr/>
        </p:nvGrpSpPr>
        <p:grpSpPr>
          <a:xfrm>
            <a:off x="5446006" y="4696007"/>
            <a:ext cx="1969578" cy="413539"/>
            <a:chOff x="6258534" y="4685030"/>
            <a:chExt cx="1969578" cy="413539"/>
          </a:xfrm>
        </p:grpSpPr>
        <p:sp>
          <p:nvSpPr>
            <p:cNvPr id="3" name="مستطيل 2">
              <a:extLst>
                <a:ext uri="{FF2B5EF4-FFF2-40B4-BE49-F238E27FC236}">
                  <a16:creationId xmlns:a16="http://schemas.microsoft.com/office/drawing/2014/main" id="{A1E3253F-3161-867C-A836-420ACDF1B45D}"/>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80BDD5C9-93A9-EE43-FDFD-8AE46B9FE11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3E417677-28E3-2EE2-A48F-7E5B812B6E4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7541787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17</a:t>
            </a:fld>
            <a:endParaRPr lang="en-US" sz="1000" dirty="0">
              <a:solidFill>
                <a:schemeClr val="bg1"/>
              </a:solidFill>
            </a:endParaRPr>
          </a:p>
        </p:txBody>
      </p:sp>
      <p:pic>
        <p:nvPicPr>
          <p:cNvPr id="7170" name="Picture 2">
            <a:extLst>
              <a:ext uri="{FF2B5EF4-FFF2-40B4-BE49-F238E27FC236}">
                <a16:creationId xmlns:a16="http://schemas.microsoft.com/office/drawing/2014/main" id="{1F049B70-D60C-46C2-AD0A-043C5E0D7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74" y="3181350"/>
            <a:ext cx="2286000" cy="1143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مجموعة 3">
            <a:extLst>
              <a:ext uri="{FF2B5EF4-FFF2-40B4-BE49-F238E27FC236}">
                <a16:creationId xmlns:a16="http://schemas.microsoft.com/office/drawing/2014/main" id="{385F3C85-6E11-4569-A8B2-6052CCA65E2F}"/>
              </a:ext>
            </a:extLst>
          </p:cNvPr>
          <p:cNvGrpSpPr/>
          <p:nvPr/>
        </p:nvGrpSpPr>
        <p:grpSpPr>
          <a:xfrm>
            <a:off x="2819399" y="572363"/>
            <a:ext cx="5588954" cy="1208033"/>
            <a:chOff x="2819400" y="1352550"/>
            <a:chExt cx="5588954" cy="1208033"/>
          </a:xfrm>
        </p:grpSpPr>
        <p:sp>
          <p:nvSpPr>
            <p:cNvPr id="14" name="Title 1">
              <a:extLst>
                <a:ext uri="{FF2B5EF4-FFF2-40B4-BE49-F238E27FC236}">
                  <a16:creationId xmlns:a16="http://schemas.microsoft.com/office/drawing/2014/main" id="{F9BD4BD8-58D0-4E2A-9CF3-313E7D4773BD}"/>
                </a:ext>
              </a:extLst>
            </p:cNvPr>
            <p:cNvSpPr txBox="1">
              <a:spLocks/>
            </p:cNvSpPr>
            <p:nvPr/>
          </p:nvSpPr>
          <p:spPr>
            <a:xfrm>
              <a:off x="7238999" y="1352550"/>
              <a:ext cx="1169355"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1">
                      <a:lumMod val="50000"/>
                      <a:lumOff val="50000"/>
                    </a:schemeClr>
                  </a:solidFill>
                  <a:latin typeface="Abomsaab" panose="03020402040406030203" pitchFamily="66" charset="-78"/>
                  <a:cs typeface="Abomsaab" panose="03020402040406030203" pitchFamily="66" charset="-78"/>
                </a:rPr>
                <a:t>2004</a:t>
              </a:r>
            </a:p>
          </p:txBody>
        </p:sp>
        <p:sp>
          <p:nvSpPr>
            <p:cNvPr id="15" name="Title 1">
              <a:extLst>
                <a:ext uri="{FF2B5EF4-FFF2-40B4-BE49-F238E27FC236}">
                  <a16:creationId xmlns:a16="http://schemas.microsoft.com/office/drawing/2014/main" id="{6A7D1658-713F-4E99-A1D1-7996C009936F}"/>
                </a:ext>
              </a:extLst>
            </p:cNvPr>
            <p:cNvSpPr txBox="1">
              <a:spLocks/>
            </p:cNvSpPr>
            <p:nvPr/>
          </p:nvSpPr>
          <p:spPr>
            <a:xfrm>
              <a:off x="2819400" y="1891452"/>
              <a:ext cx="4677891"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tx1">
                      <a:lumMod val="50000"/>
                      <a:lumOff val="50000"/>
                    </a:schemeClr>
                  </a:solidFill>
                  <a:latin typeface="Abomsaab" panose="03020402040406030203" pitchFamily="66" charset="-78"/>
                  <a:cs typeface="Abomsaab" panose="03020402040406030203" pitchFamily="66" charset="-78"/>
                </a:rPr>
                <a:t>قدم جورج سيمنز نظريته التي أطلق عليها النظرية الاتصالية</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a:p>
              <a:pPr algn="r" rtl="1"/>
              <a:r>
                <a:rPr lang="ar-SA" sz="2800" dirty="0">
                  <a:solidFill>
                    <a:schemeClr val="tx1">
                      <a:lumMod val="50000"/>
                      <a:lumOff val="50000"/>
                    </a:schemeClr>
                  </a:solidFill>
                  <a:latin typeface="Abomsaab" panose="03020402040406030203" pitchFamily="66" charset="-78"/>
                  <a:cs typeface="Abomsaab" panose="03020402040406030203" pitchFamily="66" charset="-78"/>
                </a:rPr>
                <a:t>(</a:t>
              </a:r>
              <a:r>
                <a:rPr lang="en-US" sz="2800" dirty="0">
                  <a:solidFill>
                    <a:schemeClr val="tx1">
                      <a:lumMod val="50000"/>
                      <a:lumOff val="50000"/>
                    </a:schemeClr>
                  </a:solidFill>
                  <a:latin typeface="Abomsaab" panose="03020402040406030203" pitchFamily="66" charset="-78"/>
                  <a:cs typeface="Abomsaab" panose="03020402040406030203" pitchFamily="66" charset="-78"/>
                </a:rPr>
                <a:t>Connectivism</a:t>
              </a:r>
              <a:r>
                <a:rPr lang="ar-SA" sz="2800" dirty="0">
                  <a:solidFill>
                    <a:schemeClr val="tx1">
                      <a:lumMod val="50000"/>
                      <a:lumOff val="50000"/>
                    </a:schemeClr>
                  </a:solidFill>
                  <a:latin typeface="Abomsaab" panose="03020402040406030203" pitchFamily="66" charset="-78"/>
                  <a:cs typeface="Abomsaab" panose="03020402040406030203" pitchFamily="66" charset="-78"/>
                </a:rPr>
                <a:t>).</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sp>
        <p:nvSpPr>
          <p:cNvPr id="22" name="Title 1">
            <a:extLst>
              <a:ext uri="{FF2B5EF4-FFF2-40B4-BE49-F238E27FC236}">
                <a16:creationId xmlns:a16="http://schemas.microsoft.com/office/drawing/2014/main" id="{0E524244-FA26-4722-92CD-AD8F316A7044}"/>
              </a:ext>
            </a:extLst>
          </p:cNvPr>
          <p:cNvSpPr txBox="1">
            <a:spLocks/>
          </p:cNvSpPr>
          <p:nvPr/>
        </p:nvSpPr>
        <p:spPr>
          <a:xfrm>
            <a:off x="2819399" y="3045619"/>
            <a:ext cx="5939251"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r>
              <a:rPr lang="ar-SA" sz="2800" dirty="0">
                <a:latin typeface="Abomsaab" panose="03020402040406030203" pitchFamily="66" charset="-78"/>
                <a:cs typeface="Abomsaab" panose="03020402040406030203" pitchFamily="66" charset="-78"/>
              </a:rPr>
              <a:t>وضح فيها المهارات المطلوبة للتعلم في العصر الرقمي وكيفية حدوثه في البيئات الالكترونية، والتي تأخذ في الاعتبار استخدام التكنولوجيا والشبكات الاجتماعية وإتاحة الفرصة للمتعلمين للتواصل والتفاعل فيها بينهم.</a:t>
            </a:r>
            <a:endParaRPr lang="en-US" sz="2800" dirty="0">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AE9D29AA-42F3-6D70-2BBB-779ABC225C8E}"/>
              </a:ext>
            </a:extLst>
          </p:cNvPr>
          <p:cNvGrpSpPr/>
          <p:nvPr/>
        </p:nvGrpSpPr>
        <p:grpSpPr>
          <a:xfrm>
            <a:off x="5638800" y="4696007"/>
            <a:ext cx="1969578" cy="413539"/>
            <a:chOff x="6258534" y="4685030"/>
            <a:chExt cx="1969578" cy="413539"/>
          </a:xfrm>
        </p:grpSpPr>
        <p:sp>
          <p:nvSpPr>
            <p:cNvPr id="3" name="مستطيل 2">
              <a:extLst>
                <a:ext uri="{FF2B5EF4-FFF2-40B4-BE49-F238E27FC236}">
                  <a16:creationId xmlns:a16="http://schemas.microsoft.com/office/drawing/2014/main" id="{BF351333-A6A2-3623-4DEE-5DB210116D8A}"/>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5" name="Picture 4">
              <a:extLst>
                <a:ext uri="{FF2B5EF4-FFF2-40B4-BE49-F238E27FC236}">
                  <a16:creationId xmlns:a16="http://schemas.microsoft.com/office/drawing/2014/main" id="{29DD8B58-F30B-B8E2-3283-7C60C2A27F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3B581904-2880-56E5-2462-4957900F57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0923499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18</a:t>
            </a:fld>
            <a:endParaRPr lang="en-US" sz="1000" dirty="0">
              <a:solidFill>
                <a:schemeClr val="bg1"/>
              </a:solidFill>
            </a:endParaRPr>
          </a:p>
        </p:txBody>
      </p:sp>
      <p:pic>
        <p:nvPicPr>
          <p:cNvPr id="7170" name="Picture 2">
            <a:extLst>
              <a:ext uri="{FF2B5EF4-FFF2-40B4-BE49-F238E27FC236}">
                <a16:creationId xmlns:a16="http://schemas.microsoft.com/office/drawing/2014/main" id="{1F049B70-D60C-46C2-AD0A-043C5E0D7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74" y="3181350"/>
            <a:ext cx="2286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9BD4BD8-58D0-4E2A-9CF3-313E7D4773BD}"/>
              </a:ext>
            </a:extLst>
          </p:cNvPr>
          <p:cNvSpPr txBox="1">
            <a:spLocks/>
          </p:cNvSpPr>
          <p:nvPr/>
        </p:nvSpPr>
        <p:spPr>
          <a:xfrm>
            <a:off x="7239000" y="971550"/>
            <a:ext cx="8382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1">
                    <a:lumMod val="50000"/>
                    <a:lumOff val="50000"/>
                  </a:schemeClr>
                </a:solidFill>
                <a:latin typeface="Abomsaab" panose="03020402040406030203" pitchFamily="66" charset="-78"/>
                <a:cs typeface="Abomsaab" panose="03020402040406030203" pitchFamily="66" charset="-78"/>
              </a:rPr>
              <a:t>2008</a:t>
            </a:r>
          </a:p>
        </p:txBody>
      </p:sp>
      <p:sp>
        <p:nvSpPr>
          <p:cNvPr id="15" name="Title 1">
            <a:extLst>
              <a:ext uri="{FF2B5EF4-FFF2-40B4-BE49-F238E27FC236}">
                <a16:creationId xmlns:a16="http://schemas.microsoft.com/office/drawing/2014/main" id="{6A7D1658-713F-4E99-A1D1-7996C009936F}"/>
              </a:ext>
            </a:extLst>
          </p:cNvPr>
          <p:cNvSpPr txBox="1">
            <a:spLocks/>
          </p:cNvSpPr>
          <p:nvPr/>
        </p:nvSpPr>
        <p:spPr>
          <a:xfrm>
            <a:off x="2838418" y="2664619"/>
            <a:ext cx="46482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حتى يؤكد نظريته، قام بتطبيقها عملياً مع "ستيفن داونز". </a:t>
            </a:r>
          </a:p>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دورة تدريبية عبر منصة تعليمية مفتوحة برعاية </a:t>
            </a:r>
            <a:r>
              <a:rPr lang="ar-SA"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جامعة مانيتوبا الكندية</a:t>
            </a:r>
            <a:r>
              <a:rPr lang="ar-SA" sz="2800" dirty="0">
                <a:solidFill>
                  <a:schemeClr val="tx1">
                    <a:lumMod val="50000"/>
                    <a:lumOff val="50000"/>
                  </a:schemeClr>
                </a:solidFill>
                <a:latin typeface="Abomsaab" panose="03020402040406030203" pitchFamily="66" charset="-78"/>
                <a:cs typeface="Abomsaab" panose="03020402040406030203" pitchFamily="66" charset="-78"/>
              </a:rPr>
              <a:t>، طبق فيها مبادئ وتعليمات نظريته الاتصالية.</a:t>
            </a:r>
          </a:p>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بعنوان </a:t>
            </a:r>
            <a:r>
              <a:rPr lang="ar-SA"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 الترابطية والمعرفة المتصلة".</a:t>
            </a:r>
          </a:p>
          <a:p>
            <a:pPr marL="457200" indent="-457200" algn="just" rtl="1">
              <a:buFont typeface="Arial" panose="020B0604020202020204" pitchFamily="34" charset="0"/>
              <a:buChar char="•"/>
            </a:pP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471D5883-4075-8C4A-89FC-C46B76553B6B}"/>
              </a:ext>
            </a:extLst>
          </p:cNvPr>
          <p:cNvGrpSpPr/>
          <p:nvPr/>
        </p:nvGrpSpPr>
        <p:grpSpPr>
          <a:xfrm>
            <a:off x="5688522" y="4696007"/>
            <a:ext cx="1969578" cy="413539"/>
            <a:chOff x="6258534" y="4685030"/>
            <a:chExt cx="1969578" cy="413539"/>
          </a:xfrm>
        </p:grpSpPr>
        <p:sp>
          <p:nvSpPr>
            <p:cNvPr id="3" name="مستطيل 2">
              <a:extLst>
                <a:ext uri="{FF2B5EF4-FFF2-40B4-BE49-F238E27FC236}">
                  <a16:creationId xmlns:a16="http://schemas.microsoft.com/office/drawing/2014/main" id="{21EEC404-7992-6551-B4FE-ADD08DCE1BC2}"/>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EBD03F02-B81E-CFA9-27A8-F38F0390E0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A935174B-EEC6-E150-7AD6-26B81021330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348044041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19</a:t>
            </a:fld>
            <a:endParaRPr lang="en-US" sz="1000" dirty="0">
              <a:solidFill>
                <a:schemeClr val="bg1"/>
              </a:solidFill>
            </a:endParaRPr>
          </a:p>
        </p:txBody>
      </p:sp>
      <p:pic>
        <p:nvPicPr>
          <p:cNvPr id="7170" name="Picture 2">
            <a:extLst>
              <a:ext uri="{FF2B5EF4-FFF2-40B4-BE49-F238E27FC236}">
                <a16:creationId xmlns:a16="http://schemas.microsoft.com/office/drawing/2014/main" id="{1F049B70-D60C-46C2-AD0A-043C5E0D72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74" y="3181350"/>
            <a:ext cx="2286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6A7D1658-713F-4E99-A1D1-7996C009936F}"/>
              </a:ext>
            </a:extLst>
          </p:cNvPr>
          <p:cNvSpPr txBox="1">
            <a:spLocks/>
          </p:cNvSpPr>
          <p:nvPr/>
        </p:nvSpPr>
        <p:spPr>
          <a:xfrm>
            <a:off x="3200400" y="2131219"/>
            <a:ext cx="46482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حدثاً فريداً من نوعه . </a:t>
            </a:r>
          </a:p>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اشترك في هذه الدورة (2000) طالب من أنحاء العالم.</a:t>
            </a:r>
          </a:p>
          <a:p>
            <a:pPr marL="457200" indent="-457200" algn="just" rtl="1">
              <a:buFont typeface="Arial" panose="020B0604020202020204" pitchFamily="34" charset="0"/>
              <a:buChar char="•"/>
            </a:pPr>
            <a:r>
              <a:rPr lang="ar-SA"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أطلق عليها "دورة تدريبية مفتوحة على الانترنت".</a:t>
            </a:r>
          </a:p>
          <a:p>
            <a:pPr marL="457200" indent="-457200" algn="just" rtl="1">
              <a:buFont typeface="Arial" panose="020B0604020202020204" pitchFamily="34" charset="0"/>
              <a:buChar char="•"/>
            </a:pP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19C101C0-6A3C-8F3F-997F-63563AEBD1B9}"/>
              </a:ext>
            </a:extLst>
          </p:cNvPr>
          <p:cNvGrpSpPr/>
          <p:nvPr/>
        </p:nvGrpSpPr>
        <p:grpSpPr>
          <a:xfrm>
            <a:off x="5749512" y="4662420"/>
            <a:ext cx="1969578" cy="413539"/>
            <a:chOff x="6258534" y="4685030"/>
            <a:chExt cx="1969578" cy="413539"/>
          </a:xfrm>
        </p:grpSpPr>
        <p:sp>
          <p:nvSpPr>
            <p:cNvPr id="3" name="مستطيل 2">
              <a:extLst>
                <a:ext uri="{FF2B5EF4-FFF2-40B4-BE49-F238E27FC236}">
                  <a16:creationId xmlns:a16="http://schemas.microsoft.com/office/drawing/2014/main" id="{54AAFE10-50C9-03B9-88C1-97145979564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262B1798-54C4-FAC2-3E0D-49D94E5C8F8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10E5FD1B-061E-96EB-D847-23F0B4D0D9E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0"/>
            <a:ext cx="1205436" cy="333418"/>
          </a:xfrm>
          <a:prstGeom prst="rect">
            <a:avLst/>
          </a:prstGeom>
        </p:spPr>
      </p:pic>
    </p:spTree>
    <p:extLst>
      <p:ext uri="{BB962C8B-B14F-4D97-AF65-F5344CB8AC3E}">
        <p14:creationId xmlns:p14="http://schemas.microsoft.com/office/powerpoint/2010/main" val="29456044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638800" y="4625441"/>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مجموعة 3">
            <a:extLst>
              <a:ext uri="{FF2B5EF4-FFF2-40B4-BE49-F238E27FC236}">
                <a16:creationId xmlns:a16="http://schemas.microsoft.com/office/drawing/2014/main" id="{385F3C85-6E11-4569-A8B2-6052CCA65E2F}"/>
              </a:ext>
            </a:extLst>
          </p:cNvPr>
          <p:cNvGrpSpPr/>
          <p:nvPr/>
        </p:nvGrpSpPr>
        <p:grpSpPr>
          <a:xfrm>
            <a:off x="1615442" y="1200150"/>
            <a:ext cx="6690358" cy="1524000"/>
            <a:chOff x="1895890" y="1352550"/>
            <a:chExt cx="6181310" cy="1486958"/>
          </a:xfrm>
        </p:grpSpPr>
        <p:sp>
          <p:nvSpPr>
            <p:cNvPr id="14" name="Title 1">
              <a:extLst>
                <a:ext uri="{FF2B5EF4-FFF2-40B4-BE49-F238E27FC236}">
                  <a16:creationId xmlns:a16="http://schemas.microsoft.com/office/drawing/2014/main" id="{F9BD4BD8-58D0-4E2A-9CF3-313E7D4773BD}"/>
                </a:ext>
              </a:extLst>
            </p:cNvPr>
            <p:cNvSpPr txBox="1">
              <a:spLocks/>
            </p:cNvSpPr>
            <p:nvPr/>
          </p:nvSpPr>
          <p:spPr>
            <a:xfrm>
              <a:off x="6934200" y="1352550"/>
              <a:ext cx="11430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solidFill>
                    <a:schemeClr val="accent5">
                      <a:lumMod val="75000"/>
                    </a:schemeClr>
                  </a:solidFill>
                  <a:latin typeface="Lucida Handwriting" panose="03010101010101010101" pitchFamily="66" charset="0"/>
                  <a:cs typeface="Bassam Ostorah" pitchFamily="2" charset="-78"/>
                </a:rPr>
                <a:t>2000</a:t>
              </a:r>
            </a:p>
          </p:txBody>
        </p:sp>
        <p:sp>
          <p:nvSpPr>
            <p:cNvPr id="15" name="Title 1">
              <a:extLst>
                <a:ext uri="{FF2B5EF4-FFF2-40B4-BE49-F238E27FC236}">
                  <a16:creationId xmlns:a16="http://schemas.microsoft.com/office/drawing/2014/main" id="{6A7D1658-713F-4E99-A1D1-7996C009936F}"/>
                </a:ext>
              </a:extLst>
            </p:cNvPr>
            <p:cNvSpPr txBox="1">
              <a:spLocks/>
            </p:cNvSpPr>
            <p:nvPr/>
          </p:nvSpPr>
          <p:spPr>
            <a:xfrm>
              <a:off x="1895890" y="2170377"/>
              <a:ext cx="5829299"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tx1">
                      <a:lumMod val="50000"/>
                      <a:lumOff val="50000"/>
                    </a:schemeClr>
                  </a:solidFill>
                  <a:latin typeface="Abomsaab" panose="03020402040406030203" pitchFamily="66" charset="-78"/>
                  <a:cs typeface="Abomsaab" panose="03020402040406030203" pitchFamily="66" charset="-78"/>
                </a:rPr>
                <a:t>التعليم عبر الانترنت هو المستقبل، والذي سيمثل التطبيقات الكبرى الأكثر قوة</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pic>
        <p:nvPicPr>
          <p:cNvPr id="1026" name="Picture 2" descr="سيسكو سيستمز - ويكيبيديا">
            <a:extLst>
              <a:ext uri="{FF2B5EF4-FFF2-40B4-BE49-F238E27FC236}">
                <a16:creationId xmlns:a16="http://schemas.microsoft.com/office/drawing/2014/main" id="{97F2A5D9-C2BD-4464-B2D5-1612569EB4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7800" y="3665537"/>
            <a:ext cx="671203" cy="354013"/>
          </a:xfrm>
          <a:prstGeom prst="rect">
            <a:avLst/>
          </a:prstGeom>
          <a:noFill/>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3210A834-B32F-4771-ACE8-B2E40701CF64}"/>
              </a:ext>
            </a:extLst>
          </p:cNvPr>
          <p:cNvSpPr txBox="1">
            <a:spLocks/>
          </p:cNvSpPr>
          <p:nvPr/>
        </p:nvSpPr>
        <p:spPr>
          <a:xfrm>
            <a:off x="569891" y="3055329"/>
            <a:ext cx="2427019"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2000" dirty="0">
                <a:solidFill>
                  <a:schemeClr val="tx1">
                    <a:lumMod val="50000"/>
                    <a:lumOff val="50000"/>
                  </a:schemeClr>
                </a:solidFill>
                <a:latin typeface="Abomsaab" panose="03020402040406030203" pitchFamily="66" charset="-78"/>
                <a:cs typeface="Abomsaab" panose="03020402040406030203" pitchFamily="66" charset="-78"/>
              </a:rPr>
              <a:t>جون تشامبرز - الرئيس التنفيذي </a:t>
            </a:r>
            <a:endParaRPr lang="en-US" sz="20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36470668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20</a:t>
            </a:fld>
            <a:endParaRPr lang="en-US" sz="1000" dirty="0">
              <a:solidFill>
                <a:schemeClr val="bg1"/>
              </a:solidFill>
            </a:endParaRPr>
          </a:p>
        </p:txBody>
      </p:sp>
      <p:pic>
        <p:nvPicPr>
          <p:cNvPr id="7170" name="Picture 2">
            <a:extLst>
              <a:ext uri="{FF2B5EF4-FFF2-40B4-BE49-F238E27FC236}">
                <a16:creationId xmlns:a16="http://schemas.microsoft.com/office/drawing/2014/main" id="{1F049B70-D60C-46C2-AD0A-043C5E0D72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19" b="20781"/>
          <a:stretch/>
        </p:blipFill>
        <p:spPr bwMode="auto">
          <a:xfrm>
            <a:off x="565976" y="3562350"/>
            <a:ext cx="1845197" cy="82927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F9BD4BD8-58D0-4E2A-9CF3-313E7D4773BD}"/>
              </a:ext>
            </a:extLst>
          </p:cNvPr>
          <p:cNvSpPr txBox="1">
            <a:spLocks/>
          </p:cNvSpPr>
          <p:nvPr/>
        </p:nvSpPr>
        <p:spPr>
          <a:xfrm>
            <a:off x="7239000" y="1047750"/>
            <a:ext cx="8382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a:solidFill>
                  <a:schemeClr val="tx1">
                    <a:lumMod val="50000"/>
                    <a:lumOff val="50000"/>
                  </a:schemeClr>
                </a:solidFill>
                <a:latin typeface="Abomsaab" panose="03020402040406030203" pitchFamily="66" charset="-78"/>
                <a:cs typeface="Abomsaab" panose="03020402040406030203" pitchFamily="66" charset="-78"/>
              </a:rPr>
              <a:t>2008</a:t>
            </a:r>
          </a:p>
        </p:txBody>
      </p:sp>
      <p:sp>
        <p:nvSpPr>
          <p:cNvPr id="15" name="Title 1">
            <a:extLst>
              <a:ext uri="{FF2B5EF4-FFF2-40B4-BE49-F238E27FC236}">
                <a16:creationId xmlns:a16="http://schemas.microsoft.com/office/drawing/2014/main" id="{6A7D1658-713F-4E99-A1D1-7996C009936F}"/>
              </a:ext>
            </a:extLst>
          </p:cNvPr>
          <p:cNvSpPr txBox="1">
            <a:spLocks/>
          </p:cNvSpPr>
          <p:nvPr/>
        </p:nvSpPr>
        <p:spPr>
          <a:xfrm>
            <a:off x="2838418" y="2207419"/>
            <a:ext cx="46482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دراسة وتحليل ووصف هذه الدورة. </a:t>
            </a:r>
          </a:p>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ديف كورمير &amp; براين الكسندر. </a:t>
            </a:r>
          </a:p>
          <a:p>
            <a:pPr marL="457200" indent="-457200" algn="just" rtl="1">
              <a:buFont typeface="Arial" panose="020B0604020202020204" pitchFamily="34" charset="0"/>
              <a:buChar char="•"/>
            </a:pPr>
            <a:r>
              <a:rPr lang="ar-SA"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 المنصات التعليمية المفتوحة هائلة الالتحاق".</a:t>
            </a:r>
          </a:p>
          <a:p>
            <a:pPr marL="457200" indent="-457200" algn="just" rtl="1">
              <a:buFont typeface="Arial" panose="020B0604020202020204" pitchFamily="34" charset="0"/>
              <a:buChar char="•"/>
            </a:pP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8194" name="Picture 2" descr="Learning English Online - MOOCS - Learn English with UCT English ...">
            <a:extLst>
              <a:ext uri="{FF2B5EF4-FFF2-40B4-BE49-F238E27FC236}">
                <a16:creationId xmlns:a16="http://schemas.microsoft.com/office/drawing/2014/main" id="{135BA7DE-0CDC-4D8A-9600-71A28DBAAC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1818"/>
          <a:stretch/>
        </p:blipFill>
        <p:spPr bwMode="auto">
          <a:xfrm>
            <a:off x="2443163" y="3257550"/>
            <a:ext cx="3500437" cy="1418976"/>
          </a:xfrm>
          <a:prstGeom prst="rect">
            <a:avLst/>
          </a:prstGeom>
          <a:noFill/>
          <a:extLst>
            <a:ext uri="{909E8E84-426E-40DD-AFC4-6F175D3DCCD1}">
              <a14:hiddenFill xmlns:a14="http://schemas.microsoft.com/office/drawing/2010/main">
                <a:solidFill>
                  <a:srgbClr val="FFFFFF"/>
                </a:solidFill>
              </a14:hiddenFill>
            </a:ext>
          </a:extLst>
        </p:spPr>
      </p:pic>
      <p:grpSp>
        <p:nvGrpSpPr>
          <p:cNvPr id="2" name="مجموعة 1">
            <a:extLst>
              <a:ext uri="{FF2B5EF4-FFF2-40B4-BE49-F238E27FC236}">
                <a16:creationId xmlns:a16="http://schemas.microsoft.com/office/drawing/2014/main" id="{F74691B1-1052-C53A-C062-1A8A9EF94B45}"/>
              </a:ext>
            </a:extLst>
          </p:cNvPr>
          <p:cNvGrpSpPr/>
          <p:nvPr/>
        </p:nvGrpSpPr>
        <p:grpSpPr>
          <a:xfrm>
            <a:off x="5688522" y="4696007"/>
            <a:ext cx="1969578" cy="413539"/>
            <a:chOff x="6258534" y="4685030"/>
            <a:chExt cx="1969578" cy="413539"/>
          </a:xfrm>
        </p:grpSpPr>
        <p:sp>
          <p:nvSpPr>
            <p:cNvPr id="3" name="مستطيل 2">
              <a:extLst>
                <a:ext uri="{FF2B5EF4-FFF2-40B4-BE49-F238E27FC236}">
                  <a16:creationId xmlns:a16="http://schemas.microsoft.com/office/drawing/2014/main" id="{D72F7E62-0A1F-2841-2B74-2FF69DA27365}"/>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8558C716-C0D9-8127-8BF5-9064E0AC127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77756825-AF83-73B1-8032-97730E0662F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5211189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fade">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21</a:t>
            </a:fld>
            <a:endParaRPr lang="en-US" sz="1000" dirty="0">
              <a:solidFill>
                <a:schemeClr val="bg1"/>
              </a:solidFill>
            </a:endParaRPr>
          </a:p>
        </p:txBody>
      </p:sp>
      <p:pic>
        <p:nvPicPr>
          <p:cNvPr id="38" name="Graphic 36" descr="Bar graph with upward trend outline">
            <a:extLst>
              <a:ext uri="{FF2B5EF4-FFF2-40B4-BE49-F238E27FC236}">
                <a16:creationId xmlns:a16="http://schemas.microsoft.com/office/drawing/2014/main" id="{E9221F80-E604-4B9C-B8D1-9E23A3B7BAD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55262" y="2920129"/>
            <a:ext cx="651515" cy="651515"/>
          </a:xfrm>
          <a:prstGeom prst="rect">
            <a:avLst/>
          </a:prstGeom>
        </p:spPr>
      </p:pic>
      <p:pic>
        <p:nvPicPr>
          <p:cNvPr id="39" name="Graphic 38" descr="Checklist outline">
            <a:extLst>
              <a:ext uri="{FF2B5EF4-FFF2-40B4-BE49-F238E27FC236}">
                <a16:creationId xmlns:a16="http://schemas.microsoft.com/office/drawing/2014/main" id="{790AED26-C2CF-4866-A586-E6CCCD04554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1795" y="3307270"/>
            <a:ext cx="621944" cy="621944"/>
          </a:xfrm>
          <a:prstGeom prst="rect">
            <a:avLst/>
          </a:prstGeom>
        </p:spPr>
      </p:pic>
      <p:pic>
        <p:nvPicPr>
          <p:cNvPr id="40" name="Graphic 57" descr="Customer review outline">
            <a:extLst>
              <a:ext uri="{FF2B5EF4-FFF2-40B4-BE49-F238E27FC236}">
                <a16:creationId xmlns:a16="http://schemas.microsoft.com/office/drawing/2014/main" id="{A1606D7F-0BDD-43E9-8B9A-3B103E9CFE2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23236" y="1833016"/>
            <a:ext cx="494661" cy="494661"/>
          </a:xfrm>
          <a:prstGeom prst="rect">
            <a:avLst/>
          </a:prstGeom>
        </p:spPr>
      </p:pic>
      <p:pic>
        <p:nvPicPr>
          <p:cNvPr id="41" name="Graphic 58" descr="Handshake outline">
            <a:extLst>
              <a:ext uri="{FF2B5EF4-FFF2-40B4-BE49-F238E27FC236}">
                <a16:creationId xmlns:a16="http://schemas.microsoft.com/office/drawing/2014/main" id="{B2B3BEC4-3EE3-4124-81A4-09E1A1AA241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31377" y="2543677"/>
            <a:ext cx="655989" cy="655989"/>
          </a:xfrm>
          <a:prstGeom prst="rect">
            <a:avLst/>
          </a:prstGeom>
        </p:spPr>
      </p:pic>
      <p:grpSp>
        <p:nvGrpSpPr>
          <p:cNvPr id="3" name="مجموعة 2">
            <a:extLst>
              <a:ext uri="{FF2B5EF4-FFF2-40B4-BE49-F238E27FC236}">
                <a16:creationId xmlns:a16="http://schemas.microsoft.com/office/drawing/2014/main" id="{42934953-CDF8-42D3-B597-A0DE5193B70E}"/>
              </a:ext>
            </a:extLst>
          </p:cNvPr>
          <p:cNvGrpSpPr/>
          <p:nvPr/>
        </p:nvGrpSpPr>
        <p:grpSpPr>
          <a:xfrm>
            <a:off x="2979076" y="1422643"/>
            <a:ext cx="3184584" cy="2777235"/>
            <a:chOff x="2675571" y="1569236"/>
            <a:chExt cx="3792857" cy="3735602"/>
          </a:xfrm>
        </p:grpSpPr>
        <p:sp>
          <p:nvSpPr>
            <p:cNvPr id="33" name="Shape">
              <a:extLst>
                <a:ext uri="{FF2B5EF4-FFF2-40B4-BE49-F238E27FC236}">
                  <a16:creationId xmlns:a16="http://schemas.microsoft.com/office/drawing/2014/main" id="{D0A959AF-4C73-4396-851F-E6111B0E5432}"/>
                </a:ext>
              </a:extLst>
            </p:cNvPr>
            <p:cNvSpPr/>
            <p:nvPr/>
          </p:nvSpPr>
          <p:spPr>
            <a:xfrm>
              <a:off x="2675571" y="2169310"/>
              <a:ext cx="1898336" cy="1641577"/>
            </a:xfrm>
            <a:custGeom>
              <a:avLst/>
              <a:gdLst/>
              <a:ahLst/>
              <a:cxnLst>
                <a:cxn ang="0">
                  <a:pos x="wd2" y="hd2"/>
                </a:cxn>
                <a:cxn ang="5400000">
                  <a:pos x="wd2" y="hd2"/>
                </a:cxn>
                <a:cxn ang="10800000">
                  <a:pos x="wd2" y="hd2"/>
                </a:cxn>
                <a:cxn ang="16200000">
                  <a:pos x="wd2" y="hd2"/>
                </a:cxn>
              </a:cxnLst>
              <a:rect l="0" t="0" r="r" b="b"/>
              <a:pathLst>
                <a:path w="21600" h="20613" extrusionOk="0">
                  <a:moveTo>
                    <a:pt x="21600" y="16202"/>
                  </a:moveTo>
                  <a:lnTo>
                    <a:pt x="15281" y="6610"/>
                  </a:lnTo>
                  <a:cubicBezTo>
                    <a:pt x="15281" y="6610"/>
                    <a:pt x="15281" y="6610"/>
                    <a:pt x="15281" y="6610"/>
                  </a:cubicBezTo>
                  <a:cubicBezTo>
                    <a:pt x="14501" y="7256"/>
                    <a:pt x="13396" y="7113"/>
                    <a:pt x="12821" y="6240"/>
                  </a:cubicBezTo>
                  <a:lnTo>
                    <a:pt x="9613" y="1372"/>
                  </a:lnTo>
                  <a:cubicBezTo>
                    <a:pt x="8464" y="-362"/>
                    <a:pt x="6123" y="-482"/>
                    <a:pt x="4888" y="1180"/>
                  </a:cubicBezTo>
                  <a:cubicBezTo>
                    <a:pt x="1842" y="5283"/>
                    <a:pt x="0" y="10533"/>
                    <a:pt x="0" y="16262"/>
                  </a:cubicBezTo>
                  <a:cubicBezTo>
                    <a:pt x="0" y="16681"/>
                    <a:pt x="11" y="17087"/>
                    <a:pt x="33" y="17494"/>
                  </a:cubicBezTo>
                  <a:cubicBezTo>
                    <a:pt x="130" y="19659"/>
                    <a:pt x="2092" y="21118"/>
                    <a:pt x="3967" y="20448"/>
                  </a:cubicBezTo>
                  <a:lnTo>
                    <a:pt x="9082" y="18618"/>
                  </a:lnTo>
                  <a:cubicBezTo>
                    <a:pt x="10014" y="18284"/>
                    <a:pt x="11011" y="18858"/>
                    <a:pt x="11315" y="19874"/>
                  </a:cubicBezTo>
                  <a:lnTo>
                    <a:pt x="11326" y="19898"/>
                  </a:lnTo>
                  <a:lnTo>
                    <a:pt x="21600" y="16202"/>
                  </a:ln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4" name="Shape">
              <a:extLst>
                <a:ext uri="{FF2B5EF4-FFF2-40B4-BE49-F238E27FC236}">
                  <a16:creationId xmlns:a16="http://schemas.microsoft.com/office/drawing/2014/main" id="{A88F764F-7124-4F45-AE72-2890058E9524}"/>
                </a:ext>
              </a:extLst>
            </p:cNvPr>
            <p:cNvSpPr/>
            <p:nvPr/>
          </p:nvSpPr>
          <p:spPr>
            <a:xfrm>
              <a:off x="4571045" y="2169311"/>
              <a:ext cx="1897383" cy="1641578"/>
            </a:xfrm>
            <a:custGeom>
              <a:avLst/>
              <a:gdLst/>
              <a:ahLst/>
              <a:cxnLst>
                <a:cxn ang="0">
                  <a:pos x="wd2" y="hd2"/>
                </a:cxn>
                <a:cxn ang="5400000">
                  <a:pos x="wd2" y="hd2"/>
                </a:cxn>
                <a:cxn ang="10800000">
                  <a:pos x="wd2" y="hd2"/>
                </a:cxn>
                <a:cxn ang="16200000">
                  <a:pos x="wd2" y="hd2"/>
                </a:cxn>
              </a:cxnLst>
              <a:rect l="0" t="0" r="r" b="b"/>
              <a:pathLst>
                <a:path w="21600" h="20613" extrusionOk="0">
                  <a:moveTo>
                    <a:pt x="21600" y="16262"/>
                  </a:moveTo>
                  <a:cubicBezTo>
                    <a:pt x="21600" y="10533"/>
                    <a:pt x="19767" y="5283"/>
                    <a:pt x="16710" y="1180"/>
                  </a:cubicBezTo>
                  <a:cubicBezTo>
                    <a:pt x="15474" y="-482"/>
                    <a:pt x="13131" y="-362"/>
                    <a:pt x="11982" y="1372"/>
                  </a:cubicBezTo>
                  <a:lnTo>
                    <a:pt x="8805" y="6204"/>
                  </a:lnTo>
                  <a:cubicBezTo>
                    <a:pt x="8230" y="7065"/>
                    <a:pt x="7124" y="7268"/>
                    <a:pt x="6343" y="6634"/>
                  </a:cubicBezTo>
                  <a:lnTo>
                    <a:pt x="6322" y="6610"/>
                  </a:lnTo>
                  <a:lnTo>
                    <a:pt x="0" y="16202"/>
                  </a:lnTo>
                  <a:lnTo>
                    <a:pt x="10280" y="19886"/>
                  </a:lnTo>
                  <a:cubicBezTo>
                    <a:pt x="10280" y="19886"/>
                    <a:pt x="10280" y="19886"/>
                    <a:pt x="10280" y="19886"/>
                  </a:cubicBezTo>
                  <a:cubicBezTo>
                    <a:pt x="10572" y="18857"/>
                    <a:pt x="11537" y="18259"/>
                    <a:pt x="12470" y="18594"/>
                  </a:cubicBezTo>
                  <a:lnTo>
                    <a:pt x="17642" y="20448"/>
                  </a:lnTo>
                  <a:cubicBezTo>
                    <a:pt x="19518" y="21118"/>
                    <a:pt x="21470" y="19659"/>
                    <a:pt x="21578" y="17494"/>
                  </a:cubicBezTo>
                  <a:cubicBezTo>
                    <a:pt x="21589" y="17087"/>
                    <a:pt x="21600" y="16681"/>
                    <a:pt x="21600" y="16262"/>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35" name="Shape">
              <a:extLst>
                <a:ext uri="{FF2B5EF4-FFF2-40B4-BE49-F238E27FC236}">
                  <a16:creationId xmlns:a16="http://schemas.microsoft.com/office/drawing/2014/main" id="{9E6CA862-8A8F-4315-ADBB-8E85481398FD}"/>
                </a:ext>
              </a:extLst>
            </p:cNvPr>
            <p:cNvSpPr/>
            <p:nvPr/>
          </p:nvSpPr>
          <p:spPr>
            <a:xfrm>
              <a:off x="3723321" y="1569236"/>
              <a:ext cx="1697806" cy="1892620"/>
            </a:xfrm>
            <a:custGeom>
              <a:avLst/>
              <a:gdLst/>
              <a:ahLst/>
              <a:cxnLst>
                <a:cxn ang="0">
                  <a:pos x="wd2" y="hd2"/>
                </a:cxn>
                <a:cxn ang="5400000">
                  <a:pos x="wd2" y="hd2"/>
                </a:cxn>
                <a:cxn ang="10800000">
                  <a:pos x="wd2" y="hd2"/>
                </a:cxn>
                <a:cxn ang="16200000">
                  <a:pos x="wd2" y="hd2"/>
                </a:cxn>
              </a:cxnLst>
              <a:rect l="0" t="0" r="r" b="b"/>
              <a:pathLst>
                <a:path w="20371" h="21600" extrusionOk="0">
                  <a:moveTo>
                    <a:pt x="19763" y="6012"/>
                  </a:moveTo>
                  <a:cubicBezTo>
                    <a:pt x="20986" y="4413"/>
                    <a:pt x="20289" y="2142"/>
                    <a:pt x="18357" y="1435"/>
                  </a:cubicBezTo>
                  <a:cubicBezTo>
                    <a:pt x="15820" y="511"/>
                    <a:pt x="13066" y="0"/>
                    <a:pt x="10186" y="0"/>
                  </a:cubicBezTo>
                  <a:cubicBezTo>
                    <a:pt x="7306" y="0"/>
                    <a:pt x="4552" y="511"/>
                    <a:pt x="2015" y="1435"/>
                  </a:cubicBezTo>
                  <a:cubicBezTo>
                    <a:pt x="83" y="2142"/>
                    <a:pt x="-614" y="4424"/>
                    <a:pt x="609" y="6012"/>
                  </a:cubicBezTo>
                  <a:lnTo>
                    <a:pt x="3957" y="10392"/>
                  </a:lnTo>
                  <a:cubicBezTo>
                    <a:pt x="4563" y="11186"/>
                    <a:pt x="4369" y="12295"/>
                    <a:pt x="3546" y="12871"/>
                  </a:cubicBezTo>
                  <a:lnTo>
                    <a:pt x="3523" y="12882"/>
                  </a:lnTo>
                  <a:lnTo>
                    <a:pt x="10186" y="21600"/>
                  </a:lnTo>
                  <a:lnTo>
                    <a:pt x="16849" y="12882"/>
                  </a:lnTo>
                  <a:cubicBezTo>
                    <a:pt x="16849" y="12882"/>
                    <a:pt x="16849" y="12882"/>
                    <a:pt x="16849" y="12882"/>
                  </a:cubicBezTo>
                  <a:cubicBezTo>
                    <a:pt x="16003" y="12316"/>
                    <a:pt x="15775" y="11229"/>
                    <a:pt x="16380" y="10436"/>
                  </a:cubicBezTo>
                  <a:lnTo>
                    <a:pt x="19763" y="6012"/>
                  </a:ln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250"/>
            </a:p>
          </p:txBody>
        </p:sp>
        <p:sp>
          <p:nvSpPr>
            <p:cNvPr id="36" name="Shape">
              <a:extLst>
                <a:ext uri="{FF2B5EF4-FFF2-40B4-BE49-F238E27FC236}">
                  <a16:creationId xmlns:a16="http://schemas.microsoft.com/office/drawing/2014/main" id="{2B096875-5985-4FC7-9A76-91D6402A42DF}"/>
                </a:ext>
              </a:extLst>
            </p:cNvPr>
            <p:cNvSpPr/>
            <p:nvPr/>
          </p:nvSpPr>
          <p:spPr>
            <a:xfrm>
              <a:off x="4571045" y="3457566"/>
              <a:ext cx="1636781" cy="1845486"/>
            </a:xfrm>
            <a:custGeom>
              <a:avLst/>
              <a:gdLst/>
              <a:ahLst/>
              <a:cxnLst>
                <a:cxn ang="0">
                  <a:pos x="wd2" y="hd2"/>
                </a:cxn>
                <a:cxn ang="5400000">
                  <a:pos x="wd2" y="hd2"/>
                </a:cxn>
                <a:cxn ang="10800000">
                  <a:pos x="wd2" y="hd2"/>
                </a:cxn>
                <a:cxn ang="16200000">
                  <a:pos x="wd2" y="hd2"/>
                </a:cxn>
              </a:cxnLst>
              <a:rect l="0" t="0" r="r" b="b"/>
              <a:pathLst>
                <a:path w="20935" h="21190" extrusionOk="0">
                  <a:moveTo>
                    <a:pt x="11525" y="3445"/>
                  </a:moveTo>
                  <a:lnTo>
                    <a:pt x="11549" y="3368"/>
                  </a:lnTo>
                  <a:lnTo>
                    <a:pt x="0" y="0"/>
                  </a:lnTo>
                  <a:lnTo>
                    <a:pt x="0" y="10937"/>
                  </a:lnTo>
                  <a:cubicBezTo>
                    <a:pt x="0" y="10937"/>
                    <a:pt x="0" y="10937"/>
                    <a:pt x="0" y="10937"/>
                  </a:cubicBezTo>
                  <a:cubicBezTo>
                    <a:pt x="1096" y="10915"/>
                    <a:pt x="2010" y="11680"/>
                    <a:pt x="2010" y="12665"/>
                  </a:cubicBezTo>
                  <a:lnTo>
                    <a:pt x="2010" y="18155"/>
                  </a:lnTo>
                  <a:cubicBezTo>
                    <a:pt x="2010" y="20145"/>
                    <a:pt x="4118" y="21600"/>
                    <a:pt x="6274" y="21086"/>
                  </a:cubicBezTo>
                  <a:cubicBezTo>
                    <a:pt x="12171" y="19675"/>
                    <a:pt x="17178" y="16328"/>
                    <a:pt x="20394" y="11844"/>
                  </a:cubicBezTo>
                  <a:cubicBezTo>
                    <a:pt x="21600" y="10171"/>
                    <a:pt x="20698" y="7929"/>
                    <a:pt x="18591" y="7317"/>
                  </a:cubicBezTo>
                  <a:lnTo>
                    <a:pt x="12755" y="5621"/>
                  </a:lnTo>
                  <a:cubicBezTo>
                    <a:pt x="11744" y="5326"/>
                    <a:pt x="11196" y="4353"/>
                    <a:pt x="11525" y="344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37" name="Shape">
              <a:extLst>
                <a:ext uri="{FF2B5EF4-FFF2-40B4-BE49-F238E27FC236}">
                  <a16:creationId xmlns:a16="http://schemas.microsoft.com/office/drawing/2014/main" id="{B7541175-22B2-4FB1-9FA0-0B985E1BD264}"/>
                </a:ext>
              </a:extLst>
            </p:cNvPr>
            <p:cNvSpPr/>
            <p:nvPr/>
          </p:nvSpPr>
          <p:spPr>
            <a:xfrm>
              <a:off x="2936316" y="3459353"/>
              <a:ext cx="1637312" cy="1845485"/>
            </a:xfrm>
            <a:custGeom>
              <a:avLst/>
              <a:gdLst/>
              <a:ahLst/>
              <a:cxnLst>
                <a:cxn ang="0">
                  <a:pos x="wd2" y="hd2"/>
                </a:cxn>
                <a:cxn ang="5400000">
                  <a:pos x="wd2" y="hd2"/>
                </a:cxn>
                <a:cxn ang="10800000">
                  <a:pos x="wd2" y="hd2"/>
                </a:cxn>
                <a:cxn ang="16200000">
                  <a:pos x="wd2" y="hd2"/>
                </a:cxn>
              </a:cxnLst>
              <a:rect l="0" t="0" r="r" b="b"/>
              <a:pathLst>
                <a:path w="20942" h="21190" extrusionOk="0">
                  <a:moveTo>
                    <a:pt x="20930" y="0"/>
                  </a:moveTo>
                  <a:lnTo>
                    <a:pt x="9381" y="3368"/>
                  </a:lnTo>
                  <a:cubicBezTo>
                    <a:pt x="9381" y="3368"/>
                    <a:pt x="9381" y="3368"/>
                    <a:pt x="9381" y="3368"/>
                  </a:cubicBezTo>
                  <a:cubicBezTo>
                    <a:pt x="9734" y="4309"/>
                    <a:pt x="9210" y="5315"/>
                    <a:pt x="8174" y="5621"/>
                  </a:cubicBezTo>
                  <a:lnTo>
                    <a:pt x="2339" y="7317"/>
                  </a:lnTo>
                  <a:cubicBezTo>
                    <a:pt x="231" y="7929"/>
                    <a:pt x="-658" y="10171"/>
                    <a:pt x="536" y="11844"/>
                  </a:cubicBezTo>
                  <a:cubicBezTo>
                    <a:pt x="3764" y="16328"/>
                    <a:pt x="8771" y="19675"/>
                    <a:pt x="14656" y="21086"/>
                  </a:cubicBezTo>
                  <a:cubicBezTo>
                    <a:pt x="16800" y="21600"/>
                    <a:pt x="18920" y="20145"/>
                    <a:pt x="18920" y="18155"/>
                  </a:cubicBezTo>
                  <a:lnTo>
                    <a:pt x="18920" y="12665"/>
                  </a:lnTo>
                  <a:cubicBezTo>
                    <a:pt x="18920" y="11702"/>
                    <a:pt x="19785" y="10937"/>
                    <a:pt x="20857" y="10937"/>
                  </a:cubicBezTo>
                  <a:lnTo>
                    <a:pt x="20942" y="10937"/>
                  </a:lnTo>
                  <a:lnTo>
                    <a:pt x="20942" y="0"/>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grpSp>
      <p:sp>
        <p:nvSpPr>
          <p:cNvPr id="42" name="TextBox 60">
            <a:extLst>
              <a:ext uri="{FF2B5EF4-FFF2-40B4-BE49-F238E27FC236}">
                <a16:creationId xmlns:a16="http://schemas.microsoft.com/office/drawing/2014/main" id="{45752ACD-389D-4DD2-93AD-B36CA286EF40}"/>
              </a:ext>
            </a:extLst>
          </p:cNvPr>
          <p:cNvSpPr txBox="1"/>
          <p:nvPr/>
        </p:nvSpPr>
        <p:spPr>
          <a:xfrm>
            <a:off x="4714412" y="1485638"/>
            <a:ext cx="314510" cy="369332"/>
          </a:xfrm>
          <a:prstGeom prst="rect">
            <a:avLst/>
          </a:prstGeom>
          <a:noFill/>
        </p:spPr>
        <p:txBody>
          <a:bodyPr wrap="none" rtlCol="0" anchor="ctr">
            <a:spAutoFit/>
          </a:bodyPr>
          <a:lstStyle>
            <a:defPPr>
              <a:defRPr lang="en-US"/>
            </a:defPPr>
            <a:lvl1pPr algn="ctr">
              <a:defRPr sz="2400" b="1">
                <a:solidFill>
                  <a:schemeClr val="bg1"/>
                </a:solidFill>
              </a:defRPr>
            </a:lvl1pPr>
          </a:lstStyle>
          <a:p>
            <a:r>
              <a:rPr lang="ar-SA" sz="1800" dirty="0">
                <a:solidFill>
                  <a:schemeClr val="tx1"/>
                </a:solidFill>
              </a:rPr>
              <a:t>1</a:t>
            </a:r>
            <a:endParaRPr lang="en-US" sz="1800" dirty="0">
              <a:solidFill>
                <a:schemeClr val="tx1"/>
              </a:solidFill>
            </a:endParaRPr>
          </a:p>
        </p:txBody>
      </p:sp>
      <p:sp>
        <p:nvSpPr>
          <p:cNvPr id="43" name="TextBox 62">
            <a:extLst>
              <a:ext uri="{FF2B5EF4-FFF2-40B4-BE49-F238E27FC236}">
                <a16:creationId xmlns:a16="http://schemas.microsoft.com/office/drawing/2014/main" id="{336CEEB3-C261-40C7-A014-6587C8B01365}"/>
              </a:ext>
            </a:extLst>
          </p:cNvPr>
          <p:cNvSpPr txBox="1"/>
          <p:nvPr/>
        </p:nvSpPr>
        <p:spPr>
          <a:xfrm>
            <a:off x="5476690" y="3305400"/>
            <a:ext cx="314510" cy="369332"/>
          </a:xfrm>
          <a:prstGeom prst="rect">
            <a:avLst/>
          </a:prstGeom>
          <a:noFill/>
        </p:spPr>
        <p:txBody>
          <a:bodyPr wrap="none" rtlCol="0" anchor="ctr">
            <a:spAutoFit/>
          </a:bodyPr>
          <a:lstStyle>
            <a:defPPr>
              <a:defRPr lang="en-US"/>
            </a:defPPr>
            <a:lvl1pPr>
              <a:defRPr sz="2400" b="1">
                <a:solidFill>
                  <a:schemeClr val="tx1">
                    <a:lumMod val="85000"/>
                    <a:lumOff val="15000"/>
                  </a:schemeClr>
                </a:solidFill>
              </a:defRPr>
            </a:lvl1pPr>
          </a:lstStyle>
          <a:p>
            <a:r>
              <a:rPr lang="ar-SA" sz="1800" dirty="0"/>
              <a:t>3</a:t>
            </a:r>
            <a:endParaRPr lang="en-US" sz="1800" dirty="0"/>
          </a:p>
        </p:txBody>
      </p:sp>
      <p:sp>
        <p:nvSpPr>
          <p:cNvPr id="44" name="TextBox 63">
            <a:extLst>
              <a:ext uri="{FF2B5EF4-FFF2-40B4-BE49-F238E27FC236}">
                <a16:creationId xmlns:a16="http://schemas.microsoft.com/office/drawing/2014/main" id="{84A69336-01BB-4E91-893B-D2226CE1CFBA}"/>
              </a:ext>
            </a:extLst>
          </p:cNvPr>
          <p:cNvSpPr txBox="1"/>
          <p:nvPr/>
        </p:nvSpPr>
        <p:spPr>
          <a:xfrm>
            <a:off x="4097224" y="3758449"/>
            <a:ext cx="314509" cy="369332"/>
          </a:xfrm>
          <a:prstGeom prst="rect">
            <a:avLst/>
          </a:prstGeom>
          <a:noFill/>
        </p:spPr>
        <p:txBody>
          <a:bodyPr wrap="none" rtlCol="0" anchor="ctr">
            <a:spAutoFit/>
          </a:bodyPr>
          <a:lstStyle>
            <a:defPPr>
              <a:defRPr lang="en-US"/>
            </a:defPPr>
            <a:lvl1pPr algn="r">
              <a:defRPr sz="2400" b="1">
                <a:solidFill>
                  <a:schemeClr val="tx1">
                    <a:lumMod val="85000"/>
                    <a:lumOff val="15000"/>
                  </a:schemeClr>
                </a:solidFill>
              </a:defRPr>
            </a:lvl1pPr>
          </a:lstStyle>
          <a:p>
            <a:r>
              <a:rPr lang="ar-SA" sz="1800" dirty="0"/>
              <a:t>4</a:t>
            </a:r>
            <a:endParaRPr lang="en-US" sz="1800" dirty="0"/>
          </a:p>
        </p:txBody>
      </p:sp>
      <p:sp>
        <p:nvSpPr>
          <p:cNvPr id="45" name="TextBox 61">
            <a:extLst>
              <a:ext uri="{FF2B5EF4-FFF2-40B4-BE49-F238E27FC236}">
                <a16:creationId xmlns:a16="http://schemas.microsoft.com/office/drawing/2014/main" id="{DB0E38B5-A3E3-433E-9177-6DE2F3510E8C}"/>
              </a:ext>
            </a:extLst>
          </p:cNvPr>
          <p:cNvSpPr txBox="1"/>
          <p:nvPr/>
        </p:nvSpPr>
        <p:spPr>
          <a:xfrm>
            <a:off x="5452689" y="1978314"/>
            <a:ext cx="314510" cy="369332"/>
          </a:xfrm>
          <a:prstGeom prst="rect">
            <a:avLst/>
          </a:prstGeom>
          <a:noFill/>
        </p:spPr>
        <p:txBody>
          <a:bodyPr wrap="none" rtlCol="0" anchor="ctr">
            <a:spAutoFit/>
          </a:bodyPr>
          <a:lstStyle>
            <a:defPPr>
              <a:defRPr lang="en-US"/>
            </a:defPPr>
            <a:lvl1pPr>
              <a:defRPr sz="2400" b="1">
                <a:solidFill>
                  <a:schemeClr val="tx1">
                    <a:lumMod val="85000"/>
                    <a:lumOff val="15000"/>
                  </a:schemeClr>
                </a:solidFill>
              </a:defRPr>
            </a:lvl1pPr>
          </a:lstStyle>
          <a:p>
            <a:r>
              <a:rPr lang="ar-SA" sz="1800" dirty="0"/>
              <a:t>2</a:t>
            </a:r>
            <a:endParaRPr lang="en-US" sz="1800" dirty="0"/>
          </a:p>
        </p:txBody>
      </p:sp>
      <p:sp>
        <p:nvSpPr>
          <p:cNvPr id="46" name="TextBox 64">
            <a:extLst>
              <a:ext uri="{FF2B5EF4-FFF2-40B4-BE49-F238E27FC236}">
                <a16:creationId xmlns:a16="http://schemas.microsoft.com/office/drawing/2014/main" id="{4BE29913-8C46-4BD5-8BFF-5A47DF74ADDC}"/>
              </a:ext>
            </a:extLst>
          </p:cNvPr>
          <p:cNvSpPr txBox="1"/>
          <p:nvPr/>
        </p:nvSpPr>
        <p:spPr>
          <a:xfrm>
            <a:off x="3116075" y="2704980"/>
            <a:ext cx="314509" cy="369332"/>
          </a:xfrm>
          <a:prstGeom prst="rect">
            <a:avLst/>
          </a:prstGeom>
          <a:noFill/>
        </p:spPr>
        <p:txBody>
          <a:bodyPr wrap="none" rtlCol="0" anchor="ctr">
            <a:spAutoFit/>
          </a:bodyPr>
          <a:lstStyle>
            <a:defPPr>
              <a:defRPr lang="en-US"/>
            </a:defPPr>
            <a:lvl1pPr algn="r">
              <a:defRPr sz="2400" b="1">
                <a:solidFill>
                  <a:schemeClr val="tx1">
                    <a:lumMod val="85000"/>
                    <a:lumOff val="15000"/>
                  </a:schemeClr>
                </a:solidFill>
              </a:defRPr>
            </a:lvl1pPr>
          </a:lstStyle>
          <a:p>
            <a:r>
              <a:rPr lang="ar-SA" sz="1800" dirty="0"/>
              <a:t>5</a:t>
            </a:r>
            <a:endParaRPr lang="en-US" sz="1800" dirty="0"/>
          </a:p>
        </p:txBody>
      </p:sp>
      <p:sp>
        <p:nvSpPr>
          <p:cNvPr id="48" name="TextBox 49">
            <a:extLst>
              <a:ext uri="{FF2B5EF4-FFF2-40B4-BE49-F238E27FC236}">
                <a16:creationId xmlns:a16="http://schemas.microsoft.com/office/drawing/2014/main" id="{18D5D3EB-2F86-4B38-B84D-DC08C9B5E51C}"/>
              </a:ext>
            </a:extLst>
          </p:cNvPr>
          <p:cNvSpPr txBox="1"/>
          <p:nvPr/>
        </p:nvSpPr>
        <p:spPr>
          <a:xfrm>
            <a:off x="5486400" y="1163419"/>
            <a:ext cx="2438400" cy="646331"/>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1 – مفهوم التعلم الالكتروني ونظرة تاريخية</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pic>
        <p:nvPicPr>
          <p:cNvPr id="51" name="Graphic 57" descr="Customer review outline">
            <a:extLst>
              <a:ext uri="{FF2B5EF4-FFF2-40B4-BE49-F238E27FC236}">
                <a16:creationId xmlns:a16="http://schemas.microsoft.com/office/drawing/2014/main" id="{1934FFF2-77AC-447F-84D9-4E178D275B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3002" y="1809750"/>
            <a:ext cx="496802" cy="496802"/>
          </a:xfrm>
          <a:prstGeom prst="rect">
            <a:avLst/>
          </a:prstGeom>
        </p:spPr>
      </p:pic>
      <p:pic>
        <p:nvPicPr>
          <p:cNvPr id="11" name="صورة 10">
            <a:extLst>
              <a:ext uri="{FF2B5EF4-FFF2-40B4-BE49-F238E27FC236}">
                <a16:creationId xmlns:a16="http://schemas.microsoft.com/office/drawing/2014/main" id="{B83197EB-3DF9-49A9-A7E5-CB0A7028E2E1}"/>
              </a:ext>
            </a:extLst>
          </p:cNvPr>
          <p:cNvPicPr>
            <a:picLocks noChangeAspect="1"/>
          </p:cNvPicPr>
          <p:nvPr/>
        </p:nvPicPr>
        <p:blipFill>
          <a:blip r:embed="rId11" cstate="print">
            <a:lum bright="70000" contrast="-70000"/>
            <a:extLst>
              <a:ext uri="{BEBA8EAE-BF5A-486C-A8C5-ECC9F3942E4B}">
                <a14:imgProps xmlns:a14="http://schemas.microsoft.com/office/drawing/2010/main">
                  <a14:imgLayer r:embed="rId12">
                    <a14:imgEffect>
                      <a14:saturation sat="400000"/>
                    </a14:imgEffect>
                  </a14:imgLayer>
                </a14:imgProps>
              </a:ext>
              <a:ext uri="{28A0092B-C50C-407E-A947-70E740481C1C}">
                <a14:useLocalDpi xmlns:a14="http://schemas.microsoft.com/office/drawing/2010/main" val="0"/>
              </a:ext>
            </a:extLst>
          </a:blip>
          <a:stretch>
            <a:fillRect/>
          </a:stretch>
        </p:blipFill>
        <p:spPr>
          <a:xfrm>
            <a:off x="5188024" y="2377440"/>
            <a:ext cx="422910" cy="422910"/>
          </a:xfrm>
          <a:prstGeom prst="rect">
            <a:avLst/>
          </a:prstGeom>
        </p:spPr>
      </p:pic>
      <p:sp>
        <p:nvSpPr>
          <p:cNvPr id="52" name="TextBox 49">
            <a:extLst>
              <a:ext uri="{FF2B5EF4-FFF2-40B4-BE49-F238E27FC236}">
                <a16:creationId xmlns:a16="http://schemas.microsoft.com/office/drawing/2014/main" id="{8C3DF4AE-1E1B-47FC-80C5-72D4F93CDA21}"/>
              </a:ext>
            </a:extLst>
          </p:cNvPr>
          <p:cNvSpPr txBox="1"/>
          <p:nvPr/>
        </p:nvSpPr>
        <p:spPr>
          <a:xfrm>
            <a:off x="6172200" y="3040618"/>
            <a:ext cx="2438400" cy="369332"/>
          </a:xfrm>
          <a:prstGeom prst="rect">
            <a:avLst/>
          </a:prstGeom>
          <a:noFill/>
        </p:spPr>
        <p:txBody>
          <a:bodyPr wrap="square" lIns="0" rIns="0" rtlCol="0" anchor="b">
            <a:spAutoFit/>
          </a:bodyPr>
          <a:lstStyle/>
          <a:p>
            <a:pPr algn="ctr"/>
            <a:r>
              <a:rPr lang="en-US" b="1" noProof="1">
                <a:solidFill>
                  <a:schemeClr val="accent2">
                    <a:lumMod val="75000"/>
                  </a:schemeClr>
                </a:solidFill>
                <a:latin typeface="Traditional Arabic" panose="02020603050405020304" pitchFamily="18" charset="-78"/>
                <a:cs typeface="Traditional Arabic" panose="02020603050405020304" pitchFamily="18" charset="-78"/>
              </a:rPr>
              <a:t>(LMS)</a:t>
            </a:r>
            <a:r>
              <a:rPr lang="ar-SA" b="1" noProof="1">
                <a:solidFill>
                  <a:schemeClr val="accent2">
                    <a:lumMod val="75000"/>
                  </a:schemeClr>
                </a:solidFill>
                <a:latin typeface="Traditional Arabic" panose="02020603050405020304" pitchFamily="18" charset="-78"/>
                <a:cs typeface="Traditional Arabic" panose="02020603050405020304" pitchFamily="18" charset="-78"/>
              </a:rPr>
              <a:t>2 – أنظمة إدارة التعلم </a:t>
            </a:r>
            <a:endParaRPr lang="en-US" b="1" noProof="1">
              <a:solidFill>
                <a:schemeClr val="accent2">
                  <a:lumMod val="75000"/>
                </a:schemeClr>
              </a:solidFill>
              <a:latin typeface="Traditional Arabic" panose="02020603050405020304" pitchFamily="18" charset="-78"/>
              <a:cs typeface="Traditional Arabic" panose="02020603050405020304" pitchFamily="18" charset="-78"/>
            </a:endParaRPr>
          </a:p>
        </p:txBody>
      </p:sp>
      <p:sp>
        <p:nvSpPr>
          <p:cNvPr id="53" name="TextBox 49">
            <a:extLst>
              <a:ext uri="{FF2B5EF4-FFF2-40B4-BE49-F238E27FC236}">
                <a16:creationId xmlns:a16="http://schemas.microsoft.com/office/drawing/2014/main" id="{B37EFBDB-2180-47F4-B255-CD4095A98F32}"/>
              </a:ext>
            </a:extLst>
          </p:cNvPr>
          <p:cNvSpPr txBox="1"/>
          <p:nvPr/>
        </p:nvSpPr>
        <p:spPr>
          <a:xfrm>
            <a:off x="390225" y="3116818"/>
            <a:ext cx="2438400" cy="369332"/>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4 – التعلم الذاتي والتعلم الالكتروني</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sp>
        <p:nvSpPr>
          <p:cNvPr id="54" name="TextBox 49">
            <a:extLst>
              <a:ext uri="{FF2B5EF4-FFF2-40B4-BE49-F238E27FC236}">
                <a16:creationId xmlns:a16="http://schemas.microsoft.com/office/drawing/2014/main" id="{E0A63183-A95D-41AC-B364-81794934E2BD}"/>
              </a:ext>
            </a:extLst>
          </p:cNvPr>
          <p:cNvSpPr txBox="1"/>
          <p:nvPr/>
        </p:nvSpPr>
        <p:spPr>
          <a:xfrm>
            <a:off x="1218313" y="1123950"/>
            <a:ext cx="2438400" cy="646331"/>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5 – الواقع والمستقبل</a:t>
            </a:r>
          </a:p>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 ( وجهة نظر شخصية)</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sp>
        <p:nvSpPr>
          <p:cNvPr id="55" name="TextBox 49">
            <a:extLst>
              <a:ext uri="{FF2B5EF4-FFF2-40B4-BE49-F238E27FC236}">
                <a16:creationId xmlns:a16="http://schemas.microsoft.com/office/drawing/2014/main" id="{E53A3E94-7E6A-4AE1-87D1-8E464FFBFF0D}"/>
              </a:ext>
            </a:extLst>
          </p:cNvPr>
          <p:cNvSpPr txBox="1"/>
          <p:nvPr/>
        </p:nvSpPr>
        <p:spPr>
          <a:xfrm>
            <a:off x="3200400" y="4324350"/>
            <a:ext cx="2438400" cy="369332"/>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3 – اتجاهات حديثة للتعلم الالكتروني</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pic>
        <p:nvPicPr>
          <p:cNvPr id="56" name="Graphic 36" descr="Bar graph with upward trend outline">
            <a:extLst>
              <a:ext uri="{FF2B5EF4-FFF2-40B4-BE49-F238E27FC236}">
                <a16:creationId xmlns:a16="http://schemas.microsoft.com/office/drawing/2014/main" id="{333399A3-ECAB-4392-989E-278338ADC7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3600" y="3179618"/>
            <a:ext cx="500718" cy="500718"/>
          </a:xfrm>
          <a:prstGeom prst="rect">
            <a:avLst/>
          </a:prstGeom>
        </p:spPr>
      </p:pic>
      <p:pic>
        <p:nvPicPr>
          <p:cNvPr id="57" name="صورة 56" descr="صورة تحتوي على داكن, ليلة, سماء الليل&#10;&#10;تم إنشاء الوصف تلقائياً">
            <a:extLst>
              <a:ext uri="{FF2B5EF4-FFF2-40B4-BE49-F238E27FC236}">
                <a16:creationId xmlns:a16="http://schemas.microsoft.com/office/drawing/2014/main" id="{17BD7DAE-C731-413A-A89B-A578C80F7093}"/>
              </a:ext>
            </a:extLst>
          </p:cNvPr>
          <p:cNvPicPr>
            <a:picLocks noChangeAspect="1"/>
          </p:cNvPicPr>
          <p:nvPr/>
        </p:nvPicPr>
        <p:blipFill>
          <a:blip r:embed="rId13" cstate="print">
            <a:lum bright="70000" contrast="-70000"/>
            <a:extLst>
              <a:ext uri="{28A0092B-C50C-407E-A947-70E740481C1C}">
                <a14:useLocalDpi xmlns:a14="http://schemas.microsoft.com/office/drawing/2010/main" val="0"/>
              </a:ext>
            </a:extLst>
          </a:blip>
          <a:stretch>
            <a:fillRect/>
          </a:stretch>
        </p:blipFill>
        <p:spPr>
          <a:xfrm flipH="1">
            <a:off x="3751261" y="3135292"/>
            <a:ext cx="579458" cy="579458"/>
          </a:xfrm>
          <a:prstGeom prst="rect">
            <a:avLst/>
          </a:prstGeom>
        </p:spPr>
      </p:pic>
      <p:pic>
        <p:nvPicPr>
          <p:cNvPr id="59" name="صورة 58">
            <a:extLst>
              <a:ext uri="{FF2B5EF4-FFF2-40B4-BE49-F238E27FC236}">
                <a16:creationId xmlns:a16="http://schemas.microsoft.com/office/drawing/2014/main" id="{C0216A77-2736-49DC-BDB8-DE87DD352FC3}"/>
              </a:ext>
            </a:extLst>
          </p:cNvPr>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colorTemperature colorTemp="1500"/>
                    </a14:imgEffect>
                    <a14:imgEffect>
                      <a14:saturation sat="204000"/>
                    </a14:imgEffect>
                  </a14:imgLayer>
                </a14:imgProps>
              </a:ext>
              <a:ext uri="{28A0092B-C50C-407E-A947-70E740481C1C}">
                <a14:useLocalDpi xmlns:a14="http://schemas.microsoft.com/office/drawing/2010/main" val="0"/>
              </a:ext>
            </a:extLst>
          </a:blip>
          <a:stretch>
            <a:fillRect/>
          </a:stretch>
        </p:blipFill>
        <p:spPr>
          <a:xfrm>
            <a:off x="3430585" y="2278178"/>
            <a:ext cx="517776" cy="517776"/>
          </a:xfrm>
          <a:prstGeom prst="rect">
            <a:avLst/>
          </a:prstGeom>
        </p:spPr>
      </p:pic>
    </p:spTree>
    <p:extLst>
      <p:ext uri="{BB962C8B-B14F-4D97-AF65-F5344CB8AC3E}">
        <p14:creationId xmlns:p14="http://schemas.microsoft.com/office/powerpoint/2010/main" val="190469155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22</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50000"/>
                    <a:lumOff val="50000"/>
                  </a:schemeClr>
                </a:solidFill>
                <a:latin typeface="Abomsaab" panose="03020402040406030203" pitchFamily="66" charset="-78"/>
                <a:cs typeface="Abomsaab" panose="03020402040406030203" pitchFamily="66" charset="-78"/>
              </a:rPr>
              <a:t>(LMS) </a:t>
            </a:r>
            <a:r>
              <a:rPr lang="ar-SA" sz="3600" dirty="0">
                <a:solidFill>
                  <a:schemeClr val="tx1">
                    <a:lumMod val="50000"/>
                    <a:lumOff val="50000"/>
                  </a:schemeClr>
                </a:solidFill>
                <a:latin typeface="Abomsaab" panose="03020402040406030203" pitchFamily="66" charset="-78"/>
                <a:cs typeface="Abomsaab" panose="03020402040406030203" pitchFamily="66" charset="-78"/>
              </a:rPr>
              <a:t>أنظمة إدارة التعلم</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2050" name="Picture 2">
            <a:hlinkClick r:id="rId3"/>
            <a:extLst>
              <a:ext uri="{FF2B5EF4-FFF2-40B4-BE49-F238E27FC236}">
                <a16:creationId xmlns:a16="http://schemas.microsoft.com/office/drawing/2014/main" id="{75EEA713-BEFD-4E80-9CB5-747618A233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9822" y="989840"/>
            <a:ext cx="4938712" cy="348691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مجموعة 1">
            <a:extLst>
              <a:ext uri="{FF2B5EF4-FFF2-40B4-BE49-F238E27FC236}">
                <a16:creationId xmlns:a16="http://schemas.microsoft.com/office/drawing/2014/main" id="{751A5270-A901-8EB7-5D5E-6458362CD6F7}"/>
              </a:ext>
            </a:extLst>
          </p:cNvPr>
          <p:cNvGrpSpPr/>
          <p:nvPr/>
        </p:nvGrpSpPr>
        <p:grpSpPr>
          <a:xfrm>
            <a:off x="5715000" y="4662420"/>
            <a:ext cx="1969578" cy="413539"/>
            <a:chOff x="6258534" y="4685030"/>
            <a:chExt cx="1969578" cy="413539"/>
          </a:xfrm>
        </p:grpSpPr>
        <p:sp>
          <p:nvSpPr>
            <p:cNvPr id="3" name="مستطيل 2">
              <a:extLst>
                <a:ext uri="{FF2B5EF4-FFF2-40B4-BE49-F238E27FC236}">
                  <a16:creationId xmlns:a16="http://schemas.microsoft.com/office/drawing/2014/main" id="{0E128C76-27AF-FE1F-AFDC-8C20BB232E14}"/>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599F4C79-BFA3-4D92-F257-CAAADE98E2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0BA40ACC-BF61-0891-4B89-5CA9DB8D8BD2}"/>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30646713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23</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50000"/>
                    <a:lumOff val="50000"/>
                  </a:schemeClr>
                </a:solidFill>
                <a:latin typeface="Abomsaab" panose="03020402040406030203" pitchFamily="66" charset="-78"/>
                <a:cs typeface="Abomsaab" panose="03020402040406030203" pitchFamily="66" charset="-78"/>
              </a:rPr>
              <a:t>(LMS) </a:t>
            </a:r>
            <a:r>
              <a:rPr lang="ar-SA" sz="3600" dirty="0">
                <a:solidFill>
                  <a:schemeClr val="tx1">
                    <a:lumMod val="50000"/>
                    <a:lumOff val="50000"/>
                  </a:schemeClr>
                </a:solidFill>
                <a:latin typeface="Abomsaab" panose="03020402040406030203" pitchFamily="66" charset="-78"/>
                <a:cs typeface="Abomsaab" panose="03020402040406030203" pitchFamily="66" charset="-78"/>
              </a:rPr>
              <a:t>أنظمة إدارة التعلم</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2050" name="Picture 2">
            <a:extLst>
              <a:ext uri="{FF2B5EF4-FFF2-40B4-BE49-F238E27FC236}">
                <a16:creationId xmlns:a16="http://schemas.microsoft.com/office/drawing/2014/main" id="{75EEA713-BEFD-4E80-9CB5-747618A233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8042" y="1102997"/>
            <a:ext cx="3103962" cy="219151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What Defines an Ideal Learning Management System (LMS)?">
            <a:extLst>
              <a:ext uri="{FF2B5EF4-FFF2-40B4-BE49-F238E27FC236}">
                <a16:creationId xmlns:a16="http://schemas.microsoft.com/office/drawing/2014/main" id="{7AA53E6B-CABF-49C2-B690-B402AAF224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88180" y="2114550"/>
            <a:ext cx="4572001" cy="2392363"/>
          </a:xfrm>
          <a:prstGeom prst="rect">
            <a:avLst/>
          </a:prstGeom>
          <a:noFill/>
          <a:extLst>
            <a:ext uri="{909E8E84-426E-40DD-AFC4-6F175D3DCCD1}">
              <a14:hiddenFill xmlns:a14="http://schemas.microsoft.com/office/drawing/2010/main">
                <a:solidFill>
                  <a:srgbClr val="FFFFFF"/>
                </a:solidFill>
              </a14:hiddenFill>
            </a:ext>
          </a:extLst>
        </p:spPr>
      </p:pic>
      <p:cxnSp>
        <p:nvCxnSpPr>
          <p:cNvPr id="4" name="موصل: منحني 3">
            <a:extLst>
              <a:ext uri="{FF2B5EF4-FFF2-40B4-BE49-F238E27FC236}">
                <a16:creationId xmlns:a16="http://schemas.microsoft.com/office/drawing/2014/main" id="{E48DC748-78E2-4E6D-99F0-6A55AFF6F46A}"/>
              </a:ext>
            </a:extLst>
          </p:cNvPr>
          <p:cNvCxnSpPr>
            <a:cxnSpLocks/>
          </p:cNvCxnSpPr>
          <p:nvPr/>
        </p:nvCxnSpPr>
        <p:spPr>
          <a:xfrm rot="10800000">
            <a:off x="3784806" y="2343152"/>
            <a:ext cx="1549194" cy="1142998"/>
          </a:xfrm>
          <a:prstGeom prst="curvedConnector3">
            <a:avLst>
              <a:gd name="adj1" fmla="val 50000"/>
            </a:avLst>
          </a:prstGeom>
          <a:ln>
            <a:tailEnd type="triangle"/>
          </a:ln>
        </p:spPr>
        <p:style>
          <a:lnRef idx="2">
            <a:schemeClr val="accent5"/>
          </a:lnRef>
          <a:fillRef idx="0">
            <a:schemeClr val="accent5"/>
          </a:fillRef>
          <a:effectRef idx="1">
            <a:schemeClr val="accent5"/>
          </a:effectRef>
          <a:fontRef idx="minor">
            <a:schemeClr val="tx1"/>
          </a:fontRef>
        </p:style>
      </p:cxnSp>
      <p:grpSp>
        <p:nvGrpSpPr>
          <p:cNvPr id="2" name="مجموعة 1">
            <a:extLst>
              <a:ext uri="{FF2B5EF4-FFF2-40B4-BE49-F238E27FC236}">
                <a16:creationId xmlns:a16="http://schemas.microsoft.com/office/drawing/2014/main" id="{35CC8D5A-4260-1026-25CA-1656D911534B}"/>
              </a:ext>
            </a:extLst>
          </p:cNvPr>
          <p:cNvGrpSpPr/>
          <p:nvPr/>
        </p:nvGrpSpPr>
        <p:grpSpPr>
          <a:xfrm>
            <a:off x="5589391" y="4662420"/>
            <a:ext cx="1969578" cy="413539"/>
            <a:chOff x="6258534" y="4685030"/>
            <a:chExt cx="1969578" cy="413539"/>
          </a:xfrm>
        </p:grpSpPr>
        <p:sp>
          <p:nvSpPr>
            <p:cNvPr id="3" name="مستطيل 2">
              <a:extLst>
                <a:ext uri="{FF2B5EF4-FFF2-40B4-BE49-F238E27FC236}">
                  <a16:creationId xmlns:a16="http://schemas.microsoft.com/office/drawing/2014/main" id="{BD117E3E-B881-2DB1-4472-A6F873A2D9C5}"/>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5" name="Picture 4">
              <a:extLst>
                <a:ext uri="{FF2B5EF4-FFF2-40B4-BE49-F238E27FC236}">
                  <a16:creationId xmlns:a16="http://schemas.microsoft.com/office/drawing/2014/main" id="{AB299E23-88CC-13E3-863A-AF108AE77B7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0AA10496-5B3A-75FB-44B3-8F2B6AE6531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4220977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24</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50000"/>
                    <a:lumOff val="50000"/>
                  </a:schemeClr>
                </a:solidFill>
                <a:latin typeface="Abomsaab" panose="03020402040406030203" pitchFamily="66" charset="-78"/>
                <a:cs typeface="Abomsaab" panose="03020402040406030203" pitchFamily="66" charset="-78"/>
              </a:rPr>
              <a:t>(LMS) </a:t>
            </a:r>
            <a:r>
              <a:rPr lang="ar-SA" sz="3600" dirty="0">
                <a:solidFill>
                  <a:schemeClr val="tx1">
                    <a:lumMod val="50000"/>
                    <a:lumOff val="50000"/>
                  </a:schemeClr>
                </a:solidFill>
                <a:latin typeface="Abomsaab" panose="03020402040406030203" pitchFamily="66" charset="-78"/>
                <a:cs typeface="Abomsaab" panose="03020402040406030203" pitchFamily="66" charset="-78"/>
              </a:rPr>
              <a:t>أنظمة إدارة التعلم</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14" name="Title 1">
            <a:extLst>
              <a:ext uri="{FF2B5EF4-FFF2-40B4-BE49-F238E27FC236}">
                <a16:creationId xmlns:a16="http://schemas.microsoft.com/office/drawing/2014/main" id="{BA823F88-206B-44C9-B378-9558C09ED345}"/>
              </a:ext>
            </a:extLst>
          </p:cNvPr>
          <p:cNvSpPr txBox="1">
            <a:spLocks/>
          </p:cNvSpPr>
          <p:nvPr/>
        </p:nvSpPr>
        <p:spPr>
          <a:xfrm>
            <a:off x="1371600" y="2207419"/>
            <a:ext cx="6496018"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just"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هي عبارة عن حزم برامج متكاملة تشكل نظاماً، وتعمل على تنظيم وإدارة كل ما يتعلق بالتعلم الالكتروني، من أنظمة مالية أو تعليمية أو تنظيمية أو مراقبية... الخ. </a:t>
            </a:r>
          </a:p>
        </p:txBody>
      </p:sp>
      <p:grpSp>
        <p:nvGrpSpPr>
          <p:cNvPr id="2" name="مجموعة 1">
            <a:extLst>
              <a:ext uri="{FF2B5EF4-FFF2-40B4-BE49-F238E27FC236}">
                <a16:creationId xmlns:a16="http://schemas.microsoft.com/office/drawing/2014/main" id="{759D7969-44B7-86A1-E729-12CD213840BC}"/>
              </a:ext>
            </a:extLst>
          </p:cNvPr>
          <p:cNvGrpSpPr/>
          <p:nvPr/>
        </p:nvGrpSpPr>
        <p:grpSpPr>
          <a:xfrm>
            <a:off x="5638800" y="4657824"/>
            <a:ext cx="1969578" cy="413539"/>
            <a:chOff x="6258534" y="4685030"/>
            <a:chExt cx="1969578" cy="413539"/>
          </a:xfrm>
        </p:grpSpPr>
        <p:sp>
          <p:nvSpPr>
            <p:cNvPr id="3" name="مستطيل 2">
              <a:extLst>
                <a:ext uri="{FF2B5EF4-FFF2-40B4-BE49-F238E27FC236}">
                  <a16:creationId xmlns:a16="http://schemas.microsoft.com/office/drawing/2014/main" id="{D8794342-2BFB-BD26-DFA7-5133DDB501BC}"/>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A047AB57-BF4D-6513-367F-22F12F4D024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3115F346-58AF-B3C4-9649-75A627ADAD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309915400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25</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solidFill>
                  <a:schemeClr val="tx1">
                    <a:lumMod val="50000"/>
                    <a:lumOff val="50000"/>
                  </a:schemeClr>
                </a:solidFill>
                <a:latin typeface="Abomsaab" panose="03020402040406030203" pitchFamily="66" charset="-78"/>
                <a:cs typeface="Abomsaab" panose="03020402040406030203" pitchFamily="66" charset="-78"/>
              </a:rPr>
              <a:t>(LMS) </a:t>
            </a:r>
            <a:r>
              <a:rPr lang="ar-SA" sz="3600" dirty="0">
                <a:solidFill>
                  <a:schemeClr val="tx1">
                    <a:lumMod val="50000"/>
                    <a:lumOff val="50000"/>
                  </a:schemeClr>
                </a:solidFill>
                <a:latin typeface="Abomsaab" panose="03020402040406030203" pitchFamily="66" charset="-78"/>
                <a:cs typeface="Abomsaab" panose="03020402040406030203" pitchFamily="66" charset="-78"/>
              </a:rPr>
              <a:t>أنظمة إدارة التعلم</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4098" name="Picture 2" descr="تحميل شعار منصة مدرستي السعودية عالي الجودة بصيغة شفافة PNG">
            <a:extLst>
              <a:ext uri="{FF2B5EF4-FFF2-40B4-BE49-F238E27FC236}">
                <a16:creationId xmlns:a16="http://schemas.microsoft.com/office/drawing/2014/main" id="{52BD722B-EF8F-4D1D-8703-49C9FFEBE1D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7367" r="8958" b="12082"/>
          <a:stretch/>
        </p:blipFill>
        <p:spPr bwMode="auto">
          <a:xfrm>
            <a:off x="5250206" y="1733550"/>
            <a:ext cx="2445994" cy="189546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761A8BA4-DA27-468E-984B-83E3323F7C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2749" y="1723345"/>
            <a:ext cx="1758606" cy="1696809"/>
          </a:xfrm>
          <a:prstGeom prst="rect">
            <a:avLst/>
          </a:prstGeom>
          <a:noFill/>
          <a:extLst>
            <a:ext uri="{909E8E84-426E-40DD-AFC4-6F175D3DCCD1}">
              <a14:hiddenFill xmlns:a14="http://schemas.microsoft.com/office/drawing/2010/main">
                <a:solidFill>
                  <a:srgbClr val="FFFFFF"/>
                </a:solidFill>
              </a14:hiddenFill>
            </a:ext>
          </a:extLst>
        </p:spPr>
      </p:pic>
      <p:grpSp>
        <p:nvGrpSpPr>
          <p:cNvPr id="2" name="مجموعة 1">
            <a:extLst>
              <a:ext uri="{FF2B5EF4-FFF2-40B4-BE49-F238E27FC236}">
                <a16:creationId xmlns:a16="http://schemas.microsoft.com/office/drawing/2014/main" id="{098E3C03-A660-44E3-2C38-4C07012337CE}"/>
              </a:ext>
            </a:extLst>
          </p:cNvPr>
          <p:cNvGrpSpPr/>
          <p:nvPr/>
        </p:nvGrpSpPr>
        <p:grpSpPr>
          <a:xfrm>
            <a:off x="5638800" y="4696007"/>
            <a:ext cx="1969578" cy="413539"/>
            <a:chOff x="6258534" y="4685030"/>
            <a:chExt cx="1969578" cy="413539"/>
          </a:xfrm>
        </p:grpSpPr>
        <p:sp>
          <p:nvSpPr>
            <p:cNvPr id="3" name="مستطيل 2">
              <a:extLst>
                <a:ext uri="{FF2B5EF4-FFF2-40B4-BE49-F238E27FC236}">
                  <a16:creationId xmlns:a16="http://schemas.microsoft.com/office/drawing/2014/main" id="{38897E38-FBE8-CF97-B7B3-CFCF4C07D47B}"/>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DCBD35FD-E3E0-C19E-7ECD-1950AD4CDF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628C2C6F-B6A8-0C85-50E9-0769BA76973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166964375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26</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532127" y="4752611"/>
            <a:ext cx="2123466" cy="413539"/>
            <a:chOff x="6258534" y="4685030"/>
            <a:chExt cx="2123466"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552028"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اضاءات حول التعلم الالكتروني</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مجموعة 1">
            <a:extLst>
              <a:ext uri="{FF2B5EF4-FFF2-40B4-BE49-F238E27FC236}">
                <a16:creationId xmlns:a16="http://schemas.microsoft.com/office/drawing/2014/main" id="{62137A42-328C-4069-8E79-A716C99C52D1}"/>
              </a:ext>
            </a:extLst>
          </p:cNvPr>
          <p:cNvGrpSpPr/>
          <p:nvPr/>
        </p:nvGrpSpPr>
        <p:grpSpPr>
          <a:xfrm>
            <a:off x="530664" y="285751"/>
            <a:ext cx="1078593" cy="1162086"/>
            <a:chOff x="530664" y="285751"/>
            <a:chExt cx="1078593" cy="1162086"/>
          </a:xfrm>
        </p:grpSpPr>
        <p:pic>
          <p:nvPicPr>
            <p:cNvPr id="18" name="صورة 17">
              <a:extLst>
                <a:ext uri="{FF2B5EF4-FFF2-40B4-BE49-F238E27FC236}">
                  <a16:creationId xmlns:a16="http://schemas.microsoft.com/office/drawing/2014/main" id="{76C768E9-45D3-40E2-8BB7-0CE4B6199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64" y="369244"/>
              <a:ext cx="1078593" cy="1078593"/>
            </a:xfrm>
            <a:prstGeom prst="rect">
              <a:avLst/>
            </a:prstGeom>
          </p:spPr>
        </p:pic>
        <p:pic>
          <p:nvPicPr>
            <p:cNvPr id="21" name="صورة 20" descr="صورة تحتوي على نص&#10;&#10;تم إنشاء الوصف تلقائياً">
              <a:extLst>
                <a:ext uri="{FF2B5EF4-FFF2-40B4-BE49-F238E27FC236}">
                  <a16:creationId xmlns:a16="http://schemas.microsoft.com/office/drawing/2014/main" id="{526E08CF-8801-486F-B4A4-6F131DADCF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23" y="285751"/>
              <a:ext cx="434876" cy="457200"/>
            </a:xfrm>
            <a:prstGeom prst="rect">
              <a:avLst/>
            </a:prstGeom>
          </p:spPr>
        </p:pic>
      </p:grpSp>
      <p:pic>
        <p:nvPicPr>
          <p:cNvPr id="38" name="Graphic 36" descr="Bar graph with upward trend outline">
            <a:extLst>
              <a:ext uri="{FF2B5EF4-FFF2-40B4-BE49-F238E27FC236}">
                <a16:creationId xmlns:a16="http://schemas.microsoft.com/office/drawing/2014/main" id="{E9221F80-E604-4B9C-B8D1-9E23A3B7B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5262" y="2920129"/>
            <a:ext cx="651515" cy="651515"/>
          </a:xfrm>
          <a:prstGeom prst="rect">
            <a:avLst/>
          </a:prstGeom>
        </p:spPr>
      </p:pic>
      <p:pic>
        <p:nvPicPr>
          <p:cNvPr id="39" name="Graphic 38" descr="Checklist outline">
            <a:extLst>
              <a:ext uri="{FF2B5EF4-FFF2-40B4-BE49-F238E27FC236}">
                <a16:creationId xmlns:a16="http://schemas.microsoft.com/office/drawing/2014/main" id="{790AED26-C2CF-4866-A586-E6CCCD0455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1795" y="3307270"/>
            <a:ext cx="621944" cy="621944"/>
          </a:xfrm>
          <a:prstGeom prst="rect">
            <a:avLst/>
          </a:prstGeom>
        </p:spPr>
      </p:pic>
      <p:pic>
        <p:nvPicPr>
          <p:cNvPr id="40" name="Graphic 57" descr="Customer review outline">
            <a:extLst>
              <a:ext uri="{FF2B5EF4-FFF2-40B4-BE49-F238E27FC236}">
                <a16:creationId xmlns:a16="http://schemas.microsoft.com/office/drawing/2014/main" id="{A1606D7F-0BDD-43E9-8B9A-3B103E9CFE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23236" y="1833016"/>
            <a:ext cx="494661" cy="494661"/>
          </a:xfrm>
          <a:prstGeom prst="rect">
            <a:avLst/>
          </a:prstGeom>
        </p:spPr>
      </p:pic>
      <p:pic>
        <p:nvPicPr>
          <p:cNvPr id="41" name="Graphic 58" descr="Handshake outline">
            <a:extLst>
              <a:ext uri="{FF2B5EF4-FFF2-40B4-BE49-F238E27FC236}">
                <a16:creationId xmlns:a16="http://schemas.microsoft.com/office/drawing/2014/main" id="{B2B3BEC4-3EE3-4124-81A4-09E1A1AA24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31377" y="2543677"/>
            <a:ext cx="655989" cy="655989"/>
          </a:xfrm>
          <a:prstGeom prst="rect">
            <a:avLst/>
          </a:prstGeom>
        </p:spPr>
      </p:pic>
      <p:grpSp>
        <p:nvGrpSpPr>
          <p:cNvPr id="3" name="مجموعة 2">
            <a:extLst>
              <a:ext uri="{FF2B5EF4-FFF2-40B4-BE49-F238E27FC236}">
                <a16:creationId xmlns:a16="http://schemas.microsoft.com/office/drawing/2014/main" id="{42934953-CDF8-42D3-B597-A0DE5193B70E}"/>
              </a:ext>
            </a:extLst>
          </p:cNvPr>
          <p:cNvGrpSpPr/>
          <p:nvPr/>
        </p:nvGrpSpPr>
        <p:grpSpPr>
          <a:xfrm>
            <a:off x="2979076" y="1422643"/>
            <a:ext cx="3184584" cy="2777235"/>
            <a:chOff x="2675571" y="1569236"/>
            <a:chExt cx="3792857" cy="3735602"/>
          </a:xfrm>
        </p:grpSpPr>
        <p:sp>
          <p:nvSpPr>
            <p:cNvPr id="33" name="Shape">
              <a:extLst>
                <a:ext uri="{FF2B5EF4-FFF2-40B4-BE49-F238E27FC236}">
                  <a16:creationId xmlns:a16="http://schemas.microsoft.com/office/drawing/2014/main" id="{D0A959AF-4C73-4396-851F-E6111B0E5432}"/>
                </a:ext>
              </a:extLst>
            </p:cNvPr>
            <p:cNvSpPr/>
            <p:nvPr/>
          </p:nvSpPr>
          <p:spPr>
            <a:xfrm>
              <a:off x="2675571" y="2169310"/>
              <a:ext cx="1898336" cy="1641577"/>
            </a:xfrm>
            <a:custGeom>
              <a:avLst/>
              <a:gdLst/>
              <a:ahLst/>
              <a:cxnLst>
                <a:cxn ang="0">
                  <a:pos x="wd2" y="hd2"/>
                </a:cxn>
                <a:cxn ang="5400000">
                  <a:pos x="wd2" y="hd2"/>
                </a:cxn>
                <a:cxn ang="10800000">
                  <a:pos x="wd2" y="hd2"/>
                </a:cxn>
                <a:cxn ang="16200000">
                  <a:pos x="wd2" y="hd2"/>
                </a:cxn>
              </a:cxnLst>
              <a:rect l="0" t="0" r="r" b="b"/>
              <a:pathLst>
                <a:path w="21600" h="20613" extrusionOk="0">
                  <a:moveTo>
                    <a:pt x="21600" y="16202"/>
                  </a:moveTo>
                  <a:lnTo>
                    <a:pt x="15281" y="6610"/>
                  </a:lnTo>
                  <a:cubicBezTo>
                    <a:pt x="15281" y="6610"/>
                    <a:pt x="15281" y="6610"/>
                    <a:pt x="15281" y="6610"/>
                  </a:cubicBezTo>
                  <a:cubicBezTo>
                    <a:pt x="14501" y="7256"/>
                    <a:pt x="13396" y="7113"/>
                    <a:pt x="12821" y="6240"/>
                  </a:cubicBezTo>
                  <a:lnTo>
                    <a:pt x="9613" y="1372"/>
                  </a:lnTo>
                  <a:cubicBezTo>
                    <a:pt x="8464" y="-362"/>
                    <a:pt x="6123" y="-482"/>
                    <a:pt x="4888" y="1180"/>
                  </a:cubicBezTo>
                  <a:cubicBezTo>
                    <a:pt x="1842" y="5283"/>
                    <a:pt x="0" y="10533"/>
                    <a:pt x="0" y="16262"/>
                  </a:cubicBezTo>
                  <a:cubicBezTo>
                    <a:pt x="0" y="16681"/>
                    <a:pt x="11" y="17087"/>
                    <a:pt x="33" y="17494"/>
                  </a:cubicBezTo>
                  <a:cubicBezTo>
                    <a:pt x="130" y="19659"/>
                    <a:pt x="2092" y="21118"/>
                    <a:pt x="3967" y="20448"/>
                  </a:cubicBezTo>
                  <a:lnTo>
                    <a:pt x="9082" y="18618"/>
                  </a:lnTo>
                  <a:cubicBezTo>
                    <a:pt x="10014" y="18284"/>
                    <a:pt x="11011" y="18858"/>
                    <a:pt x="11315" y="19874"/>
                  </a:cubicBezTo>
                  <a:lnTo>
                    <a:pt x="11326" y="19898"/>
                  </a:lnTo>
                  <a:lnTo>
                    <a:pt x="21600" y="16202"/>
                  </a:ln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4" name="Shape">
              <a:extLst>
                <a:ext uri="{FF2B5EF4-FFF2-40B4-BE49-F238E27FC236}">
                  <a16:creationId xmlns:a16="http://schemas.microsoft.com/office/drawing/2014/main" id="{A88F764F-7124-4F45-AE72-2890058E9524}"/>
                </a:ext>
              </a:extLst>
            </p:cNvPr>
            <p:cNvSpPr/>
            <p:nvPr/>
          </p:nvSpPr>
          <p:spPr>
            <a:xfrm>
              <a:off x="4571045" y="2169311"/>
              <a:ext cx="1897383" cy="1641578"/>
            </a:xfrm>
            <a:custGeom>
              <a:avLst/>
              <a:gdLst/>
              <a:ahLst/>
              <a:cxnLst>
                <a:cxn ang="0">
                  <a:pos x="wd2" y="hd2"/>
                </a:cxn>
                <a:cxn ang="5400000">
                  <a:pos x="wd2" y="hd2"/>
                </a:cxn>
                <a:cxn ang="10800000">
                  <a:pos x="wd2" y="hd2"/>
                </a:cxn>
                <a:cxn ang="16200000">
                  <a:pos x="wd2" y="hd2"/>
                </a:cxn>
              </a:cxnLst>
              <a:rect l="0" t="0" r="r" b="b"/>
              <a:pathLst>
                <a:path w="21600" h="20613" extrusionOk="0">
                  <a:moveTo>
                    <a:pt x="21600" y="16262"/>
                  </a:moveTo>
                  <a:cubicBezTo>
                    <a:pt x="21600" y="10533"/>
                    <a:pt x="19767" y="5283"/>
                    <a:pt x="16710" y="1180"/>
                  </a:cubicBezTo>
                  <a:cubicBezTo>
                    <a:pt x="15474" y="-482"/>
                    <a:pt x="13131" y="-362"/>
                    <a:pt x="11982" y="1372"/>
                  </a:cubicBezTo>
                  <a:lnTo>
                    <a:pt x="8805" y="6204"/>
                  </a:lnTo>
                  <a:cubicBezTo>
                    <a:pt x="8230" y="7065"/>
                    <a:pt x="7124" y="7268"/>
                    <a:pt x="6343" y="6634"/>
                  </a:cubicBezTo>
                  <a:lnTo>
                    <a:pt x="6322" y="6610"/>
                  </a:lnTo>
                  <a:lnTo>
                    <a:pt x="0" y="16202"/>
                  </a:lnTo>
                  <a:lnTo>
                    <a:pt x="10280" y="19886"/>
                  </a:lnTo>
                  <a:cubicBezTo>
                    <a:pt x="10280" y="19886"/>
                    <a:pt x="10280" y="19886"/>
                    <a:pt x="10280" y="19886"/>
                  </a:cubicBezTo>
                  <a:cubicBezTo>
                    <a:pt x="10572" y="18857"/>
                    <a:pt x="11537" y="18259"/>
                    <a:pt x="12470" y="18594"/>
                  </a:cubicBezTo>
                  <a:lnTo>
                    <a:pt x="17642" y="20448"/>
                  </a:lnTo>
                  <a:cubicBezTo>
                    <a:pt x="19518" y="21118"/>
                    <a:pt x="21470" y="19659"/>
                    <a:pt x="21578" y="17494"/>
                  </a:cubicBezTo>
                  <a:cubicBezTo>
                    <a:pt x="21589" y="17087"/>
                    <a:pt x="21600" y="16681"/>
                    <a:pt x="21600" y="16262"/>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35" name="Shape">
              <a:extLst>
                <a:ext uri="{FF2B5EF4-FFF2-40B4-BE49-F238E27FC236}">
                  <a16:creationId xmlns:a16="http://schemas.microsoft.com/office/drawing/2014/main" id="{9E6CA862-8A8F-4315-ADBB-8E85481398FD}"/>
                </a:ext>
              </a:extLst>
            </p:cNvPr>
            <p:cNvSpPr/>
            <p:nvPr/>
          </p:nvSpPr>
          <p:spPr>
            <a:xfrm>
              <a:off x="3723321" y="1569236"/>
              <a:ext cx="1697806" cy="1892620"/>
            </a:xfrm>
            <a:custGeom>
              <a:avLst/>
              <a:gdLst/>
              <a:ahLst/>
              <a:cxnLst>
                <a:cxn ang="0">
                  <a:pos x="wd2" y="hd2"/>
                </a:cxn>
                <a:cxn ang="5400000">
                  <a:pos x="wd2" y="hd2"/>
                </a:cxn>
                <a:cxn ang="10800000">
                  <a:pos x="wd2" y="hd2"/>
                </a:cxn>
                <a:cxn ang="16200000">
                  <a:pos x="wd2" y="hd2"/>
                </a:cxn>
              </a:cxnLst>
              <a:rect l="0" t="0" r="r" b="b"/>
              <a:pathLst>
                <a:path w="20371" h="21600" extrusionOk="0">
                  <a:moveTo>
                    <a:pt x="19763" y="6012"/>
                  </a:moveTo>
                  <a:cubicBezTo>
                    <a:pt x="20986" y="4413"/>
                    <a:pt x="20289" y="2142"/>
                    <a:pt x="18357" y="1435"/>
                  </a:cubicBezTo>
                  <a:cubicBezTo>
                    <a:pt x="15820" y="511"/>
                    <a:pt x="13066" y="0"/>
                    <a:pt x="10186" y="0"/>
                  </a:cubicBezTo>
                  <a:cubicBezTo>
                    <a:pt x="7306" y="0"/>
                    <a:pt x="4552" y="511"/>
                    <a:pt x="2015" y="1435"/>
                  </a:cubicBezTo>
                  <a:cubicBezTo>
                    <a:pt x="83" y="2142"/>
                    <a:pt x="-614" y="4424"/>
                    <a:pt x="609" y="6012"/>
                  </a:cubicBezTo>
                  <a:lnTo>
                    <a:pt x="3957" y="10392"/>
                  </a:lnTo>
                  <a:cubicBezTo>
                    <a:pt x="4563" y="11186"/>
                    <a:pt x="4369" y="12295"/>
                    <a:pt x="3546" y="12871"/>
                  </a:cubicBezTo>
                  <a:lnTo>
                    <a:pt x="3523" y="12882"/>
                  </a:lnTo>
                  <a:lnTo>
                    <a:pt x="10186" y="21600"/>
                  </a:lnTo>
                  <a:lnTo>
                    <a:pt x="16849" y="12882"/>
                  </a:lnTo>
                  <a:cubicBezTo>
                    <a:pt x="16849" y="12882"/>
                    <a:pt x="16849" y="12882"/>
                    <a:pt x="16849" y="12882"/>
                  </a:cubicBezTo>
                  <a:cubicBezTo>
                    <a:pt x="16003" y="12316"/>
                    <a:pt x="15775" y="11229"/>
                    <a:pt x="16380" y="10436"/>
                  </a:cubicBezTo>
                  <a:lnTo>
                    <a:pt x="19763" y="6012"/>
                  </a:ln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250"/>
            </a:p>
          </p:txBody>
        </p:sp>
        <p:sp>
          <p:nvSpPr>
            <p:cNvPr id="36" name="Shape">
              <a:extLst>
                <a:ext uri="{FF2B5EF4-FFF2-40B4-BE49-F238E27FC236}">
                  <a16:creationId xmlns:a16="http://schemas.microsoft.com/office/drawing/2014/main" id="{2B096875-5985-4FC7-9A76-91D6402A42DF}"/>
                </a:ext>
              </a:extLst>
            </p:cNvPr>
            <p:cNvSpPr/>
            <p:nvPr/>
          </p:nvSpPr>
          <p:spPr>
            <a:xfrm>
              <a:off x="4571045" y="3457566"/>
              <a:ext cx="1636781" cy="1845486"/>
            </a:xfrm>
            <a:custGeom>
              <a:avLst/>
              <a:gdLst/>
              <a:ahLst/>
              <a:cxnLst>
                <a:cxn ang="0">
                  <a:pos x="wd2" y="hd2"/>
                </a:cxn>
                <a:cxn ang="5400000">
                  <a:pos x="wd2" y="hd2"/>
                </a:cxn>
                <a:cxn ang="10800000">
                  <a:pos x="wd2" y="hd2"/>
                </a:cxn>
                <a:cxn ang="16200000">
                  <a:pos x="wd2" y="hd2"/>
                </a:cxn>
              </a:cxnLst>
              <a:rect l="0" t="0" r="r" b="b"/>
              <a:pathLst>
                <a:path w="20935" h="21190" extrusionOk="0">
                  <a:moveTo>
                    <a:pt x="11525" y="3445"/>
                  </a:moveTo>
                  <a:lnTo>
                    <a:pt x="11549" y="3368"/>
                  </a:lnTo>
                  <a:lnTo>
                    <a:pt x="0" y="0"/>
                  </a:lnTo>
                  <a:lnTo>
                    <a:pt x="0" y="10937"/>
                  </a:lnTo>
                  <a:cubicBezTo>
                    <a:pt x="0" y="10937"/>
                    <a:pt x="0" y="10937"/>
                    <a:pt x="0" y="10937"/>
                  </a:cubicBezTo>
                  <a:cubicBezTo>
                    <a:pt x="1096" y="10915"/>
                    <a:pt x="2010" y="11680"/>
                    <a:pt x="2010" y="12665"/>
                  </a:cubicBezTo>
                  <a:lnTo>
                    <a:pt x="2010" y="18155"/>
                  </a:lnTo>
                  <a:cubicBezTo>
                    <a:pt x="2010" y="20145"/>
                    <a:pt x="4118" y="21600"/>
                    <a:pt x="6274" y="21086"/>
                  </a:cubicBezTo>
                  <a:cubicBezTo>
                    <a:pt x="12171" y="19675"/>
                    <a:pt x="17178" y="16328"/>
                    <a:pt x="20394" y="11844"/>
                  </a:cubicBezTo>
                  <a:cubicBezTo>
                    <a:pt x="21600" y="10171"/>
                    <a:pt x="20698" y="7929"/>
                    <a:pt x="18591" y="7317"/>
                  </a:cubicBezTo>
                  <a:lnTo>
                    <a:pt x="12755" y="5621"/>
                  </a:lnTo>
                  <a:cubicBezTo>
                    <a:pt x="11744" y="5326"/>
                    <a:pt x="11196" y="4353"/>
                    <a:pt x="11525" y="344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37" name="Shape">
              <a:extLst>
                <a:ext uri="{FF2B5EF4-FFF2-40B4-BE49-F238E27FC236}">
                  <a16:creationId xmlns:a16="http://schemas.microsoft.com/office/drawing/2014/main" id="{B7541175-22B2-4FB1-9FA0-0B985E1BD264}"/>
                </a:ext>
              </a:extLst>
            </p:cNvPr>
            <p:cNvSpPr/>
            <p:nvPr/>
          </p:nvSpPr>
          <p:spPr>
            <a:xfrm>
              <a:off x="2936316" y="3459353"/>
              <a:ext cx="1637312" cy="1845485"/>
            </a:xfrm>
            <a:custGeom>
              <a:avLst/>
              <a:gdLst/>
              <a:ahLst/>
              <a:cxnLst>
                <a:cxn ang="0">
                  <a:pos x="wd2" y="hd2"/>
                </a:cxn>
                <a:cxn ang="5400000">
                  <a:pos x="wd2" y="hd2"/>
                </a:cxn>
                <a:cxn ang="10800000">
                  <a:pos x="wd2" y="hd2"/>
                </a:cxn>
                <a:cxn ang="16200000">
                  <a:pos x="wd2" y="hd2"/>
                </a:cxn>
              </a:cxnLst>
              <a:rect l="0" t="0" r="r" b="b"/>
              <a:pathLst>
                <a:path w="20942" h="21190" extrusionOk="0">
                  <a:moveTo>
                    <a:pt x="20930" y="0"/>
                  </a:moveTo>
                  <a:lnTo>
                    <a:pt x="9381" y="3368"/>
                  </a:lnTo>
                  <a:cubicBezTo>
                    <a:pt x="9381" y="3368"/>
                    <a:pt x="9381" y="3368"/>
                    <a:pt x="9381" y="3368"/>
                  </a:cubicBezTo>
                  <a:cubicBezTo>
                    <a:pt x="9734" y="4309"/>
                    <a:pt x="9210" y="5315"/>
                    <a:pt x="8174" y="5621"/>
                  </a:cubicBezTo>
                  <a:lnTo>
                    <a:pt x="2339" y="7317"/>
                  </a:lnTo>
                  <a:cubicBezTo>
                    <a:pt x="231" y="7929"/>
                    <a:pt x="-658" y="10171"/>
                    <a:pt x="536" y="11844"/>
                  </a:cubicBezTo>
                  <a:cubicBezTo>
                    <a:pt x="3764" y="16328"/>
                    <a:pt x="8771" y="19675"/>
                    <a:pt x="14656" y="21086"/>
                  </a:cubicBezTo>
                  <a:cubicBezTo>
                    <a:pt x="16800" y="21600"/>
                    <a:pt x="18920" y="20145"/>
                    <a:pt x="18920" y="18155"/>
                  </a:cubicBezTo>
                  <a:lnTo>
                    <a:pt x="18920" y="12665"/>
                  </a:lnTo>
                  <a:cubicBezTo>
                    <a:pt x="18920" y="11702"/>
                    <a:pt x="19785" y="10937"/>
                    <a:pt x="20857" y="10937"/>
                  </a:cubicBezTo>
                  <a:lnTo>
                    <a:pt x="20942" y="10937"/>
                  </a:lnTo>
                  <a:lnTo>
                    <a:pt x="20942" y="0"/>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grpSp>
      <p:sp>
        <p:nvSpPr>
          <p:cNvPr id="42" name="TextBox 60">
            <a:extLst>
              <a:ext uri="{FF2B5EF4-FFF2-40B4-BE49-F238E27FC236}">
                <a16:creationId xmlns:a16="http://schemas.microsoft.com/office/drawing/2014/main" id="{45752ACD-389D-4DD2-93AD-B36CA286EF40}"/>
              </a:ext>
            </a:extLst>
          </p:cNvPr>
          <p:cNvSpPr txBox="1"/>
          <p:nvPr/>
        </p:nvSpPr>
        <p:spPr>
          <a:xfrm>
            <a:off x="4714412" y="1485638"/>
            <a:ext cx="314510" cy="369332"/>
          </a:xfrm>
          <a:prstGeom prst="rect">
            <a:avLst/>
          </a:prstGeom>
          <a:noFill/>
        </p:spPr>
        <p:txBody>
          <a:bodyPr wrap="none" rtlCol="0" anchor="ctr">
            <a:spAutoFit/>
          </a:bodyPr>
          <a:lstStyle>
            <a:defPPr>
              <a:defRPr lang="en-US"/>
            </a:defPPr>
            <a:lvl1pPr algn="ctr">
              <a:defRPr sz="2400" b="1">
                <a:solidFill>
                  <a:schemeClr val="bg1"/>
                </a:solidFill>
              </a:defRPr>
            </a:lvl1pPr>
          </a:lstStyle>
          <a:p>
            <a:r>
              <a:rPr lang="ar-SA" sz="1800" dirty="0">
                <a:solidFill>
                  <a:schemeClr val="tx1"/>
                </a:solidFill>
              </a:rPr>
              <a:t>1</a:t>
            </a:r>
            <a:endParaRPr lang="en-US" sz="1800" dirty="0">
              <a:solidFill>
                <a:schemeClr val="tx1"/>
              </a:solidFill>
            </a:endParaRPr>
          </a:p>
        </p:txBody>
      </p:sp>
      <p:sp>
        <p:nvSpPr>
          <p:cNvPr id="43" name="TextBox 62">
            <a:extLst>
              <a:ext uri="{FF2B5EF4-FFF2-40B4-BE49-F238E27FC236}">
                <a16:creationId xmlns:a16="http://schemas.microsoft.com/office/drawing/2014/main" id="{336CEEB3-C261-40C7-A014-6587C8B01365}"/>
              </a:ext>
            </a:extLst>
          </p:cNvPr>
          <p:cNvSpPr txBox="1"/>
          <p:nvPr/>
        </p:nvSpPr>
        <p:spPr>
          <a:xfrm>
            <a:off x="5476690" y="3305400"/>
            <a:ext cx="314510" cy="369332"/>
          </a:xfrm>
          <a:prstGeom prst="rect">
            <a:avLst/>
          </a:prstGeom>
          <a:noFill/>
        </p:spPr>
        <p:txBody>
          <a:bodyPr wrap="none" rtlCol="0" anchor="ctr">
            <a:spAutoFit/>
          </a:bodyPr>
          <a:lstStyle>
            <a:defPPr>
              <a:defRPr lang="en-US"/>
            </a:defPPr>
            <a:lvl1pPr>
              <a:defRPr sz="2400" b="1">
                <a:solidFill>
                  <a:schemeClr val="tx1">
                    <a:lumMod val="85000"/>
                    <a:lumOff val="15000"/>
                  </a:schemeClr>
                </a:solidFill>
              </a:defRPr>
            </a:lvl1pPr>
          </a:lstStyle>
          <a:p>
            <a:r>
              <a:rPr lang="ar-SA" sz="1800" dirty="0"/>
              <a:t>3</a:t>
            </a:r>
            <a:endParaRPr lang="en-US" sz="1800" dirty="0"/>
          </a:p>
        </p:txBody>
      </p:sp>
      <p:sp>
        <p:nvSpPr>
          <p:cNvPr id="44" name="TextBox 63">
            <a:extLst>
              <a:ext uri="{FF2B5EF4-FFF2-40B4-BE49-F238E27FC236}">
                <a16:creationId xmlns:a16="http://schemas.microsoft.com/office/drawing/2014/main" id="{84A69336-01BB-4E91-893B-D2226CE1CFBA}"/>
              </a:ext>
            </a:extLst>
          </p:cNvPr>
          <p:cNvSpPr txBox="1"/>
          <p:nvPr/>
        </p:nvSpPr>
        <p:spPr>
          <a:xfrm>
            <a:off x="4097224" y="3758449"/>
            <a:ext cx="314509" cy="369332"/>
          </a:xfrm>
          <a:prstGeom prst="rect">
            <a:avLst/>
          </a:prstGeom>
          <a:noFill/>
        </p:spPr>
        <p:txBody>
          <a:bodyPr wrap="none" rtlCol="0" anchor="ctr">
            <a:spAutoFit/>
          </a:bodyPr>
          <a:lstStyle>
            <a:defPPr>
              <a:defRPr lang="en-US"/>
            </a:defPPr>
            <a:lvl1pPr algn="r">
              <a:defRPr sz="2400" b="1">
                <a:solidFill>
                  <a:schemeClr val="tx1">
                    <a:lumMod val="85000"/>
                    <a:lumOff val="15000"/>
                  </a:schemeClr>
                </a:solidFill>
              </a:defRPr>
            </a:lvl1pPr>
          </a:lstStyle>
          <a:p>
            <a:r>
              <a:rPr lang="ar-SA" sz="1800" dirty="0"/>
              <a:t>4</a:t>
            </a:r>
            <a:endParaRPr lang="en-US" sz="1800" dirty="0"/>
          </a:p>
        </p:txBody>
      </p:sp>
      <p:sp>
        <p:nvSpPr>
          <p:cNvPr id="45" name="TextBox 61">
            <a:extLst>
              <a:ext uri="{FF2B5EF4-FFF2-40B4-BE49-F238E27FC236}">
                <a16:creationId xmlns:a16="http://schemas.microsoft.com/office/drawing/2014/main" id="{DB0E38B5-A3E3-433E-9177-6DE2F3510E8C}"/>
              </a:ext>
            </a:extLst>
          </p:cNvPr>
          <p:cNvSpPr txBox="1"/>
          <p:nvPr/>
        </p:nvSpPr>
        <p:spPr>
          <a:xfrm>
            <a:off x="5452689" y="1978314"/>
            <a:ext cx="314510" cy="369332"/>
          </a:xfrm>
          <a:prstGeom prst="rect">
            <a:avLst/>
          </a:prstGeom>
          <a:noFill/>
        </p:spPr>
        <p:txBody>
          <a:bodyPr wrap="none" rtlCol="0" anchor="ctr">
            <a:spAutoFit/>
          </a:bodyPr>
          <a:lstStyle>
            <a:defPPr>
              <a:defRPr lang="en-US"/>
            </a:defPPr>
            <a:lvl1pPr>
              <a:defRPr sz="2400" b="1">
                <a:solidFill>
                  <a:schemeClr val="tx1">
                    <a:lumMod val="85000"/>
                    <a:lumOff val="15000"/>
                  </a:schemeClr>
                </a:solidFill>
              </a:defRPr>
            </a:lvl1pPr>
          </a:lstStyle>
          <a:p>
            <a:r>
              <a:rPr lang="ar-SA" sz="1800" dirty="0"/>
              <a:t>2</a:t>
            </a:r>
            <a:endParaRPr lang="en-US" sz="1800" dirty="0"/>
          </a:p>
        </p:txBody>
      </p:sp>
      <p:sp>
        <p:nvSpPr>
          <p:cNvPr id="46" name="TextBox 64">
            <a:extLst>
              <a:ext uri="{FF2B5EF4-FFF2-40B4-BE49-F238E27FC236}">
                <a16:creationId xmlns:a16="http://schemas.microsoft.com/office/drawing/2014/main" id="{4BE29913-8C46-4BD5-8BFF-5A47DF74ADDC}"/>
              </a:ext>
            </a:extLst>
          </p:cNvPr>
          <p:cNvSpPr txBox="1"/>
          <p:nvPr/>
        </p:nvSpPr>
        <p:spPr>
          <a:xfrm>
            <a:off x="3116075" y="2704980"/>
            <a:ext cx="314509" cy="369332"/>
          </a:xfrm>
          <a:prstGeom prst="rect">
            <a:avLst/>
          </a:prstGeom>
          <a:noFill/>
        </p:spPr>
        <p:txBody>
          <a:bodyPr wrap="none" rtlCol="0" anchor="ctr">
            <a:spAutoFit/>
          </a:bodyPr>
          <a:lstStyle>
            <a:defPPr>
              <a:defRPr lang="en-US"/>
            </a:defPPr>
            <a:lvl1pPr algn="r">
              <a:defRPr sz="2400" b="1">
                <a:solidFill>
                  <a:schemeClr val="tx1">
                    <a:lumMod val="85000"/>
                    <a:lumOff val="15000"/>
                  </a:schemeClr>
                </a:solidFill>
              </a:defRPr>
            </a:lvl1pPr>
          </a:lstStyle>
          <a:p>
            <a:r>
              <a:rPr lang="ar-SA" sz="1800" dirty="0"/>
              <a:t>5</a:t>
            </a:r>
            <a:endParaRPr lang="en-US" sz="1800" dirty="0"/>
          </a:p>
        </p:txBody>
      </p:sp>
      <p:sp>
        <p:nvSpPr>
          <p:cNvPr id="48" name="TextBox 49">
            <a:extLst>
              <a:ext uri="{FF2B5EF4-FFF2-40B4-BE49-F238E27FC236}">
                <a16:creationId xmlns:a16="http://schemas.microsoft.com/office/drawing/2014/main" id="{18D5D3EB-2F86-4B38-B84D-DC08C9B5E51C}"/>
              </a:ext>
            </a:extLst>
          </p:cNvPr>
          <p:cNvSpPr txBox="1"/>
          <p:nvPr/>
        </p:nvSpPr>
        <p:spPr>
          <a:xfrm>
            <a:off x="5486400" y="1163419"/>
            <a:ext cx="2438400" cy="646331"/>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1 – مفهوم التعلم الالكتروني ونظرة تاريخية</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pic>
        <p:nvPicPr>
          <p:cNvPr id="51" name="Graphic 57" descr="Customer review outline">
            <a:extLst>
              <a:ext uri="{FF2B5EF4-FFF2-40B4-BE49-F238E27FC236}">
                <a16:creationId xmlns:a16="http://schemas.microsoft.com/office/drawing/2014/main" id="{1934FFF2-77AC-447F-84D9-4E178D275B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43002" y="1809750"/>
            <a:ext cx="496802" cy="496802"/>
          </a:xfrm>
          <a:prstGeom prst="rect">
            <a:avLst/>
          </a:prstGeom>
        </p:spPr>
      </p:pic>
      <p:pic>
        <p:nvPicPr>
          <p:cNvPr id="11" name="صورة 10">
            <a:extLst>
              <a:ext uri="{FF2B5EF4-FFF2-40B4-BE49-F238E27FC236}">
                <a16:creationId xmlns:a16="http://schemas.microsoft.com/office/drawing/2014/main" id="{B83197EB-3DF9-49A9-A7E5-CB0A7028E2E1}"/>
              </a:ext>
            </a:extLst>
          </p:cNvPr>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val="0"/>
              </a:ext>
            </a:extLst>
          </a:blip>
          <a:stretch>
            <a:fillRect/>
          </a:stretch>
        </p:blipFill>
        <p:spPr>
          <a:xfrm>
            <a:off x="5188024" y="2377440"/>
            <a:ext cx="422910" cy="422910"/>
          </a:xfrm>
          <a:prstGeom prst="rect">
            <a:avLst/>
          </a:prstGeom>
        </p:spPr>
      </p:pic>
      <p:sp>
        <p:nvSpPr>
          <p:cNvPr id="52" name="TextBox 49">
            <a:extLst>
              <a:ext uri="{FF2B5EF4-FFF2-40B4-BE49-F238E27FC236}">
                <a16:creationId xmlns:a16="http://schemas.microsoft.com/office/drawing/2014/main" id="{8C3DF4AE-1E1B-47FC-80C5-72D4F93CDA21}"/>
              </a:ext>
            </a:extLst>
          </p:cNvPr>
          <p:cNvSpPr txBox="1"/>
          <p:nvPr/>
        </p:nvSpPr>
        <p:spPr>
          <a:xfrm>
            <a:off x="6172200" y="3040618"/>
            <a:ext cx="2438400" cy="369332"/>
          </a:xfrm>
          <a:prstGeom prst="rect">
            <a:avLst/>
          </a:prstGeom>
          <a:noFill/>
        </p:spPr>
        <p:txBody>
          <a:bodyPr wrap="square" lIns="0" rIns="0" rtlCol="0" anchor="b">
            <a:spAutoFit/>
          </a:bodyPr>
          <a:lstStyle/>
          <a:p>
            <a:pPr algn="ctr"/>
            <a:r>
              <a:rPr lang="en-US" b="1" noProof="1">
                <a:solidFill>
                  <a:schemeClr val="bg1">
                    <a:lumMod val="85000"/>
                  </a:schemeClr>
                </a:solidFill>
                <a:latin typeface="Traditional Arabic" panose="02020603050405020304" pitchFamily="18" charset="-78"/>
                <a:cs typeface="Traditional Arabic" panose="02020603050405020304" pitchFamily="18" charset="-78"/>
              </a:rPr>
              <a:t>(LMS)</a:t>
            </a:r>
            <a:r>
              <a:rPr lang="ar-SA" b="1" noProof="1">
                <a:solidFill>
                  <a:schemeClr val="bg1">
                    <a:lumMod val="85000"/>
                  </a:schemeClr>
                </a:solidFill>
                <a:latin typeface="Traditional Arabic" panose="02020603050405020304" pitchFamily="18" charset="-78"/>
                <a:cs typeface="Traditional Arabic" panose="02020603050405020304" pitchFamily="18" charset="-78"/>
              </a:rPr>
              <a:t>2 – أنظمة إدارة التعلم </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sp>
        <p:nvSpPr>
          <p:cNvPr id="53" name="TextBox 49">
            <a:extLst>
              <a:ext uri="{FF2B5EF4-FFF2-40B4-BE49-F238E27FC236}">
                <a16:creationId xmlns:a16="http://schemas.microsoft.com/office/drawing/2014/main" id="{B37EFBDB-2180-47F4-B255-CD4095A98F32}"/>
              </a:ext>
            </a:extLst>
          </p:cNvPr>
          <p:cNvSpPr txBox="1"/>
          <p:nvPr/>
        </p:nvSpPr>
        <p:spPr>
          <a:xfrm>
            <a:off x="390225" y="3116818"/>
            <a:ext cx="2438400" cy="369332"/>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4 – التعلم الذاتي والتعلم الالكتروني</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sp>
        <p:nvSpPr>
          <p:cNvPr id="54" name="TextBox 49">
            <a:extLst>
              <a:ext uri="{FF2B5EF4-FFF2-40B4-BE49-F238E27FC236}">
                <a16:creationId xmlns:a16="http://schemas.microsoft.com/office/drawing/2014/main" id="{E0A63183-A95D-41AC-B364-81794934E2BD}"/>
              </a:ext>
            </a:extLst>
          </p:cNvPr>
          <p:cNvSpPr txBox="1"/>
          <p:nvPr/>
        </p:nvSpPr>
        <p:spPr>
          <a:xfrm>
            <a:off x="1218313" y="1123950"/>
            <a:ext cx="2438400" cy="646331"/>
          </a:xfrm>
          <a:prstGeom prst="rect">
            <a:avLst/>
          </a:prstGeom>
          <a:noFill/>
        </p:spPr>
        <p:txBody>
          <a:bodyPr wrap="square" lIns="0" rIns="0" rtlCol="0" anchor="b">
            <a:spAutoFit/>
          </a:bodyPr>
          <a:lstStyle/>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5 – الواقع والمستقبل</a:t>
            </a:r>
          </a:p>
          <a:p>
            <a:pPr algn="ctr"/>
            <a:r>
              <a:rPr lang="ar-SA" b="1" noProof="1">
                <a:solidFill>
                  <a:schemeClr val="bg1">
                    <a:lumMod val="85000"/>
                  </a:schemeClr>
                </a:solidFill>
                <a:latin typeface="Traditional Arabic" panose="02020603050405020304" pitchFamily="18" charset="-78"/>
                <a:cs typeface="Traditional Arabic" panose="02020603050405020304" pitchFamily="18" charset="-78"/>
              </a:rPr>
              <a:t> ( وجهة نظر شخصية)</a:t>
            </a:r>
            <a:endParaRPr lang="en-US" b="1" noProof="1">
              <a:solidFill>
                <a:schemeClr val="bg1">
                  <a:lumMod val="85000"/>
                </a:schemeClr>
              </a:solidFill>
              <a:latin typeface="Traditional Arabic" panose="02020603050405020304" pitchFamily="18" charset="-78"/>
              <a:cs typeface="Traditional Arabic" panose="02020603050405020304" pitchFamily="18" charset="-78"/>
            </a:endParaRPr>
          </a:p>
        </p:txBody>
      </p:sp>
      <p:sp>
        <p:nvSpPr>
          <p:cNvPr id="55" name="TextBox 49">
            <a:extLst>
              <a:ext uri="{FF2B5EF4-FFF2-40B4-BE49-F238E27FC236}">
                <a16:creationId xmlns:a16="http://schemas.microsoft.com/office/drawing/2014/main" id="{E53A3E94-7E6A-4AE1-87D1-8E464FFBFF0D}"/>
              </a:ext>
            </a:extLst>
          </p:cNvPr>
          <p:cNvSpPr txBox="1"/>
          <p:nvPr/>
        </p:nvSpPr>
        <p:spPr>
          <a:xfrm>
            <a:off x="3200400" y="4324350"/>
            <a:ext cx="2438400" cy="369332"/>
          </a:xfrm>
          <a:prstGeom prst="rect">
            <a:avLst/>
          </a:prstGeom>
          <a:noFill/>
        </p:spPr>
        <p:txBody>
          <a:bodyPr wrap="square" lIns="0" rIns="0" rtlCol="0" anchor="b">
            <a:spAutoFit/>
          </a:bodyPr>
          <a:lstStyle/>
          <a:p>
            <a:pPr algn="ctr"/>
            <a:r>
              <a:rPr lang="ar-SA" b="1" noProof="1">
                <a:solidFill>
                  <a:schemeClr val="accent4">
                    <a:lumMod val="75000"/>
                  </a:schemeClr>
                </a:solidFill>
                <a:latin typeface="Traditional Arabic" panose="02020603050405020304" pitchFamily="18" charset="-78"/>
                <a:cs typeface="Traditional Arabic" panose="02020603050405020304" pitchFamily="18" charset="-78"/>
              </a:rPr>
              <a:t>3 – اتجاهات حديثة للتعلم الالكتروني</a:t>
            </a:r>
            <a:endParaRPr lang="en-US" b="1" noProof="1">
              <a:solidFill>
                <a:schemeClr val="accent4">
                  <a:lumMod val="75000"/>
                </a:schemeClr>
              </a:solidFill>
              <a:latin typeface="Traditional Arabic" panose="02020603050405020304" pitchFamily="18" charset="-78"/>
              <a:cs typeface="Traditional Arabic" panose="02020603050405020304" pitchFamily="18" charset="-78"/>
            </a:endParaRPr>
          </a:p>
        </p:txBody>
      </p:sp>
      <p:pic>
        <p:nvPicPr>
          <p:cNvPr id="56" name="Graphic 36" descr="Bar graph with upward trend outline">
            <a:extLst>
              <a:ext uri="{FF2B5EF4-FFF2-40B4-BE49-F238E27FC236}">
                <a16:creationId xmlns:a16="http://schemas.microsoft.com/office/drawing/2014/main" id="{333399A3-ECAB-4392-989E-278338ADC7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3600" y="3179618"/>
            <a:ext cx="500718" cy="500718"/>
          </a:xfrm>
          <a:prstGeom prst="rect">
            <a:avLst/>
          </a:prstGeom>
        </p:spPr>
      </p:pic>
      <p:pic>
        <p:nvPicPr>
          <p:cNvPr id="57" name="صورة 56" descr="صورة تحتوي على داكن, ليلة, سماء الليل&#10;&#10;تم إنشاء الوصف تلقائياً">
            <a:extLst>
              <a:ext uri="{FF2B5EF4-FFF2-40B4-BE49-F238E27FC236}">
                <a16:creationId xmlns:a16="http://schemas.microsoft.com/office/drawing/2014/main" id="{17BD7DAE-C731-413A-A89B-A578C80F7093}"/>
              </a:ext>
            </a:extLst>
          </p:cNvPr>
          <p:cNvPicPr>
            <a:picLocks noChangeAspect="1"/>
          </p:cNvPicPr>
          <p:nvPr/>
        </p:nvPicPr>
        <p:blipFill>
          <a:blip r:embed="rId16" cstate="print">
            <a:lum bright="70000" contrast="-70000"/>
            <a:extLst>
              <a:ext uri="{28A0092B-C50C-407E-A947-70E740481C1C}">
                <a14:useLocalDpi xmlns:a14="http://schemas.microsoft.com/office/drawing/2010/main" val="0"/>
              </a:ext>
            </a:extLst>
          </a:blip>
          <a:stretch>
            <a:fillRect/>
          </a:stretch>
        </p:blipFill>
        <p:spPr>
          <a:xfrm flipH="1">
            <a:off x="3751261" y="3135292"/>
            <a:ext cx="579458" cy="579458"/>
          </a:xfrm>
          <a:prstGeom prst="rect">
            <a:avLst/>
          </a:prstGeom>
        </p:spPr>
      </p:pic>
      <p:pic>
        <p:nvPicPr>
          <p:cNvPr id="59" name="صورة 58">
            <a:extLst>
              <a:ext uri="{FF2B5EF4-FFF2-40B4-BE49-F238E27FC236}">
                <a16:creationId xmlns:a16="http://schemas.microsoft.com/office/drawing/2014/main" id="{C0216A77-2736-49DC-BDB8-DE87DD352FC3}"/>
              </a:ext>
            </a:extLst>
          </p:cNvPr>
          <p:cNvPicPr>
            <a:picLocks noChangeAspect="1"/>
          </p:cNvPicPr>
          <p:nvPr/>
        </p:nvPicPr>
        <p:blipFill>
          <a:blip r:embed="rId17" cstate="print">
            <a:lum bright="70000" contrast="-70000"/>
            <a:extLst>
              <a:ext uri="{BEBA8EAE-BF5A-486C-A8C5-ECC9F3942E4B}">
                <a14:imgProps xmlns:a14="http://schemas.microsoft.com/office/drawing/2010/main">
                  <a14:imgLayer r:embed="rId18">
                    <a14:imgEffect>
                      <a14:colorTemperature colorTemp="1500"/>
                    </a14:imgEffect>
                    <a14:imgEffect>
                      <a14:saturation sat="204000"/>
                    </a14:imgEffect>
                  </a14:imgLayer>
                </a14:imgProps>
              </a:ext>
              <a:ext uri="{28A0092B-C50C-407E-A947-70E740481C1C}">
                <a14:useLocalDpi xmlns:a14="http://schemas.microsoft.com/office/drawing/2010/main" val="0"/>
              </a:ext>
            </a:extLst>
          </a:blip>
          <a:stretch>
            <a:fillRect/>
          </a:stretch>
        </p:blipFill>
        <p:spPr>
          <a:xfrm>
            <a:off x="3430585" y="2278178"/>
            <a:ext cx="517776" cy="517776"/>
          </a:xfrm>
          <a:prstGeom prst="rect">
            <a:avLst/>
          </a:prstGeom>
        </p:spPr>
      </p:pic>
    </p:spTree>
    <p:extLst>
      <p:ext uri="{BB962C8B-B14F-4D97-AF65-F5344CB8AC3E}">
        <p14:creationId xmlns:p14="http://schemas.microsoft.com/office/powerpoint/2010/main" val="18784889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27</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dirty="0">
                <a:solidFill>
                  <a:schemeClr val="tx1">
                    <a:lumMod val="50000"/>
                    <a:lumOff val="50000"/>
                  </a:schemeClr>
                </a:solidFill>
                <a:latin typeface="Abomsaab" panose="03020402040406030203" pitchFamily="66" charset="-78"/>
                <a:cs typeface="Abomsaab" panose="03020402040406030203" pitchFamily="66" charset="-78"/>
              </a:rPr>
              <a:t>الاتجاهات الحديثة للتعلم الالكتروني</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5122" name="Picture 2" descr="7 Key eLearning Trends For 2016 - eLearning Industry">
            <a:extLst>
              <a:ext uri="{FF2B5EF4-FFF2-40B4-BE49-F238E27FC236}">
                <a16:creationId xmlns:a16="http://schemas.microsoft.com/office/drawing/2014/main" id="{6A604C8D-CEBF-47FE-A8B2-64C33B878D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141" y="1447837"/>
            <a:ext cx="3124659" cy="249664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2" name="مجموعة 1">
            <a:extLst>
              <a:ext uri="{FF2B5EF4-FFF2-40B4-BE49-F238E27FC236}">
                <a16:creationId xmlns:a16="http://schemas.microsoft.com/office/drawing/2014/main" id="{C915BC86-42A6-2483-5040-B9AB322A8F43}"/>
              </a:ext>
            </a:extLst>
          </p:cNvPr>
          <p:cNvGrpSpPr/>
          <p:nvPr/>
        </p:nvGrpSpPr>
        <p:grpSpPr>
          <a:xfrm>
            <a:off x="5715000" y="4662420"/>
            <a:ext cx="1969578" cy="413539"/>
            <a:chOff x="6258534" y="4685030"/>
            <a:chExt cx="1969578" cy="413539"/>
          </a:xfrm>
        </p:grpSpPr>
        <p:sp>
          <p:nvSpPr>
            <p:cNvPr id="3" name="مستطيل 2">
              <a:extLst>
                <a:ext uri="{FF2B5EF4-FFF2-40B4-BE49-F238E27FC236}">
                  <a16:creationId xmlns:a16="http://schemas.microsoft.com/office/drawing/2014/main" id="{ADC2A7A5-074D-41B0-48E0-288A3479D5A9}"/>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46FE41A5-F5BD-F368-7883-CE79DC4B86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6AAE562A-A85E-2C90-7DAB-D52BC1D6793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30968162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28</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dirty="0">
                <a:solidFill>
                  <a:schemeClr val="tx1">
                    <a:lumMod val="50000"/>
                    <a:lumOff val="50000"/>
                  </a:schemeClr>
                </a:solidFill>
                <a:latin typeface="Abomsaab" panose="03020402040406030203" pitchFamily="66" charset="-78"/>
                <a:cs typeface="Abomsaab" panose="03020402040406030203" pitchFamily="66" charset="-78"/>
              </a:rPr>
              <a:t>الاتجاهات الحديثة للتعلم الالكتروني</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7" name="مجموعة 6">
            <a:extLst>
              <a:ext uri="{FF2B5EF4-FFF2-40B4-BE49-F238E27FC236}">
                <a16:creationId xmlns:a16="http://schemas.microsoft.com/office/drawing/2014/main" id="{51F36423-65DB-4D22-A2E9-2C8E86313959}"/>
              </a:ext>
            </a:extLst>
          </p:cNvPr>
          <p:cNvGrpSpPr/>
          <p:nvPr/>
        </p:nvGrpSpPr>
        <p:grpSpPr>
          <a:xfrm>
            <a:off x="6629400" y="1731578"/>
            <a:ext cx="1524000" cy="1069056"/>
            <a:chOff x="6400800" y="1368067"/>
            <a:chExt cx="1524000" cy="1069056"/>
          </a:xfrm>
        </p:grpSpPr>
        <p:pic>
          <p:nvPicPr>
            <p:cNvPr id="6148" name="Picture 4" descr="Adaptive, algorithm, data, flow, hierarchy, modeling, system">
              <a:extLst>
                <a:ext uri="{FF2B5EF4-FFF2-40B4-BE49-F238E27FC236}">
                  <a16:creationId xmlns:a16="http://schemas.microsoft.com/office/drawing/2014/main" id="{3CB25BEE-C790-451C-B783-51B28AFAC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14" y="1368067"/>
              <a:ext cx="824186" cy="824186"/>
            </a:xfrm>
            <a:prstGeom prst="rect">
              <a:avLst/>
            </a:prstGeom>
            <a:noFill/>
            <a:extLst>
              <a:ext uri="{909E8E84-426E-40DD-AFC4-6F175D3DCCD1}">
                <a14:hiddenFill xmlns:a14="http://schemas.microsoft.com/office/drawing/2010/main">
                  <a:solidFill>
                    <a:srgbClr val="FFFFFF"/>
                  </a:solidFill>
                </a14:hiddenFill>
              </a:ext>
            </a:extLst>
          </p:spPr>
        </p:pic>
        <p:sp>
          <p:nvSpPr>
            <p:cNvPr id="21" name="مربع نص 20">
              <a:extLst>
                <a:ext uri="{FF2B5EF4-FFF2-40B4-BE49-F238E27FC236}">
                  <a16:creationId xmlns:a16="http://schemas.microsoft.com/office/drawing/2014/main" id="{D6722A51-8AF8-4B20-80CA-D370A26A0FB1}"/>
                </a:ext>
              </a:extLst>
            </p:cNvPr>
            <p:cNvSpPr txBox="1"/>
            <p:nvPr/>
          </p:nvSpPr>
          <p:spPr>
            <a:xfrm>
              <a:off x="6400800" y="1975458"/>
              <a:ext cx="1233214"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التكيفي</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5" name="مجموعة 4">
            <a:extLst>
              <a:ext uri="{FF2B5EF4-FFF2-40B4-BE49-F238E27FC236}">
                <a16:creationId xmlns:a16="http://schemas.microsoft.com/office/drawing/2014/main" id="{ED6C2BF2-F395-4C77-9C1B-B6650B4CD69D}"/>
              </a:ext>
            </a:extLst>
          </p:cNvPr>
          <p:cNvGrpSpPr/>
          <p:nvPr/>
        </p:nvGrpSpPr>
        <p:grpSpPr>
          <a:xfrm>
            <a:off x="3429000" y="2693927"/>
            <a:ext cx="2510132" cy="743519"/>
            <a:chOff x="2576787" y="1447837"/>
            <a:chExt cx="2510132" cy="743519"/>
          </a:xfrm>
        </p:grpSpPr>
        <p:pic>
          <p:nvPicPr>
            <p:cNvPr id="6150" name="Picture 6" descr="Courses, e-learning, education, knowledge, magnifying glass, micro learning, online">
              <a:extLst>
                <a:ext uri="{FF2B5EF4-FFF2-40B4-BE49-F238E27FC236}">
                  <a16:creationId xmlns:a16="http://schemas.microsoft.com/office/drawing/2014/main" id="{32DBAE84-55B8-4CE4-9578-A516C7FB1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7837"/>
              <a:ext cx="743519" cy="743519"/>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a:extLst>
                <a:ext uri="{FF2B5EF4-FFF2-40B4-BE49-F238E27FC236}">
                  <a16:creationId xmlns:a16="http://schemas.microsoft.com/office/drawing/2014/main" id="{E8E5AB11-8EF3-46EC-9F52-F214906CCC08}"/>
                </a:ext>
              </a:extLst>
            </p:cNvPr>
            <p:cNvSpPr txBox="1"/>
            <p:nvPr/>
          </p:nvSpPr>
          <p:spPr>
            <a:xfrm>
              <a:off x="2576787" y="1588763"/>
              <a:ext cx="1766613"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11" name="مجموعة 10">
            <a:extLst>
              <a:ext uri="{FF2B5EF4-FFF2-40B4-BE49-F238E27FC236}">
                <a16:creationId xmlns:a16="http://schemas.microsoft.com/office/drawing/2014/main" id="{61E30C89-8D18-4252-9D7F-92E9329BC4DB}"/>
              </a:ext>
            </a:extLst>
          </p:cNvPr>
          <p:cNvGrpSpPr/>
          <p:nvPr/>
        </p:nvGrpSpPr>
        <p:grpSpPr>
          <a:xfrm>
            <a:off x="1085963" y="1885950"/>
            <a:ext cx="1521583" cy="988390"/>
            <a:chOff x="914400" y="1443858"/>
            <a:chExt cx="1521583" cy="988390"/>
          </a:xfrm>
        </p:grpSpPr>
        <p:pic>
          <p:nvPicPr>
            <p:cNvPr id="24" name="Picture 4">
              <a:extLst>
                <a:ext uri="{FF2B5EF4-FFF2-40B4-BE49-F238E27FC236}">
                  <a16:creationId xmlns:a16="http://schemas.microsoft.com/office/drawing/2014/main" id="{7103930C-4B3E-4F65-A1B8-AFCD9B7CA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692464" y="1443858"/>
              <a:ext cx="743519" cy="743519"/>
            </a:xfrm>
            <a:prstGeom prst="rect">
              <a:avLst/>
            </a:prstGeom>
            <a:noFill/>
            <a:extLst>
              <a:ext uri="{909E8E84-426E-40DD-AFC4-6F175D3DCCD1}">
                <a14:hiddenFill xmlns:a14="http://schemas.microsoft.com/office/drawing/2010/main">
                  <a:solidFill>
                    <a:srgbClr val="FFFFFF"/>
                  </a:solidFill>
                </a14:hiddenFill>
              </a:ext>
            </a:extLst>
          </p:spPr>
        </p:pic>
        <p:sp>
          <p:nvSpPr>
            <p:cNvPr id="25" name="مربع نص 24">
              <a:extLst>
                <a:ext uri="{FF2B5EF4-FFF2-40B4-BE49-F238E27FC236}">
                  <a16:creationId xmlns:a16="http://schemas.microsoft.com/office/drawing/2014/main" id="{D26B6125-BABD-4EEE-A082-E83E5F754D04}"/>
                </a:ext>
              </a:extLst>
            </p:cNvPr>
            <p:cNvSpPr txBox="1"/>
            <p:nvPr/>
          </p:nvSpPr>
          <p:spPr>
            <a:xfrm>
              <a:off x="914400" y="1970583"/>
              <a:ext cx="1233214"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الجوال</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12" name="مجموعة 11">
            <a:extLst>
              <a:ext uri="{FF2B5EF4-FFF2-40B4-BE49-F238E27FC236}">
                <a16:creationId xmlns:a16="http://schemas.microsoft.com/office/drawing/2014/main" id="{B83C6231-1DF4-4C6A-B66C-914E343F2D0D}"/>
              </a:ext>
            </a:extLst>
          </p:cNvPr>
          <p:cNvGrpSpPr/>
          <p:nvPr/>
        </p:nvGrpSpPr>
        <p:grpSpPr>
          <a:xfrm>
            <a:off x="914400" y="3764305"/>
            <a:ext cx="2743200" cy="636245"/>
            <a:chOff x="914400" y="3638550"/>
            <a:chExt cx="2743200" cy="636245"/>
          </a:xfrm>
        </p:grpSpPr>
        <p:pic>
          <p:nvPicPr>
            <p:cNvPr id="27" name="Picture 6">
              <a:extLst>
                <a:ext uri="{FF2B5EF4-FFF2-40B4-BE49-F238E27FC236}">
                  <a16:creationId xmlns:a16="http://schemas.microsoft.com/office/drawing/2014/main" id="{CD003C20-45EC-4712-8FF5-21D56697A5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021355" y="3638550"/>
              <a:ext cx="636245" cy="636245"/>
            </a:xfrm>
            <a:prstGeom prst="rect">
              <a:avLst/>
            </a:prstGeom>
            <a:noFill/>
            <a:extLst>
              <a:ext uri="{909E8E84-426E-40DD-AFC4-6F175D3DCCD1}">
                <a14:hiddenFill xmlns:a14="http://schemas.microsoft.com/office/drawing/2010/main">
                  <a:solidFill>
                    <a:srgbClr val="FFFFFF"/>
                  </a:solidFill>
                </a14:hiddenFill>
              </a:ext>
            </a:extLst>
          </p:spPr>
        </p:pic>
        <p:sp>
          <p:nvSpPr>
            <p:cNvPr id="28" name="مربع نص 27">
              <a:extLst>
                <a:ext uri="{FF2B5EF4-FFF2-40B4-BE49-F238E27FC236}">
                  <a16:creationId xmlns:a16="http://schemas.microsoft.com/office/drawing/2014/main" id="{05D16336-2E3C-4E8B-8B12-4418E416A156}"/>
                </a:ext>
              </a:extLst>
            </p:cNvPr>
            <p:cNvSpPr txBox="1"/>
            <p:nvPr/>
          </p:nvSpPr>
          <p:spPr>
            <a:xfrm>
              <a:off x="914400" y="3811220"/>
              <a:ext cx="2106955"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الواقع الافتراضي والواقع المعزز</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15" name="مجموعة 14">
            <a:extLst>
              <a:ext uri="{FF2B5EF4-FFF2-40B4-BE49-F238E27FC236}">
                <a16:creationId xmlns:a16="http://schemas.microsoft.com/office/drawing/2014/main" id="{F98CEEC3-129E-4C18-8762-BA8552A7360C}"/>
              </a:ext>
            </a:extLst>
          </p:cNvPr>
          <p:cNvGrpSpPr/>
          <p:nvPr/>
        </p:nvGrpSpPr>
        <p:grpSpPr>
          <a:xfrm>
            <a:off x="5562600" y="3405547"/>
            <a:ext cx="2359011" cy="636245"/>
            <a:chOff x="5562600" y="3405547"/>
            <a:chExt cx="2359011" cy="636245"/>
          </a:xfrm>
        </p:grpSpPr>
        <p:pic>
          <p:nvPicPr>
            <p:cNvPr id="31" name="Picture 6">
              <a:extLst>
                <a:ext uri="{FF2B5EF4-FFF2-40B4-BE49-F238E27FC236}">
                  <a16:creationId xmlns:a16="http://schemas.microsoft.com/office/drawing/2014/main" id="{6D6620E0-7A5E-4554-BE38-D284715B28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285366" y="3405547"/>
              <a:ext cx="636245" cy="636245"/>
            </a:xfrm>
            <a:prstGeom prst="rect">
              <a:avLst/>
            </a:prstGeom>
            <a:noFill/>
            <a:extLst>
              <a:ext uri="{909E8E84-426E-40DD-AFC4-6F175D3DCCD1}">
                <a14:hiddenFill xmlns:a14="http://schemas.microsoft.com/office/drawing/2010/main">
                  <a:solidFill>
                    <a:srgbClr val="FFFFFF"/>
                  </a:solidFill>
                </a14:hiddenFill>
              </a:ext>
            </a:extLst>
          </p:spPr>
        </p:pic>
        <p:sp>
          <p:nvSpPr>
            <p:cNvPr id="32" name="مربع نص 31">
              <a:extLst>
                <a:ext uri="{FF2B5EF4-FFF2-40B4-BE49-F238E27FC236}">
                  <a16:creationId xmlns:a16="http://schemas.microsoft.com/office/drawing/2014/main" id="{7C592307-8047-43A3-9644-D2EC653BE4C2}"/>
                </a:ext>
              </a:extLst>
            </p:cNvPr>
            <p:cNvSpPr txBox="1"/>
            <p:nvPr/>
          </p:nvSpPr>
          <p:spPr>
            <a:xfrm>
              <a:off x="5562600" y="3578217"/>
              <a:ext cx="1749411"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المعتمد على الفيديو</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8" name="مجموعة 7">
            <a:extLst>
              <a:ext uri="{FF2B5EF4-FFF2-40B4-BE49-F238E27FC236}">
                <a16:creationId xmlns:a16="http://schemas.microsoft.com/office/drawing/2014/main" id="{DAF53708-F4AB-48B9-86F2-B80E8C81AB13}"/>
              </a:ext>
            </a:extLst>
          </p:cNvPr>
          <p:cNvGrpSpPr/>
          <p:nvPr/>
        </p:nvGrpSpPr>
        <p:grpSpPr>
          <a:xfrm>
            <a:off x="3581400" y="1380528"/>
            <a:ext cx="1872312" cy="636245"/>
            <a:chOff x="3581400" y="1380528"/>
            <a:chExt cx="1872312" cy="636245"/>
          </a:xfrm>
        </p:grpSpPr>
        <p:pic>
          <p:nvPicPr>
            <p:cNvPr id="33" name="Picture 6">
              <a:extLst>
                <a:ext uri="{FF2B5EF4-FFF2-40B4-BE49-F238E27FC236}">
                  <a16:creationId xmlns:a16="http://schemas.microsoft.com/office/drawing/2014/main" id="{A113685C-6B57-4EEF-8CFD-7CCC925859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4817467" y="1380528"/>
              <a:ext cx="636245" cy="636245"/>
            </a:xfrm>
            <a:prstGeom prst="rect">
              <a:avLst/>
            </a:prstGeom>
            <a:noFill/>
            <a:extLst>
              <a:ext uri="{909E8E84-426E-40DD-AFC4-6F175D3DCCD1}">
                <a14:hiddenFill xmlns:a14="http://schemas.microsoft.com/office/drawing/2010/main">
                  <a:solidFill>
                    <a:srgbClr val="FFFFFF"/>
                  </a:solidFill>
                </a14:hiddenFill>
              </a:ext>
            </a:extLst>
          </p:spPr>
        </p:pic>
        <p:sp>
          <p:nvSpPr>
            <p:cNvPr id="34" name="مربع نص 33">
              <a:extLst>
                <a:ext uri="{FF2B5EF4-FFF2-40B4-BE49-F238E27FC236}">
                  <a16:creationId xmlns:a16="http://schemas.microsoft.com/office/drawing/2014/main" id="{C852F5A3-F410-4E17-86E0-177D38CF97F7}"/>
                </a:ext>
              </a:extLst>
            </p:cNvPr>
            <p:cNvSpPr txBox="1"/>
            <p:nvPr/>
          </p:nvSpPr>
          <p:spPr>
            <a:xfrm>
              <a:off x="3581400" y="1553198"/>
              <a:ext cx="1262712"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الاجتماعي</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cxnSp>
        <p:nvCxnSpPr>
          <p:cNvPr id="35" name="رابط مستقيم 34">
            <a:extLst>
              <a:ext uri="{FF2B5EF4-FFF2-40B4-BE49-F238E27FC236}">
                <a16:creationId xmlns:a16="http://schemas.microsoft.com/office/drawing/2014/main" id="{E96C1B98-1806-4CC5-98D9-AA67F3200291}"/>
              </a:ext>
            </a:extLst>
          </p:cNvPr>
          <p:cNvCxnSpPr/>
          <p:nvPr/>
        </p:nvCxnSpPr>
        <p:spPr>
          <a:xfrm flipH="1">
            <a:off x="5334000" y="1047750"/>
            <a:ext cx="3404755" cy="0"/>
          </a:xfrm>
          <a:prstGeom prst="line">
            <a:avLst/>
          </a:prstGeom>
        </p:spPr>
        <p:style>
          <a:lnRef idx="3">
            <a:schemeClr val="accent2"/>
          </a:lnRef>
          <a:fillRef idx="0">
            <a:schemeClr val="accent2"/>
          </a:fillRef>
          <a:effectRef idx="2">
            <a:schemeClr val="accent2"/>
          </a:effectRef>
          <a:fontRef idx="minor">
            <a:schemeClr val="tx1"/>
          </a:fontRef>
        </p:style>
      </p:cxnSp>
      <p:grpSp>
        <p:nvGrpSpPr>
          <p:cNvPr id="2" name="مجموعة 1">
            <a:extLst>
              <a:ext uri="{FF2B5EF4-FFF2-40B4-BE49-F238E27FC236}">
                <a16:creationId xmlns:a16="http://schemas.microsoft.com/office/drawing/2014/main" id="{0EA46C06-D0E7-4164-FD97-E74BBDD6F593}"/>
              </a:ext>
            </a:extLst>
          </p:cNvPr>
          <p:cNvGrpSpPr/>
          <p:nvPr/>
        </p:nvGrpSpPr>
        <p:grpSpPr>
          <a:xfrm>
            <a:off x="5633910" y="4676961"/>
            <a:ext cx="1969578" cy="413539"/>
            <a:chOff x="6258534" y="4685030"/>
            <a:chExt cx="1969578" cy="413539"/>
          </a:xfrm>
        </p:grpSpPr>
        <p:sp>
          <p:nvSpPr>
            <p:cNvPr id="3" name="مستطيل 2">
              <a:extLst>
                <a:ext uri="{FF2B5EF4-FFF2-40B4-BE49-F238E27FC236}">
                  <a16:creationId xmlns:a16="http://schemas.microsoft.com/office/drawing/2014/main" id="{1D6AA2D0-FDA2-78DC-C874-1DA7C2DD0E2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E38BD21E-35C6-F89E-EF68-5B5435B014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A3BC15AC-09C8-5B9A-8225-8214249C728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858660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1000"/>
                                        <p:tgtEl>
                                          <p:spTgt spid="35"/>
                                        </p:tgtEl>
                                      </p:cBhvr>
                                    </p:animEffect>
                                    <p:anim calcmode="lin" valueType="num">
                                      <p:cBhvr>
                                        <p:cTn id="43" dur="1000" fill="hold"/>
                                        <p:tgtEl>
                                          <p:spTgt spid="35"/>
                                        </p:tgtEl>
                                        <p:attrNameLst>
                                          <p:attrName>ppt_x</p:attrName>
                                        </p:attrNameLst>
                                      </p:cBhvr>
                                      <p:tavLst>
                                        <p:tav tm="0">
                                          <p:val>
                                            <p:strVal val="#ppt_x"/>
                                          </p:val>
                                        </p:tav>
                                        <p:tav tm="100000">
                                          <p:val>
                                            <p:strVal val="#ppt_x"/>
                                          </p:val>
                                        </p:tav>
                                      </p:tavLst>
                                    </p:anim>
                                    <p:anim calcmode="lin" valueType="num">
                                      <p:cBhvr>
                                        <p:cTn id="4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29</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dirty="0">
                <a:solidFill>
                  <a:schemeClr val="tx1">
                    <a:lumMod val="50000"/>
                    <a:lumOff val="50000"/>
                  </a:schemeClr>
                </a:solidFill>
                <a:latin typeface="Abomsaab" panose="03020402040406030203" pitchFamily="66" charset="-78"/>
                <a:cs typeface="Abomsaab" panose="03020402040406030203" pitchFamily="66" charset="-78"/>
              </a:rPr>
              <a:t>الاتجاهات الحديثة للتعلم الالكتروني</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881C8D51-BC70-47BE-B027-2326F0377586}"/>
              </a:ext>
            </a:extLst>
          </p:cNvPr>
          <p:cNvGrpSpPr/>
          <p:nvPr/>
        </p:nvGrpSpPr>
        <p:grpSpPr>
          <a:xfrm>
            <a:off x="5696669" y="1312540"/>
            <a:ext cx="1755023" cy="988390"/>
            <a:chOff x="852523" y="1885950"/>
            <a:chExt cx="1755023" cy="988390"/>
          </a:xfrm>
        </p:grpSpPr>
        <p:pic>
          <p:nvPicPr>
            <p:cNvPr id="24" name="Picture 4">
              <a:extLst>
                <a:ext uri="{FF2B5EF4-FFF2-40B4-BE49-F238E27FC236}">
                  <a16:creationId xmlns:a16="http://schemas.microsoft.com/office/drawing/2014/main" id="{7103930C-4B3E-4F65-A1B8-AFCD9B7CAE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1864027" y="1885950"/>
              <a:ext cx="743519" cy="743519"/>
            </a:xfrm>
            <a:prstGeom prst="rect">
              <a:avLst/>
            </a:prstGeom>
            <a:noFill/>
            <a:extLst>
              <a:ext uri="{909E8E84-426E-40DD-AFC4-6F175D3DCCD1}">
                <a14:hiddenFill xmlns:a14="http://schemas.microsoft.com/office/drawing/2010/main">
                  <a:solidFill>
                    <a:srgbClr val="FFFFFF"/>
                  </a:solidFill>
                </a14:hiddenFill>
              </a:ext>
            </a:extLst>
          </p:spPr>
        </p:pic>
        <p:sp>
          <p:nvSpPr>
            <p:cNvPr id="25" name="مربع نص 24">
              <a:extLst>
                <a:ext uri="{FF2B5EF4-FFF2-40B4-BE49-F238E27FC236}">
                  <a16:creationId xmlns:a16="http://schemas.microsoft.com/office/drawing/2014/main" id="{D26B6125-BABD-4EEE-A082-E83E5F754D04}"/>
                </a:ext>
              </a:extLst>
            </p:cNvPr>
            <p:cNvSpPr txBox="1"/>
            <p:nvPr/>
          </p:nvSpPr>
          <p:spPr>
            <a:xfrm>
              <a:off x="852523" y="2412675"/>
              <a:ext cx="1466654"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الذكاء الاصطناعي</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3" name="مجموعة 2">
            <a:extLst>
              <a:ext uri="{FF2B5EF4-FFF2-40B4-BE49-F238E27FC236}">
                <a16:creationId xmlns:a16="http://schemas.microsoft.com/office/drawing/2014/main" id="{F3D74BE1-285D-4E5E-8FBD-63D589BBD74F}"/>
              </a:ext>
            </a:extLst>
          </p:cNvPr>
          <p:cNvGrpSpPr/>
          <p:nvPr/>
        </p:nvGrpSpPr>
        <p:grpSpPr>
          <a:xfrm>
            <a:off x="2706414" y="2455540"/>
            <a:ext cx="1865586" cy="1030610"/>
            <a:chOff x="5715000" y="2988940"/>
            <a:chExt cx="1865586" cy="1030610"/>
          </a:xfrm>
        </p:grpSpPr>
        <p:pic>
          <p:nvPicPr>
            <p:cNvPr id="37" name="Picture 4">
              <a:extLst>
                <a:ext uri="{FF2B5EF4-FFF2-40B4-BE49-F238E27FC236}">
                  <a16:creationId xmlns:a16="http://schemas.microsoft.com/office/drawing/2014/main" id="{7ACE0830-E994-41BF-AE06-683830BC1B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837067" y="2988940"/>
              <a:ext cx="743519" cy="743519"/>
            </a:xfrm>
            <a:prstGeom prst="rect">
              <a:avLst/>
            </a:prstGeom>
            <a:noFill/>
            <a:extLst>
              <a:ext uri="{909E8E84-426E-40DD-AFC4-6F175D3DCCD1}">
                <a14:hiddenFill xmlns:a14="http://schemas.microsoft.com/office/drawing/2010/main">
                  <a:solidFill>
                    <a:srgbClr val="FFFFFF"/>
                  </a:solidFill>
                </a14:hiddenFill>
              </a:ext>
            </a:extLst>
          </p:spPr>
        </p:pic>
        <p:sp>
          <p:nvSpPr>
            <p:cNvPr id="38" name="مربع نص 37">
              <a:extLst>
                <a:ext uri="{FF2B5EF4-FFF2-40B4-BE49-F238E27FC236}">
                  <a16:creationId xmlns:a16="http://schemas.microsoft.com/office/drawing/2014/main" id="{D507187C-8ADC-4BF5-B48C-52E51007207B}"/>
                </a:ext>
              </a:extLst>
            </p:cNvPr>
            <p:cNvSpPr txBox="1"/>
            <p:nvPr/>
          </p:nvSpPr>
          <p:spPr>
            <a:xfrm>
              <a:off x="5715000" y="3557885"/>
              <a:ext cx="1466654"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تحليل بيانات التعلم</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sp>
        <p:nvSpPr>
          <p:cNvPr id="42" name="مربع نص 41">
            <a:extLst>
              <a:ext uri="{FF2B5EF4-FFF2-40B4-BE49-F238E27FC236}">
                <a16:creationId xmlns:a16="http://schemas.microsoft.com/office/drawing/2014/main" id="{960664C3-DF4F-4D54-9B2E-4EB8571FF905}"/>
              </a:ext>
            </a:extLst>
          </p:cNvPr>
          <p:cNvSpPr txBox="1"/>
          <p:nvPr/>
        </p:nvSpPr>
        <p:spPr>
          <a:xfrm>
            <a:off x="1119332" y="3754219"/>
            <a:ext cx="2919268" cy="646331"/>
          </a:xfrm>
          <a:prstGeom prst="rect">
            <a:avLst/>
          </a:prstGeom>
          <a:noFill/>
        </p:spPr>
        <p:txBody>
          <a:bodyPr wrap="square">
            <a:spAutoFit/>
          </a:bodyPr>
          <a:lstStyle/>
          <a:p>
            <a:pPr algn="l"/>
            <a:r>
              <a:rPr lang="ar-SA" b="1" i="0" dirty="0" err="1">
                <a:solidFill>
                  <a:schemeClr val="accent2">
                    <a:lumMod val="75000"/>
                  </a:schemeClr>
                </a:solidFill>
                <a:effectLst/>
                <a:latin typeface="Arial Black" panose="020B0A04020102020204" pitchFamily="34" charset="0"/>
                <a:cs typeface="Roboto Condensed" panose="020B0604020202020204" pitchFamily="2" charset="0"/>
              </a:rPr>
              <a:t>Learning</a:t>
            </a:r>
            <a:r>
              <a:rPr lang="ar-SA" b="1" dirty="0">
                <a:solidFill>
                  <a:schemeClr val="accent2">
                    <a:lumMod val="75000"/>
                  </a:schemeClr>
                </a:solidFill>
                <a:latin typeface="Arial Black" panose="020B0A04020102020204" pitchFamily="34" charset="0"/>
                <a:cs typeface="Roboto Condensed" panose="020B0604020202020204" pitchFamily="2" charset="0"/>
              </a:rPr>
              <a:t> </a:t>
            </a:r>
            <a:r>
              <a:rPr lang="ar-SA" b="1" i="0" dirty="0" err="1">
                <a:solidFill>
                  <a:schemeClr val="accent2">
                    <a:lumMod val="75000"/>
                  </a:schemeClr>
                </a:solidFill>
                <a:effectLst/>
                <a:latin typeface="Arial Black" panose="020B0A04020102020204" pitchFamily="34" charset="0"/>
                <a:cs typeface="Roboto Condensed" panose="020B0604020202020204" pitchFamily="2" charset="0"/>
              </a:rPr>
              <a:t>as</a:t>
            </a:r>
            <a:r>
              <a:rPr lang="ar-SA" b="1" dirty="0">
                <a:solidFill>
                  <a:schemeClr val="accent2">
                    <a:lumMod val="75000"/>
                  </a:schemeClr>
                </a:solidFill>
                <a:latin typeface="Arial Black" panose="020B0A04020102020204" pitchFamily="34" charset="0"/>
                <a:cs typeface="Roboto Condensed" panose="020B0604020202020204" pitchFamily="2" charset="0"/>
              </a:rPr>
              <a:t> </a:t>
            </a:r>
            <a:r>
              <a:rPr lang="ar-SA" b="1" i="0" dirty="0">
                <a:solidFill>
                  <a:schemeClr val="accent2">
                    <a:lumMod val="75000"/>
                  </a:schemeClr>
                </a:solidFill>
                <a:effectLst/>
                <a:latin typeface="Arial Black" panose="020B0A04020102020204" pitchFamily="34" charset="0"/>
                <a:cs typeface="Roboto Condensed" panose="020B0604020202020204" pitchFamily="2" charset="0"/>
              </a:rPr>
              <a:t>a </a:t>
            </a:r>
            <a:r>
              <a:rPr lang="ar-SA" b="1" i="0" dirty="0" err="1">
                <a:solidFill>
                  <a:schemeClr val="accent2">
                    <a:lumMod val="75000"/>
                  </a:schemeClr>
                </a:solidFill>
                <a:effectLst/>
                <a:latin typeface="Arial Black" panose="020B0A04020102020204" pitchFamily="34" charset="0"/>
                <a:cs typeface="Roboto Condensed" panose="020B0604020202020204" pitchFamily="2" charset="0"/>
              </a:rPr>
              <a:t>Service</a:t>
            </a:r>
            <a:endParaRPr lang="en-US" b="1" i="0" dirty="0">
              <a:solidFill>
                <a:schemeClr val="accent2">
                  <a:lumMod val="75000"/>
                </a:schemeClr>
              </a:solidFill>
              <a:effectLst/>
              <a:latin typeface="Arial Black" panose="020B0A04020102020204" pitchFamily="34" charset="0"/>
              <a:cs typeface="Roboto Condensed" panose="020B0604020202020204" pitchFamily="2" charset="0"/>
            </a:endParaRPr>
          </a:p>
          <a:p>
            <a:pPr algn="ctr"/>
            <a:r>
              <a:rPr lang="en-US" b="1" dirty="0">
                <a:solidFill>
                  <a:schemeClr val="accent2">
                    <a:lumMod val="75000"/>
                  </a:schemeClr>
                </a:solidFill>
                <a:latin typeface="Arial Black" panose="020B0A04020102020204" pitchFamily="34" charset="0"/>
                <a:cs typeface="Roboto Condensed" panose="020B0604020202020204" pitchFamily="2" charset="0"/>
              </a:rPr>
              <a:t>(LaaS)</a:t>
            </a:r>
            <a:endParaRPr lang="ar-SA" b="1" i="0" dirty="0">
              <a:solidFill>
                <a:schemeClr val="accent2">
                  <a:lumMod val="75000"/>
                </a:schemeClr>
              </a:solidFill>
              <a:effectLst/>
              <a:latin typeface="Arial Black" panose="020B0A04020102020204" pitchFamily="34" charset="0"/>
              <a:cs typeface="Roboto Condensed" panose="020B0604020202020204" pitchFamily="2" charset="0"/>
            </a:endParaRPr>
          </a:p>
        </p:txBody>
      </p:sp>
      <p:grpSp>
        <p:nvGrpSpPr>
          <p:cNvPr id="4" name="مجموعة 3">
            <a:extLst>
              <a:ext uri="{FF2B5EF4-FFF2-40B4-BE49-F238E27FC236}">
                <a16:creationId xmlns:a16="http://schemas.microsoft.com/office/drawing/2014/main" id="{0467500E-9F5A-9C2B-BA8E-2D1AD9527BEA}"/>
              </a:ext>
            </a:extLst>
          </p:cNvPr>
          <p:cNvGrpSpPr/>
          <p:nvPr/>
        </p:nvGrpSpPr>
        <p:grpSpPr>
          <a:xfrm>
            <a:off x="5678740" y="4683711"/>
            <a:ext cx="1969578" cy="413539"/>
            <a:chOff x="6258534" y="4685030"/>
            <a:chExt cx="1969578" cy="413539"/>
          </a:xfrm>
        </p:grpSpPr>
        <p:sp>
          <p:nvSpPr>
            <p:cNvPr id="5" name="مستطيل 4">
              <a:extLst>
                <a:ext uri="{FF2B5EF4-FFF2-40B4-BE49-F238E27FC236}">
                  <a16:creationId xmlns:a16="http://schemas.microsoft.com/office/drawing/2014/main" id="{3EAFF815-12A4-AED7-0970-9C99CA7AC207}"/>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6" name="Picture 4">
              <a:extLst>
                <a:ext uri="{FF2B5EF4-FFF2-40B4-BE49-F238E27FC236}">
                  <a16:creationId xmlns:a16="http://schemas.microsoft.com/office/drawing/2014/main" id="{DB7E90C2-EBCD-4029-132B-278DE56287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صورة 6">
            <a:extLst>
              <a:ext uri="{FF2B5EF4-FFF2-40B4-BE49-F238E27FC236}">
                <a16:creationId xmlns:a16="http://schemas.microsoft.com/office/drawing/2014/main" id="{B6EE1A7A-5BDA-2866-D650-9E795A1B677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407390517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4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486400" y="4662420"/>
            <a:ext cx="2123466" cy="413539"/>
            <a:chOff x="6258534" y="4685030"/>
            <a:chExt cx="2123466"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552028"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اضاءات حول التعلم الالكتروني</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مجموعة 1">
            <a:extLst>
              <a:ext uri="{FF2B5EF4-FFF2-40B4-BE49-F238E27FC236}">
                <a16:creationId xmlns:a16="http://schemas.microsoft.com/office/drawing/2014/main" id="{62137A42-328C-4069-8E79-A716C99C52D1}"/>
              </a:ext>
            </a:extLst>
          </p:cNvPr>
          <p:cNvGrpSpPr/>
          <p:nvPr/>
        </p:nvGrpSpPr>
        <p:grpSpPr>
          <a:xfrm>
            <a:off x="530664" y="285751"/>
            <a:ext cx="1078593" cy="1162086"/>
            <a:chOff x="530664" y="285751"/>
            <a:chExt cx="1078593" cy="1162086"/>
          </a:xfrm>
        </p:grpSpPr>
        <p:pic>
          <p:nvPicPr>
            <p:cNvPr id="18" name="صورة 17">
              <a:extLst>
                <a:ext uri="{FF2B5EF4-FFF2-40B4-BE49-F238E27FC236}">
                  <a16:creationId xmlns:a16="http://schemas.microsoft.com/office/drawing/2014/main" id="{76C768E9-45D3-40E2-8BB7-0CE4B6199F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0664" y="369244"/>
              <a:ext cx="1078593" cy="1078593"/>
            </a:xfrm>
            <a:prstGeom prst="rect">
              <a:avLst/>
            </a:prstGeom>
          </p:spPr>
        </p:pic>
        <p:pic>
          <p:nvPicPr>
            <p:cNvPr id="21" name="صورة 20" descr="صورة تحتوي على نص&#10;&#10;تم إنشاء الوصف تلقائياً">
              <a:extLst>
                <a:ext uri="{FF2B5EF4-FFF2-40B4-BE49-F238E27FC236}">
                  <a16:creationId xmlns:a16="http://schemas.microsoft.com/office/drawing/2014/main" id="{526E08CF-8801-486F-B4A4-6F131DADCF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523" y="285751"/>
              <a:ext cx="434876" cy="457200"/>
            </a:xfrm>
            <a:prstGeom prst="rect">
              <a:avLst/>
            </a:prstGeom>
          </p:spPr>
        </p:pic>
      </p:grpSp>
      <p:pic>
        <p:nvPicPr>
          <p:cNvPr id="38" name="Graphic 36" descr="Bar graph with upward trend outline">
            <a:extLst>
              <a:ext uri="{FF2B5EF4-FFF2-40B4-BE49-F238E27FC236}">
                <a16:creationId xmlns:a16="http://schemas.microsoft.com/office/drawing/2014/main" id="{E9221F80-E604-4B9C-B8D1-9E23A3B7BA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55262" y="2920129"/>
            <a:ext cx="651515" cy="651515"/>
          </a:xfrm>
          <a:prstGeom prst="rect">
            <a:avLst/>
          </a:prstGeom>
        </p:spPr>
      </p:pic>
      <p:pic>
        <p:nvPicPr>
          <p:cNvPr id="39" name="Graphic 38" descr="Checklist outline">
            <a:extLst>
              <a:ext uri="{FF2B5EF4-FFF2-40B4-BE49-F238E27FC236}">
                <a16:creationId xmlns:a16="http://schemas.microsoft.com/office/drawing/2014/main" id="{790AED26-C2CF-4866-A586-E6CCCD04554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11795" y="3307270"/>
            <a:ext cx="621944" cy="621944"/>
          </a:xfrm>
          <a:prstGeom prst="rect">
            <a:avLst/>
          </a:prstGeom>
        </p:spPr>
      </p:pic>
      <p:pic>
        <p:nvPicPr>
          <p:cNvPr id="40" name="Graphic 57" descr="Customer review outline">
            <a:extLst>
              <a:ext uri="{FF2B5EF4-FFF2-40B4-BE49-F238E27FC236}">
                <a16:creationId xmlns:a16="http://schemas.microsoft.com/office/drawing/2014/main" id="{A1606D7F-0BDD-43E9-8B9A-3B103E9CFE2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23236" y="1833016"/>
            <a:ext cx="494661" cy="494661"/>
          </a:xfrm>
          <a:prstGeom prst="rect">
            <a:avLst/>
          </a:prstGeom>
        </p:spPr>
      </p:pic>
      <p:pic>
        <p:nvPicPr>
          <p:cNvPr id="41" name="Graphic 58" descr="Handshake outline">
            <a:extLst>
              <a:ext uri="{FF2B5EF4-FFF2-40B4-BE49-F238E27FC236}">
                <a16:creationId xmlns:a16="http://schemas.microsoft.com/office/drawing/2014/main" id="{B2B3BEC4-3EE3-4124-81A4-09E1A1AA241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431377" y="2543677"/>
            <a:ext cx="655989" cy="655989"/>
          </a:xfrm>
          <a:prstGeom prst="rect">
            <a:avLst/>
          </a:prstGeom>
        </p:spPr>
      </p:pic>
      <p:grpSp>
        <p:nvGrpSpPr>
          <p:cNvPr id="3" name="مجموعة 2">
            <a:extLst>
              <a:ext uri="{FF2B5EF4-FFF2-40B4-BE49-F238E27FC236}">
                <a16:creationId xmlns:a16="http://schemas.microsoft.com/office/drawing/2014/main" id="{42934953-CDF8-42D3-B597-A0DE5193B70E}"/>
              </a:ext>
            </a:extLst>
          </p:cNvPr>
          <p:cNvGrpSpPr/>
          <p:nvPr/>
        </p:nvGrpSpPr>
        <p:grpSpPr>
          <a:xfrm>
            <a:off x="2979076" y="1422643"/>
            <a:ext cx="3184584" cy="2777235"/>
            <a:chOff x="2675571" y="1569236"/>
            <a:chExt cx="3792857" cy="3735602"/>
          </a:xfrm>
        </p:grpSpPr>
        <p:sp>
          <p:nvSpPr>
            <p:cNvPr id="33" name="Shape">
              <a:extLst>
                <a:ext uri="{FF2B5EF4-FFF2-40B4-BE49-F238E27FC236}">
                  <a16:creationId xmlns:a16="http://schemas.microsoft.com/office/drawing/2014/main" id="{D0A959AF-4C73-4396-851F-E6111B0E5432}"/>
                </a:ext>
              </a:extLst>
            </p:cNvPr>
            <p:cNvSpPr/>
            <p:nvPr/>
          </p:nvSpPr>
          <p:spPr>
            <a:xfrm>
              <a:off x="2675571" y="2169310"/>
              <a:ext cx="1898336" cy="1641577"/>
            </a:xfrm>
            <a:custGeom>
              <a:avLst/>
              <a:gdLst/>
              <a:ahLst/>
              <a:cxnLst>
                <a:cxn ang="0">
                  <a:pos x="wd2" y="hd2"/>
                </a:cxn>
                <a:cxn ang="5400000">
                  <a:pos x="wd2" y="hd2"/>
                </a:cxn>
                <a:cxn ang="10800000">
                  <a:pos x="wd2" y="hd2"/>
                </a:cxn>
                <a:cxn ang="16200000">
                  <a:pos x="wd2" y="hd2"/>
                </a:cxn>
              </a:cxnLst>
              <a:rect l="0" t="0" r="r" b="b"/>
              <a:pathLst>
                <a:path w="21600" h="20613" extrusionOk="0">
                  <a:moveTo>
                    <a:pt x="21600" y="16202"/>
                  </a:moveTo>
                  <a:lnTo>
                    <a:pt x="15281" y="6610"/>
                  </a:lnTo>
                  <a:cubicBezTo>
                    <a:pt x="15281" y="6610"/>
                    <a:pt x="15281" y="6610"/>
                    <a:pt x="15281" y="6610"/>
                  </a:cubicBezTo>
                  <a:cubicBezTo>
                    <a:pt x="14501" y="7256"/>
                    <a:pt x="13396" y="7113"/>
                    <a:pt x="12821" y="6240"/>
                  </a:cubicBezTo>
                  <a:lnTo>
                    <a:pt x="9613" y="1372"/>
                  </a:lnTo>
                  <a:cubicBezTo>
                    <a:pt x="8464" y="-362"/>
                    <a:pt x="6123" y="-482"/>
                    <a:pt x="4888" y="1180"/>
                  </a:cubicBezTo>
                  <a:cubicBezTo>
                    <a:pt x="1842" y="5283"/>
                    <a:pt x="0" y="10533"/>
                    <a:pt x="0" y="16262"/>
                  </a:cubicBezTo>
                  <a:cubicBezTo>
                    <a:pt x="0" y="16681"/>
                    <a:pt x="11" y="17087"/>
                    <a:pt x="33" y="17494"/>
                  </a:cubicBezTo>
                  <a:cubicBezTo>
                    <a:pt x="130" y="19659"/>
                    <a:pt x="2092" y="21118"/>
                    <a:pt x="3967" y="20448"/>
                  </a:cubicBezTo>
                  <a:lnTo>
                    <a:pt x="9082" y="18618"/>
                  </a:lnTo>
                  <a:cubicBezTo>
                    <a:pt x="10014" y="18284"/>
                    <a:pt x="11011" y="18858"/>
                    <a:pt x="11315" y="19874"/>
                  </a:cubicBezTo>
                  <a:lnTo>
                    <a:pt x="11326" y="19898"/>
                  </a:lnTo>
                  <a:lnTo>
                    <a:pt x="21600" y="16202"/>
                  </a:lnTo>
                  <a:close/>
                </a:path>
              </a:pathLst>
            </a:custGeom>
            <a:solidFill>
              <a:schemeClr val="accent3"/>
            </a:solidFill>
            <a:ln w="12700">
              <a:miter lim="400000"/>
            </a:ln>
          </p:spPr>
          <p:txBody>
            <a:bodyPr lIns="28575" tIns="28575" rIns="28575" bIns="28575" anchor="ctr"/>
            <a:lstStyle/>
            <a:p>
              <a:pPr>
                <a:defRPr sz="3000">
                  <a:solidFill>
                    <a:srgbClr val="FFFFFF"/>
                  </a:solidFill>
                </a:defRPr>
              </a:pPr>
              <a:endParaRPr sz="2250"/>
            </a:p>
          </p:txBody>
        </p:sp>
        <p:sp>
          <p:nvSpPr>
            <p:cNvPr id="34" name="Shape">
              <a:extLst>
                <a:ext uri="{FF2B5EF4-FFF2-40B4-BE49-F238E27FC236}">
                  <a16:creationId xmlns:a16="http://schemas.microsoft.com/office/drawing/2014/main" id="{A88F764F-7124-4F45-AE72-2890058E9524}"/>
                </a:ext>
              </a:extLst>
            </p:cNvPr>
            <p:cNvSpPr/>
            <p:nvPr/>
          </p:nvSpPr>
          <p:spPr>
            <a:xfrm>
              <a:off x="4571045" y="2169311"/>
              <a:ext cx="1897383" cy="1641578"/>
            </a:xfrm>
            <a:custGeom>
              <a:avLst/>
              <a:gdLst/>
              <a:ahLst/>
              <a:cxnLst>
                <a:cxn ang="0">
                  <a:pos x="wd2" y="hd2"/>
                </a:cxn>
                <a:cxn ang="5400000">
                  <a:pos x="wd2" y="hd2"/>
                </a:cxn>
                <a:cxn ang="10800000">
                  <a:pos x="wd2" y="hd2"/>
                </a:cxn>
                <a:cxn ang="16200000">
                  <a:pos x="wd2" y="hd2"/>
                </a:cxn>
              </a:cxnLst>
              <a:rect l="0" t="0" r="r" b="b"/>
              <a:pathLst>
                <a:path w="21600" h="20613" extrusionOk="0">
                  <a:moveTo>
                    <a:pt x="21600" y="16262"/>
                  </a:moveTo>
                  <a:cubicBezTo>
                    <a:pt x="21600" y="10533"/>
                    <a:pt x="19767" y="5283"/>
                    <a:pt x="16710" y="1180"/>
                  </a:cubicBezTo>
                  <a:cubicBezTo>
                    <a:pt x="15474" y="-482"/>
                    <a:pt x="13131" y="-362"/>
                    <a:pt x="11982" y="1372"/>
                  </a:cubicBezTo>
                  <a:lnTo>
                    <a:pt x="8805" y="6204"/>
                  </a:lnTo>
                  <a:cubicBezTo>
                    <a:pt x="8230" y="7065"/>
                    <a:pt x="7124" y="7268"/>
                    <a:pt x="6343" y="6634"/>
                  </a:cubicBezTo>
                  <a:lnTo>
                    <a:pt x="6322" y="6610"/>
                  </a:lnTo>
                  <a:lnTo>
                    <a:pt x="0" y="16202"/>
                  </a:lnTo>
                  <a:lnTo>
                    <a:pt x="10280" y="19886"/>
                  </a:lnTo>
                  <a:cubicBezTo>
                    <a:pt x="10280" y="19886"/>
                    <a:pt x="10280" y="19886"/>
                    <a:pt x="10280" y="19886"/>
                  </a:cubicBezTo>
                  <a:cubicBezTo>
                    <a:pt x="10572" y="18857"/>
                    <a:pt x="11537" y="18259"/>
                    <a:pt x="12470" y="18594"/>
                  </a:cubicBezTo>
                  <a:lnTo>
                    <a:pt x="17642" y="20448"/>
                  </a:lnTo>
                  <a:cubicBezTo>
                    <a:pt x="19518" y="21118"/>
                    <a:pt x="21470" y="19659"/>
                    <a:pt x="21578" y="17494"/>
                  </a:cubicBezTo>
                  <a:cubicBezTo>
                    <a:pt x="21589" y="17087"/>
                    <a:pt x="21600" y="16681"/>
                    <a:pt x="21600" y="16262"/>
                  </a:cubicBezTo>
                  <a:close/>
                </a:path>
              </a:pathLst>
            </a:custGeom>
            <a:solidFill>
              <a:schemeClr val="accent2"/>
            </a:solidFill>
            <a:ln w="12700">
              <a:miter lim="400000"/>
            </a:ln>
          </p:spPr>
          <p:txBody>
            <a:bodyPr lIns="28575" tIns="28575" rIns="28575" bIns="28575" anchor="ctr"/>
            <a:lstStyle/>
            <a:p>
              <a:pPr>
                <a:defRPr sz="3000">
                  <a:solidFill>
                    <a:srgbClr val="FFFFFF"/>
                  </a:solidFill>
                </a:defRPr>
              </a:pPr>
              <a:endParaRPr sz="2250"/>
            </a:p>
          </p:txBody>
        </p:sp>
        <p:sp>
          <p:nvSpPr>
            <p:cNvPr id="35" name="Shape">
              <a:extLst>
                <a:ext uri="{FF2B5EF4-FFF2-40B4-BE49-F238E27FC236}">
                  <a16:creationId xmlns:a16="http://schemas.microsoft.com/office/drawing/2014/main" id="{9E6CA862-8A8F-4315-ADBB-8E85481398FD}"/>
                </a:ext>
              </a:extLst>
            </p:cNvPr>
            <p:cNvSpPr/>
            <p:nvPr/>
          </p:nvSpPr>
          <p:spPr>
            <a:xfrm>
              <a:off x="3723321" y="1569236"/>
              <a:ext cx="1697806" cy="1892620"/>
            </a:xfrm>
            <a:custGeom>
              <a:avLst/>
              <a:gdLst/>
              <a:ahLst/>
              <a:cxnLst>
                <a:cxn ang="0">
                  <a:pos x="wd2" y="hd2"/>
                </a:cxn>
                <a:cxn ang="5400000">
                  <a:pos x="wd2" y="hd2"/>
                </a:cxn>
                <a:cxn ang="10800000">
                  <a:pos x="wd2" y="hd2"/>
                </a:cxn>
                <a:cxn ang="16200000">
                  <a:pos x="wd2" y="hd2"/>
                </a:cxn>
              </a:cxnLst>
              <a:rect l="0" t="0" r="r" b="b"/>
              <a:pathLst>
                <a:path w="20371" h="21600" extrusionOk="0">
                  <a:moveTo>
                    <a:pt x="19763" y="6012"/>
                  </a:moveTo>
                  <a:cubicBezTo>
                    <a:pt x="20986" y="4413"/>
                    <a:pt x="20289" y="2142"/>
                    <a:pt x="18357" y="1435"/>
                  </a:cubicBezTo>
                  <a:cubicBezTo>
                    <a:pt x="15820" y="511"/>
                    <a:pt x="13066" y="0"/>
                    <a:pt x="10186" y="0"/>
                  </a:cubicBezTo>
                  <a:cubicBezTo>
                    <a:pt x="7306" y="0"/>
                    <a:pt x="4552" y="511"/>
                    <a:pt x="2015" y="1435"/>
                  </a:cubicBezTo>
                  <a:cubicBezTo>
                    <a:pt x="83" y="2142"/>
                    <a:pt x="-614" y="4424"/>
                    <a:pt x="609" y="6012"/>
                  </a:cubicBezTo>
                  <a:lnTo>
                    <a:pt x="3957" y="10392"/>
                  </a:lnTo>
                  <a:cubicBezTo>
                    <a:pt x="4563" y="11186"/>
                    <a:pt x="4369" y="12295"/>
                    <a:pt x="3546" y="12871"/>
                  </a:cubicBezTo>
                  <a:lnTo>
                    <a:pt x="3523" y="12882"/>
                  </a:lnTo>
                  <a:lnTo>
                    <a:pt x="10186" y="21600"/>
                  </a:lnTo>
                  <a:lnTo>
                    <a:pt x="16849" y="12882"/>
                  </a:lnTo>
                  <a:cubicBezTo>
                    <a:pt x="16849" y="12882"/>
                    <a:pt x="16849" y="12882"/>
                    <a:pt x="16849" y="12882"/>
                  </a:cubicBezTo>
                  <a:cubicBezTo>
                    <a:pt x="16003" y="12316"/>
                    <a:pt x="15775" y="11229"/>
                    <a:pt x="16380" y="10436"/>
                  </a:cubicBezTo>
                  <a:lnTo>
                    <a:pt x="19763" y="6012"/>
                  </a:lnTo>
                  <a:close/>
                </a:path>
              </a:pathLst>
            </a:custGeom>
            <a:solidFill>
              <a:schemeClr val="accent5"/>
            </a:solidFill>
            <a:ln w="12700">
              <a:miter lim="400000"/>
            </a:ln>
          </p:spPr>
          <p:txBody>
            <a:bodyPr lIns="28575" tIns="28575" rIns="28575" bIns="28575" anchor="ctr"/>
            <a:lstStyle/>
            <a:p>
              <a:pPr>
                <a:defRPr sz="3000">
                  <a:solidFill>
                    <a:srgbClr val="FFFFFF"/>
                  </a:solidFill>
                </a:defRPr>
              </a:pPr>
              <a:endParaRPr sz="2250"/>
            </a:p>
          </p:txBody>
        </p:sp>
        <p:sp>
          <p:nvSpPr>
            <p:cNvPr id="36" name="Shape">
              <a:extLst>
                <a:ext uri="{FF2B5EF4-FFF2-40B4-BE49-F238E27FC236}">
                  <a16:creationId xmlns:a16="http://schemas.microsoft.com/office/drawing/2014/main" id="{2B096875-5985-4FC7-9A76-91D6402A42DF}"/>
                </a:ext>
              </a:extLst>
            </p:cNvPr>
            <p:cNvSpPr/>
            <p:nvPr/>
          </p:nvSpPr>
          <p:spPr>
            <a:xfrm>
              <a:off x="4571045" y="3457566"/>
              <a:ext cx="1636781" cy="1845486"/>
            </a:xfrm>
            <a:custGeom>
              <a:avLst/>
              <a:gdLst/>
              <a:ahLst/>
              <a:cxnLst>
                <a:cxn ang="0">
                  <a:pos x="wd2" y="hd2"/>
                </a:cxn>
                <a:cxn ang="5400000">
                  <a:pos x="wd2" y="hd2"/>
                </a:cxn>
                <a:cxn ang="10800000">
                  <a:pos x="wd2" y="hd2"/>
                </a:cxn>
                <a:cxn ang="16200000">
                  <a:pos x="wd2" y="hd2"/>
                </a:cxn>
              </a:cxnLst>
              <a:rect l="0" t="0" r="r" b="b"/>
              <a:pathLst>
                <a:path w="20935" h="21190" extrusionOk="0">
                  <a:moveTo>
                    <a:pt x="11525" y="3445"/>
                  </a:moveTo>
                  <a:lnTo>
                    <a:pt x="11549" y="3368"/>
                  </a:lnTo>
                  <a:lnTo>
                    <a:pt x="0" y="0"/>
                  </a:lnTo>
                  <a:lnTo>
                    <a:pt x="0" y="10937"/>
                  </a:lnTo>
                  <a:cubicBezTo>
                    <a:pt x="0" y="10937"/>
                    <a:pt x="0" y="10937"/>
                    <a:pt x="0" y="10937"/>
                  </a:cubicBezTo>
                  <a:cubicBezTo>
                    <a:pt x="1096" y="10915"/>
                    <a:pt x="2010" y="11680"/>
                    <a:pt x="2010" y="12665"/>
                  </a:cubicBezTo>
                  <a:lnTo>
                    <a:pt x="2010" y="18155"/>
                  </a:lnTo>
                  <a:cubicBezTo>
                    <a:pt x="2010" y="20145"/>
                    <a:pt x="4118" y="21600"/>
                    <a:pt x="6274" y="21086"/>
                  </a:cubicBezTo>
                  <a:cubicBezTo>
                    <a:pt x="12171" y="19675"/>
                    <a:pt x="17178" y="16328"/>
                    <a:pt x="20394" y="11844"/>
                  </a:cubicBezTo>
                  <a:cubicBezTo>
                    <a:pt x="21600" y="10171"/>
                    <a:pt x="20698" y="7929"/>
                    <a:pt x="18591" y="7317"/>
                  </a:cubicBezTo>
                  <a:lnTo>
                    <a:pt x="12755" y="5621"/>
                  </a:lnTo>
                  <a:cubicBezTo>
                    <a:pt x="11744" y="5326"/>
                    <a:pt x="11196" y="4353"/>
                    <a:pt x="11525" y="3445"/>
                  </a:cubicBezTo>
                  <a:close/>
                </a:path>
              </a:pathLst>
            </a:custGeom>
            <a:solidFill>
              <a:schemeClr val="accent4"/>
            </a:solidFill>
            <a:ln w="12700">
              <a:miter lim="400000"/>
            </a:ln>
          </p:spPr>
          <p:txBody>
            <a:bodyPr lIns="28575" tIns="28575" rIns="28575" bIns="28575" anchor="ctr"/>
            <a:lstStyle/>
            <a:p>
              <a:pPr>
                <a:defRPr sz="3000">
                  <a:solidFill>
                    <a:srgbClr val="FFFFFF"/>
                  </a:solidFill>
                </a:defRPr>
              </a:pPr>
              <a:endParaRPr sz="2250"/>
            </a:p>
          </p:txBody>
        </p:sp>
        <p:sp>
          <p:nvSpPr>
            <p:cNvPr id="37" name="Shape">
              <a:extLst>
                <a:ext uri="{FF2B5EF4-FFF2-40B4-BE49-F238E27FC236}">
                  <a16:creationId xmlns:a16="http://schemas.microsoft.com/office/drawing/2014/main" id="{B7541175-22B2-4FB1-9FA0-0B985E1BD264}"/>
                </a:ext>
              </a:extLst>
            </p:cNvPr>
            <p:cNvSpPr/>
            <p:nvPr/>
          </p:nvSpPr>
          <p:spPr>
            <a:xfrm>
              <a:off x="2936316" y="3459353"/>
              <a:ext cx="1637312" cy="1845485"/>
            </a:xfrm>
            <a:custGeom>
              <a:avLst/>
              <a:gdLst/>
              <a:ahLst/>
              <a:cxnLst>
                <a:cxn ang="0">
                  <a:pos x="wd2" y="hd2"/>
                </a:cxn>
                <a:cxn ang="5400000">
                  <a:pos x="wd2" y="hd2"/>
                </a:cxn>
                <a:cxn ang="10800000">
                  <a:pos x="wd2" y="hd2"/>
                </a:cxn>
                <a:cxn ang="16200000">
                  <a:pos x="wd2" y="hd2"/>
                </a:cxn>
              </a:cxnLst>
              <a:rect l="0" t="0" r="r" b="b"/>
              <a:pathLst>
                <a:path w="20942" h="21190" extrusionOk="0">
                  <a:moveTo>
                    <a:pt x="20930" y="0"/>
                  </a:moveTo>
                  <a:lnTo>
                    <a:pt x="9381" y="3368"/>
                  </a:lnTo>
                  <a:cubicBezTo>
                    <a:pt x="9381" y="3368"/>
                    <a:pt x="9381" y="3368"/>
                    <a:pt x="9381" y="3368"/>
                  </a:cubicBezTo>
                  <a:cubicBezTo>
                    <a:pt x="9734" y="4309"/>
                    <a:pt x="9210" y="5315"/>
                    <a:pt x="8174" y="5621"/>
                  </a:cubicBezTo>
                  <a:lnTo>
                    <a:pt x="2339" y="7317"/>
                  </a:lnTo>
                  <a:cubicBezTo>
                    <a:pt x="231" y="7929"/>
                    <a:pt x="-658" y="10171"/>
                    <a:pt x="536" y="11844"/>
                  </a:cubicBezTo>
                  <a:cubicBezTo>
                    <a:pt x="3764" y="16328"/>
                    <a:pt x="8771" y="19675"/>
                    <a:pt x="14656" y="21086"/>
                  </a:cubicBezTo>
                  <a:cubicBezTo>
                    <a:pt x="16800" y="21600"/>
                    <a:pt x="18920" y="20145"/>
                    <a:pt x="18920" y="18155"/>
                  </a:cubicBezTo>
                  <a:lnTo>
                    <a:pt x="18920" y="12665"/>
                  </a:lnTo>
                  <a:cubicBezTo>
                    <a:pt x="18920" y="11702"/>
                    <a:pt x="19785" y="10937"/>
                    <a:pt x="20857" y="10937"/>
                  </a:cubicBezTo>
                  <a:lnTo>
                    <a:pt x="20942" y="10937"/>
                  </a:lnTo>
                  <a:lnTo>
                    <a:pt x="20942" y="0"/>
                  </a:lnTo>
                  <a:close/>
                </a:path>
              </a:pathLst>
            </a:custGeom>
            <a:solidFill>
              <a:schemeClr val="accent6"/>
            </a:solidFill>
            <a:ln w="12700">
              <a:miter lim="400000"/>
            </a:ln>
          </p:spPr>
          <p:txBody>
            <a:bodyPr lIns="28575" tIns="28575" rIns="28575" bIns="28575" anchor="ctr"/>
            <a:lstStyle/>
            <a:p>
              <a:pPr>
                <a:defRPr sz="3000">
                  <a:solidFill>
                    <a:srgbClr val="FFFFFF"/>
                  </a:solidFill>
                </a:defRPr>
              </a:pPr>
              <a:endParaRPr sz="2250"/>
            </a:p>
          </p:txBody>
        </p:sp>
      </p:grpSp>
      <p:sp>
        <p:nvSpPr>
          <p:cNvPr id="42" name="TextBox 60">
            <a:extLst>
              <a:ext uri="{FF2B5EF4-FFF2-40B4-BE49-F238E27FC236}">
                <a16:creationId xmlns:a16="http://schemas.microsoft.com/office/drawing/2014/main" id="{45752ACD-389D-4DD2-93AD-B36CA286EF40}"/>
              </a:ext>
            </a:extLst>
          </p:cNvPr>
          <p:cNvSpPr txBox="1"/>
          <p:nvPr/>
        </p:nvSpPr>
        <p:spPr>
          <a:xfrm>
            <a:off x="4714412" y="1485638"/>
            <a:ext cx="314510" cy="369332"/>
          </a:xfrm>
          <a:prstGeom prst="rect">
            <a:avLst/>
          </a:prstGeom>
          <a:noFill/>
        </p:spPr>
        <p:txBody>
          <a:bodyPr wrap="none" rtlCol="0" anchor="ctr">
            <a:spAutoFit/>
          </a:bodyPr>
          <a:lstStyle>
            <a:defPPr>
              <a:defRPr lang="en-US"/>
            </a:defPPr>
            <a:lvl1pPr algn="ctr">
              <a:defRPr sz="2400" b="1">
                <a:solidFill>
                  <a:schemeClr val="bg1"/>
                </a:solidFill>
              </a:defRPr>
            </a:lvl1pPr>
          </a:lstStyle>
          <a:p>
            <a:r>
              <a:rPr lang="ar-SA" sz="1800" dirty="0">
                <a:solidFill>
                  <a:schemeClr val="tx1"/>
                </a:solidFill>
              </a:rPr>
              <a:t>1</a:t>
            </a:r>
            <a:endParaRPr lang="en-US" sz="1800" dirty="0">
              <a:solidFill>
                <a:schemeClr val="tx1"/>
              </a:solidFill>
            </a:endParaRPr>
          </a:p>
        </p:txBody>
      </p:sp>
      <p:sp>
        <p:nvSpPr>
          <p:cNvPr id="43" name="TextBox 62">
            <a:extLst>
              <a:ext uri="{FF2B5EF4-FFF2-40B4-BE49-F238E27FC236}">
                <a16:creationId xmlns:a16="http://schemas.microsoft.com/office/drawing/2014/main" id="{336CEEB3-C261-40C7-A014-6587C8B01365}"/>
              </a:ext>
            </a:extLst>
          </p:cNvPr>
          <p:cNvSpPr txBox="1"/>
          <p:nvPr/>
        </p:nvSpPr>
        <p:spPr>
          <a:xfrm>
            <a:off x="5476690" y="3305400"/>
            <a:ext cx="314510" cy="369332"/>
          </a:xfrm>
          <a:prstGeom prst="rect">
            <a:avLst/>
          </a:prstGeom>
          <a:noFill/>
        </p:spPr>
        <p:txBody>
          <a:bodyPr wrap="none" rtlCol="0" anchor="ctr">
            <a:spAutoFit/>
          </a:bodyPr>
          <a:lstStyle>
            <a:defPPr>
              <a:defRPr lang="en-US"/>
            </a:defPPr>
            <a:lvl1pPr>
              <a:defRPr sz="2400" b="1">
                <a:solidFill>
                  <a:schemeClr val="tx1">
                    <a:lumMod val="85000"/>
                    <a:lumOff val="15000"/>
                  </a:schemeClr>
                </a:solidFill>
              </a:defRPr>
            </a:lvl1pPr>
          </a:lstStyle>
          <a:p>
            <a:r>
              <a:rPr lang="ar-SA" sz="1800" dirty="0"/>
              <a:t>3</a:t>
            </a:r>
            <a:endParaRPr lang="en-US" sz="1800" dirty="0"/>
          </a:p>
        </p:txBody>
      </p:sp>
      <p:sp>
        <p:nvSpPr>
          <p:cNvPr id="44" name="TextBox 63">
            <a:extLst>
              <a:ext uri="{FF2B5EF4-FFF2-40B4-BE49-F238E27FC236}">
                <a16:creationId xmlns:a16="http://schemas.microsoft.com/office/drawing/2014/main" id="{84A69336-01BB-4E91-893B-D2226CE1CFBA}"/>
              </a:ext>
            </a:extLst>
          </p:cNvPr>
          <p:cNvSpPr txBox="1"/>
          <p:nvPr/>
        </p:nvSpPr>
        <p:spPr>
          <a:xfrm>
            <a:off x="4097224" y="3758449"/>
            <a:ext cx="314509" cy="369332"/>
          </a:xfrm>
          <a:prstGeom prst="rect">
            <a:avLst/>
          </a:prstGeom>
          <a:noFill/>
        </p:spPr>
        <p:txBody>
          <a:bodyPr wrap="none" rtlCol="0" anchor="ctr">
            <a:spAutoFit/>
          </a:bodyPr>
          <a:lstStyle>
            <a:defPPr>
              <a:defRPr lang="en-US"/>
            </a:defPPr>
            <a:lvl1pPr algn="r">
              <a:defRPr sz="2400" b="1">
                <a:solidFill>
                  <a:schemeClr val="tx1">
                    <a:lumMod val="85000"/>
                    <a:lumOff val="15000"/>
                  </a:schemeClr>
                </a:solidFill>
              </a:defRPr>
            </a:lvl1pPr>
          </a:lstStyle>
          <a:p>
            <a:r>
              <a:rPr lang="ar-SA" sz="1800" dirty="0"/>
              <a:t>4</a:t>
            </a:r>
            <a:endParaRPr lang="en-US" sz="1800" dirty="0"/>
          </a:p>
        </p:txBody>
      </p:sp>
      <p:sp>
        <p:nvSpPr>
          <p:cNvPr id="45" name="TextBox 61">
            <a:extLst>
              <a:ext uri="{FF2B5EF4-FFF2-40B4-BE49-F238E27FC236}">
                <a16:creationId xmlns:a16="http://schemas.microsoft.com/office/drawing/2014/main" id="{DB0E38B5-A3E3-433E-9177-6DE2F3510E8C}"/>
              </a:ext>
            </a:extLst>
          </p:cNvPr>
          <p:cNvSpPr txBox="1"/>
          <p:nvPr/>
        </p:nvSpPr>
        <p:spPr>
          <a:xfrm>
            <a:off x="5452689" y="1978314"/>
            <a:ext cx="314510" cy="369332"/>
          </a:xfrm>
          <a:prstGeom prst="rect">
            <a:avLst/>
          </a:prstGeom>
          <a:noFill/>
        </p:spPr>
        <p:txBody>
          <a:bodyPr wrap="none" rtlCol="0" anchor="ctr">
            <a:spAutoFit/>
          </a:bodyPr>
          <a:lstStyle>
            <a:defPPr>
              <a:defRPr lang="en-US"/>
            </a:defPPr>
            <a:lvl1pPr>
              <a:defRPr sz="2400" b="1">
                <a:solidFill>
                  <a:schemeClr val="tx1">
                    <a:lumMod val="85000"/>
                    <a:lumOff val="15000"/>
                  </a:schemeClr>
                </a:solidFill>
              </a:defRPr>
            </a:lvl1pPr>
          </a:lstStyle>
          <a:p>
            <a:r>
              <a:rPr lang="ar-SA" sz="1800" dirty="0"/>
              <a:t>2</a:t>
            </a:r>
            <a:endParaRPr lang="en-US" sz="1800" dirty="0"/>
          </a:p>
        </p:txBody>
      </p:sp>
      <p:sp>
        <p:nvSpPr>
          <p:cNvPr id="46" name="TextBox 64">
            <a:extLst>
              <a:ext uri="{FF2B5EF4-FFF2-40B4-BE49-F238E27FC236}">
                <a16:creationId xmlns:a16="http://schemas.microsoft.com/office/drawing/2014/main" id="{4BE29913-8C46-4BD5-8BFF-5A47DF74ADDC}"/>
              </a:ext>
            </a:extLst>
          </p:cNvPr>
          <p:cNvSpPr txBox="1"/>
          <p:nvPr/>
        </p:nvSpPr>
        <p:spPr>
          <a:xfrm>
            <a:off x="3116075" y="2704980"/>
            <a:ext cx="314509" cy="369332"/>
          </a:xfrm>
          <a:prstGeom prst="rect">
            <a:avLst/>
          </a:prstGeom>
          <a:noFill/>
        </p:spPr>
        <p:txBody>
          <a:bodyPr wrap="none" rtlCol="0" anchor="ctr">
            <a:spAutoFit/>
          </a:bodyPr>
          <a:lstStyle>
            <a:defPPr>
              <a:defRPr lang="en-US"/>
            </a:defPPr>
            <a:lvl1pPr algn="r">
              <a:defRPr sz="2400" b="1">
                <a:solidFill>
                  <a:schemeClr val="tx1">
                    <a:lumMod val="85000"/>
                    <a:lumOff val="15000"/>
                  </a:schemeClr>
                </a:solidFill>
              </a:defRPr>
            </a:lvl1pPr>
          </a:lstStyle>
          <a:p>
            <a:r>
              <a:rPr lang="ar-SA" sz="1800" dirty="0"/>
              <a:t>5</a:t>
            </a:r>
            <a:endParaRPr lang="en-US" sz="1800" dirty="0"/>
          </a:p>
        </p:txBody>
      </p:sp>
      <p:sp>
        <p:nvSpPr>
          <p:cNvPr id="48" name="TextBox 49">
            <a:extLst>
              <a:ext uri="{FF2B5EF4-FFF2-40B4-BE49-F238E27FC236}">
                <a16:creationId xmlns:a16="http://schemas.microsoft.com/office/drawing/2014/main" id="{18D5D3EB-2F86-4B38-B84D-DC08C9B5E51C}"/>
              </a:ext>
            </a:extLst>
          </p:cNvPr>
          <p:cNvSpPr txBox="1"/>
          <p:nvPr/>
        </p:nvSpPr>
        <p:spPr>
          <a:xfrm>
            <a:off x="5486400" y="1163419"/>
            <a:ext cx="2438400" cy="646331"/>
          </a:xfrm>
          <a:prstGeom prst="rect">
            <a:avLst/>
          </a:prstGeom>
          <a:noFill/>
        </p:spPr>
        <p:txBody>
          <a:bodyPr wrap="square" lIns="0" rIns="0" rtlCol="0" anchor="b">
            <a:spAutoFit/>
          </a:bodyPr>
          <a:lstStyle/>
          <a:p>
            <a:pPr algn="ctr"/>
            <a:r>
              <a:rPr lang="ar-SA" b="1" noProof="1">
                <a:solidFill>
                  <a:schemeClr val="accent1">
                    <a:lumMod val="75000"/>
                  </a:schemeClr>
                </a:solidFill>
                <a:latin typeface="Traditional Arabic" panose="02020603050405020304" pitchFamily="18" charset="-78"/>
                <a:cs typeface="Traditional Arabic" panose="02020603050405020304" pitchFamily="18" charset="-78"/>
              </a:rPr>
              <a:t>1 – مفهوم التعلم الالكتروني ونظرة تاريخية</a:t>
            </a:r>
            <a:endParaRPr lang="en-US" b="1" noProof="1">
              <a:solidFill>
                <a:schemeClr val="accent1">
                  <a:lumMod val="75000"/>
                </a:schemeClr>
              </a:solidFill>
              <a:latin typeface="Traditional Arabic" panose="02020603050405020304" pitchFamily="18" charset="-78"/>
              <a:cs typeface="Traditional Arabic" panose="02020603050405020304" pitchFamily="18" charset="-78"/>
            </a:endParaRPr>
          </a:p>
        </p:txBody>
      </p:sp>
      <p:pic>
        <p:nvPicPr>
          <p:cNvPr id="51" name="Graphic 57" descr="Customer review outline">
            <a:extLst>
              <a:ext uri="{FF2B5EF4-FFF2-40B4-BE49-F238E27FC236}">
                <a16:creationId xmlns:a16="http://schemas.microsoft.com/office/drawing/2014/main" id="{1934FFF2-77AC-447F-84D9-4E178D275B5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43002" y="1809750"/>
            <a:ext cx="496802" cy="496802"/>
          </a:xfrm>
          <a:prstGeom prst="rect">
            <a:avLst/>
          </a:prstGeom>
        </p:spPr>
      </p:pic>
      <p:pic>
        <p:nvPicPr>
          <p:cNvPr id="11" name="صورة 10">
            <a:extLst>
              <a:ext uri="{FF2B5EF4-FFF2-40B4-BE49-F238E27FC236}">
                <a16:creationId xmlns:a16="http://schemas.microsoft.com/office/drawing/2014/main" id="{B83197EB-3DF9-49A9-A7E5-CB0A7028E2E1}"/>
              </a:ext>
            </a:extLst>
          </p:cNvPr>
          <p:cNvPicPr>
            <a:picLocks noChangeAspect="1"/>
          </p:cNvPicPr>
          <p:nvPr/>
        </p:nvPicPr>
        <p:blipFill>
          <a:blip r:embed="rId14" cstate="print">
            <a:lum bright="70000" contrast="-70000"/>
            <a:extLst>
              <a:ext uri="{BEBA8EAE-BF5A-486C-A8C5-ECC9F3942E4B}">
                <a14:imgProps xmlns:a14="http://schemas.microsoft.com/office/drawing/2010/main">
                  <a14:imgLayer r:embed="rId15">
                    <a14:imgEffect>
                      <a14:saturation sat="400000"/>
                    </a14:imgEffect>
                  </a14:imgLayer>
                </a14:imgProps>
              </a:ext>
              <a:ext uri="{28A0092B-C50C-407E-A947-70E740481C1C}">
                <a14:useLocalDpi xmlns:a14="http://schemas.microsoft.com/office/drawing/2010/main" val="0"/>
              </a:ext>
            </a:extLst>
          </a:blip>
          <a:stretch>
            <a:fillRect/>
          </a:stretch>
        </p:blipFill>
        <p:spPr>
          <a:xfrm>
            <a:off x="5188024" y="2377440"/>
            <a:ext cx="422910" cy="422910"/>
          </a:xfrm>
          <a:prstGeom prst="rect">
            <a:avLst/>
          </a:prstGeom>
        </p:spPr>
      </p:pic>
      <p:sp>
        <p:nvSpPr>
          <p:cNvPr id="52" name="TextBox 49">
            <a:extLst>
              <a:ext uri="{FF2B5EF4-FFF2-40B4-BE49-F238E27FC236}">
                <a16:creationId xmlns:a16="http://schemas.microsoft.com/office/drawing/2014/main" id="{8C3DF4AE-1E1B-47FC-80C5-72D4F93CDA21}"/>
              </a:ext>
            </a:extLst>
          </p:cNvPr>
          <p:cNvSpPr txBox="1"/>
          <p:nvPr/>
        </p:nvSpPr>
        <p:spPr>
          <a:xfrm>
            <a:off x="6172200" y="3040618"/>
            <a:ext cx="2438400" cy="369332"/>
          </a:xfrm>
          <a:prstGeom prst="rect">
            <a:avLst/>
          </a:prstGeom>
          <a:noFill/>
        </p:spPr>
        <p:txBody>
          <a:bodyPr wrap="square" lIns="0" rIns="0" rtlCol="0" anchor="b">
            <a:spAutoFit/>
          </a:bodyPr>
          <a:lstStyle/>
          <a:p>
            <a:pPr algn="ctr"/>
            <a:r>
              <a:rPr lang="en-US" b="1" noProof="1">
                <a:solidFill>
                  <a:schemeClr val="accent2">
                    <a:lumMod val="75000"/>
                  </a:schemeClr>
                </a:solidFill>
                <a:latin typeface="Traditional Arabic" panose="02020603050405020304" pitchFamily="18" charset="-78"/>
                <a:cs typeface="Traditional Arabic" panose="02020603050405020304" pitchFamily="18" charset="-78"/>
              </a:rPr>
              <a:t>(LMS)</a:t>
            </a:r>
            <a:r>
              <a:rPr lang="ar-SA" b="1" noProof="1">
                <a:solidFill>
                  <a:schemeClr val="accent2">
                    <a:lumMod val="75000"/>
                  </a:schemeClr>
                </a:solidFill>
                <a:latin typeface="Traditional Arabic" panose="02020603050405020304" pitchFamily="18" charset="-78"/>
                <a:cs typeface="Traditional Arabic" panose="02020603050405020304" pitchFamily="18" charset="-78"/>
              </a:rPr>
              <a:t>2 – أنظمة إدارة التعلم </a:t>
            </a:r>
            <a:endParaRPr lang="en-US" b="1" noProof="1">
              <a:solidFill>
                <a:schemeClr val="accent2">
                  <a:lumMod val="75000"/>
                </a:schemeClr>
              </a:solidFill>
              <a:latin typeface="Traditional Arabic" panose="02020603050405020304" pitchFamily="18" charset="-78"/>
              <a:cs typeface="Traditional Arabic" panose="02020603050405020304" pitchFamily="18" charset="-78"/>
            </a:endParaRPr>
          </a:p>
        </p:txBody>
      </p:sp>
      <p:sp>
        <p:nvSpPr>
          <p:cNvPr id="53" name="TextBox 49">
            <a:extLst>
              <a:ext uri="{FF2B5EF4-FFF2-40B4-BE49-F238E27FC236}">
                <a16:creationId xmlns:a16="http://schemas.microsoft.com/office/drawing/2014/main" id="{B37EFBDB-2180-47F4-B255-CD4095A98F32}"/>
              </a:ext>
            </a:extLst>
          </p:cNvPr>
          <p:cNvSpPr txBox="1"/>
          <p:nvPr/>
        </p:nvSpPr>
        <p:spPr>
          <a:xfrm>
            <a:off x="390225" y="3116818"/>
            <a:ext cx="2438400" cy="369332"/>
          </a:xfrm>
          <a:prstGeom prst="rect">
            <a:avLst/>
          </a:prstGeom>
          <a:noFill/>
        </p:spPr>
        <p:txBody>
          <a:bodyPr wrap="square" lIns="0" rIns="0" rtlCol="0" anchor="b">
            <a:spAutoFit/>
          </a:bodyPr>
          <a:lstStyle/>
          <a:p>
            <a:pPr algn="ctr"/>
            <a:r>
              <a:rPr lang="ar-SA" b="1" noProof="1">
                <a:solidFill>
                  <a:schemeClr val="accent6">
                    <a:lumMod val="75000"/>
                  </a:schemeClr>
                </a:solidFill>
                <a:latin typeface="Traditional Arabic" panose="02020603050405020304" pitchFamily="18" charset="-78"/>
                <a:cs typeface="Traditional Arabic" panose="02020603050405020304" pitchFamily="18" charset="-78"/>
              </a:rPr>
              <a:t>التعلم الالكتروني المصغر</a:t>
            </a:r>
            <a:endParaRPr lang="en-US" b="1" noProof="1">
              <a:solidFill>
                <a:schemeClr val="accent6">
                  <a:lumMod val="75000"/>
                </a:schemeClr>
              </a:solidFill>
              <a:latin typeface="Traditional Arabic" panose="02020603050405020304" pitchFamily="18" charset="-78"/>
              <a:cs typeface="Traditional Arabic" panose="02020603050405020304" pitchFamily="18" charset="-78"/>
            </a:endParaRPr>
          </a:p>
        </p:txBody>
      </p:sp>
      <p:sp>
        <p:nvSpPr>
          <p:cNvPr id="54" name="TextBox 49">
            <a:extLst>
              <a:ext uri="{FF2B5EF4-FFF2-40B4-BE49-F238E27FC236}">
                <a16:creationId xmlns:a16="http://schemas.microsoft.com/office/drawing/2014/main" id="{E0A63183-A95D-41AC-B364-81794934E2BD}"/>
              </a:ext>
            </a:extLst>
          </p:cNvPr>
          <p:cNvSpPr txBox="1"/>
          <p:nvPr/>
        </p:nvSpPr>
        <p:spPr>
          <a:xfrm>
            <a:off x="1066800" y="1400949"/>
            <a:ext cx="2438400" cy="369332"/>
          </a:xfrm>
          <a:prstGeom prst="rect">
            <a:avLst/>
          </a:prstGeom>
          <a:noFill/>
        </p:spPr>
        <p:txBody>
          <a:bodyPr wrap="square" lIns="0" rIns="0" rtlCol="0" anchor="b">
            <a:spAutoFit/>
          </a:bodyPr>
          <a:lstStyle/>
          <a:p>
            <a:pPr algn="ctr"/>
            <a:r>
              <a:rPr lang="ar-SA" b="1" noProof="1">
                <a:solidFill>
                  <a:schemeClr val="accent3">
                    <a:lumMod val="75000"/>
                  </a:schemeClr>
                </a:solidFill>
                <a:latin typeface="Traditional Arabic" panose="02020603050405020304" pitchFamily="18" charset="-78"/>
                <a:cs typeface="Traditional Arabic" panose="02020603050405020304" pitchFamily="18" charset="-78"/>
              </a:rPr>
              <a:t>مفاهيم حول التعلم الالكتروني المصغر</a:t>
            </a:r>
            <a:endParaRPr lang="en-US" b="1" noProof="1">
              <a:solidFill>
                <a:schemeClr val="accent3">
                  <a:lumMod val="75000"/>
                </a:schemeClr>
              </a:solidFill>
              <a:latin typeface="Traditional Arabic" panose="02020603050405020304" pitchFamily="18" charset="-78"/>
              <a:cs typeface="Traditional Arabic" panose="02020603050405020304" pitchFamily="18" charset="-78"/>
            </a:endParaRPr>
          </a:p>
        </p:txBody>
      </p:sp>
      <p:sp>
        <p:nvSpPr>
          <p:cNvPr id="55" name="TextBox 49">
            <a:extLst>
              <a:ext uri="{FF2B5EF4-FFF2-40B4-BE49-F238E27FC236}">
                <a16:creationId xmlns:a16="http://schemas.microsoft.com/office/drawing/2014/main" id="{E53A3E94-7E6A-4AE1-87D1-8E464FFBFF0D}"/>
              </a:ext>
            </a:extLst>
          </p:cNvPr>
          <p:cNvSpPr txBox="1"/>
          <p:nvPr/>
        </p:nvSpPr>
        <p:spPr>
          <a:xfrm>
            <a:off x="3200400" y="4324350"/>
            <a:ext cx="2438400" cy="369332"/>
          </a:xfrm>
          <a:prstGeom prst="rect">
            <a:avLst/>
          </a:prstGeom>
          <a:noFill/>
        </p:spPr>
        <p:txBody>
          <a:bodyPr wrap="square" lIns="0" rIns="0" rtlCol="0" anchor="b">
            <a:spAutoFit/>
          </a:bodyPr>
          <a:lstStyle/>
          <a:p>
            <a:pPr algn="ctr"/>
            <a:r>
              <a:rPr lang="ar-SA" b="1" noProof="1">
                <a:solidFill>
                  <a:schemeClr val="accent4">
                    <a:lumMod val="75000"/>
                  </a:schemeClr>
                </a:solidFill>
                <a:latin typeface="Traditional Arabic" panose="02020603050405020304" pitchFamily="18" charset="-78"/>
                <a:cs typeface="Traditional Arabic" panose="02020603050405020304" pitchFamily="18" charset="-78"/>
              </a:rPr>
              <a:t>3 – اتجاهات حديثة للتعلم الالكتروني</a:t>
            </a:r>
            <a:endParaRPr lang="en-US" b="1" noProof="1">
              <a:solidFill>
                <a:schemeClr val="accent4">
                  <a:lumMod val="75000"/>
                </a:schemeClr>
              </a:solidFill>
              <a:latin typeface="Traditional Arabic" panose="02020603050405020304" pitchFamily="18" charset="-78"/>
              <a:cs typeface="Traditional Arabic" panose="02020603050405020304" pitchFamily="18" charset="-78"/>
            </a:endParaRPr>
          </a:p>
        </p:txBody>
      </p:sp>
      <p:pic>
        <p:nvPicPr>
          <p:cNvPr id="56" name="Graphic 36" descr="Bar graph with upward trend outline">
            <a:extLst>
              <a:ext uri="{FF2B5EF4-FFF2-40B4-BE49-F238E27FC236}">
                <a16:creationId xmlns:a16="http://schemas.microsoft.com/office/drawing/2014/main" id="{333399A3-ECAB-4392-989E-278338ADC7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83600" y="3179618"/>
            <a:ext cx="500718" cy="500718"/>
          </a:xfrm>
          <a:prstGeom prst="rect">
            <a:avLst/>
          </a:prstGeom>
        </p:spPr>
      </p:pic>
      <p:pic>
        <p:nvPicPr>
          <p:cNvPr id="57" name="صورة 56" descr="صورة تحتوي على داكن, ليلة, سماء الليل&#10;&#10;تم إنشاء الوصف تلقائياً">
            <a:extLst>
              <a:ext uri="{FF2B5EF4-FFF2-40B4-BE49-F238E27FC236}">
                <a16:creationId xmlns:a16="http://schemas.microsoft.com/office/drawing/2014/main" id="{17BD7DAE-C731-413A-A89B-A578C80F7093}"/>
              </a:ext>
            </a:extLst>
          </p:cNvPr>
          <p:cNvPicPr>
            <a:picLocks noChangeAspect="1"/>
          </p:cNvPicPr>
          <p:nvPr/>
        </p:nvPicPr>
        <p:blipFill>
          <a:blip r:embed="rId16" cstate="print">
            <a:lum bright="70000" contrast="-70000"/>
            <a:extLst>
              <a:ext uri="{28A0092B-C50C-407E-A947-70E740481C1C}">
                <a14:useLocalDpi xmlns:a14="http://schemas.microsoft.com/office/drawing/2010/main" val="0"/>
              </a:ext>
            </a:extLst>
          </a:blip>
          <a:stretch>
            <a:fillRect/>
          </a:stretch>
        </p:blipFill>
        <p:spPr>
          <a:xfrm flipH="1">
            <a:off x="3751261" y="3135292"/>
            <a:ext cx="579458" cy="579458"/>
          </a:xfrm>
          <a:prstGeom prst="rect">
            <a:avLst/>
          </a:prstGeom>
        </p:spPr>
      </p:pic>
      <p:pic>
        <p:nvPicPr>
          <p:cNvPr id="59" name="صورة 58">
            <a:extLst>
              <a:ext uri="{FF2B5EF4-FFF2-40B4-BE49-F238E27FC236}">
                <a16:creationId xmlns:a16="http://schemas.microsoft.com/office/drawing/2014/main" id="{C0216A77-2736-49DC-BDB8-DE87DD352FC3}"/>
              </a:ext>
            </a:extLst>
          </p:cNvPr>
          <p:cNvPicPr>
            <a:picLocks noChangeAspect="1"/>
          </p:cNvPicPr>
          <p:nvPr/>
        </p:nvPicPr>
        <p:blipFill>
          <a:blip r:embed="rId17" cstate="print">
            <a:lum bright="70000" contrast="-70000"/>
            <a:extLst>
              <a:ext uri="{BEBA8EAE-BF5A-486C-A8C5-ECC9F3942E4B}">
                <a14:imgProps xmlns:a14="http://schemas.microsoft.com/office/drawing/2010/main">
                  <a14:imgLayer r:embed="rId18">
                    <a14:imgEffect>
                      <a14:colorTemperature colorTemp="1500"/>
                    </a14:imgEffect>
                    <a14:imgEffect>
                      <a14:saturation sat="204000"/>
                    </a14:imgEffect>
                  </a14:imgLayer>
                </a14:imgProps>
              </a:ext>
              <a:ext uri="{28A0092B-C50C-407E-A947-70E740481C1C}">
                <a14:useLocalDpi xmlns:a14="http://schemas.microsoft.com/office/drawing/2010/main" val="0"/>
              </a:ext>
            </a:extLst>
          </a:blip>
          <a:stretch>
            <a:fillRect/>
          </a:stretch>
        </p:blipFill>
        <p:spPr>
          <a:xfrm>
            <a:off x="3430585" y="2278178"/>
            <a:ext cx="517776" cy="517776"/>
          </a:xfrm>
          <a:prstGeom prst="rect">
            <a:avLst/>
          </a:prstGeom>
        </p:spPr>
      </p:pic>
    </p:spTree>
    <p:extLst>
      <p:ext uri="{BB962C8B-B14F-4D97-AF65-F5344CB8AC3E}">
        <p14:creationId xmlns:p14="http://schemas.microsoft.com/office/powerpoint/2010/main" val="4150928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75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750"/>
                                        <p:tgtEl>
                                          <p:spTgt spid="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750"/>
                                        <p:tgtEl>
                                          <p:spTgt spid="5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500"/>
                                        <p:tgtEl>
                                          <p:spTgt spid="5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75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59"/>
                                        </p:tgtEl>
                                        <p:attrNameLst>
                                          <p:attrName>style.visibility</p:attrName>
                                        </p:attrNameLst>
                                      </p:cBhvr>
                                      <p:to>
                                        <p:strVal val="visible"/>
                                      </p:to>
                                    </p:set>
                                    <p:animEffect transition="in" filter="fade">
                                      <p:cBhvr>
                                        <p:cTn id="55" dur="500"/>
                                        <p:tgtEl>
                                          <p:spTgt spid="5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fade">
                                      <p:cBhvr>
                                        <p:cTn id="58" dur="500"/>
                                        <p:tgtEl>
                                          <p:spTgt spid="46"/>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54"/>
                                        </p:tgtEl>
                                        <p:attrNameLst>
                                          <p:attrName>style.visibility</p:attrName>
                                        </p:attrNameLst>
                                      </p:cBhvr>
                                      <p:to>
                                        <p:strVal val="visible"/>
                                      </p:to>
                                    </p:set>
                                    <p:animEffect transition="in" filter="fade">
                                      <p:cBhvr>
                                        <p:cTn id="62"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8" grpId="0"/>
      <p:bldP spid="52" grpId="0"/>
      <p:bldP spid="53" grpId="0"/>
      <p:bldP spid="54" grpId="0"/>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30</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4953000" y="433866"/>
            <a:ext cx="4021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dirty="0">
                <a:solidFill>
                  <a:schemeClr val="tx1">
                    <a:lumMod val="50000"/>
                    <a:lumOff val="50000"/>
                  </a:schemeClr>
                </a:solidFill>
                <a:latin typeface="Abomsaab" panose="03020402040406030203" pitchFamily="66" charset="-78"/>
                <a:cs typeface="Abomsaab" panose="03020402040406030203" pitchFamily="66" charset="-78"/>
              </a:rPr>
              <a:t>الاتجاهات الحديثة للتعلم الالكتروني</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7" name="مجموعة 6">
            <a:extLst>
              <a:ext uri="{FF2B5EF4-FFF2-40B4-BE49-F238E27FC236}">
                <a16:creationId xmlns:a16="http://schemas.microsoft.com/office/drawing/2014/main" id="{51F36423-65DB-4D22-A2E9-2C8E86313959}"/>
              </a:ext>
            </a:extLst>
          </p:cNvPr>
          <p:cNvGrpSpPr/>
          <p:nvPr/>
        </p:nvGrpSpPr>
        <p:grpSpPr>
          <a:xfrm>
            <a:off x="6629400" y="1731578"/>
            <a:ext cx="1524000" cy="1069056"/>
            <a:chOff x="6400800" y="1368067"/>
            <a:chExt cx="1524000" cy="1069056"/>
          </a:xfrm>
        </p:grpSpPr>
        <p:pic>
          <p:nvPicPr>
            <p:cNvPr id="6148" name="Picture 4" descr="Adaptive, algorithm, data, flow, hierarchy, modeling, system">
              <a:extLst>
                <a:ext uri="{FF2B5EF4-FFF2-40B4-BE49-F238E27FC236}">
                  <a16:creationId xmlns:a16="http://schemas.microsoft.com/office/drawing/2014/main" id="{3CB25BEE-C790-451C-B783-51B28AFAC4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14" y="1368067"/>
              <a:ext cx="824186" cy="824186"/>
            </a:xfrm>
            <a:prstGeom prst="rect">
              <a:avLst/>
            </a:prstGeom>
            <a:noFill/>
            <a:extLst>
              <a:ext uri="{909E8E84-426E-40DD-AFC4-6F175D3DCCD1}">
                <a14:hiddenFill xmlns:a14="http://schemas.microsoft.com/office/drawing/2010/main">
                  <a:solidFill>
                    <a:srgbClr val="FFFFFF"/>
                  </a:solidFill>
                </a14:hiddenFill>
              </a:ext>
            </a:extLst>
          </p:spPr>
        </p:pic>
        <p:sp>
          <p:nvSpPr>
            <p:cNvPr id="21" name="مربع نص 20">
              <a:extLst>
                <a:ext uri="{FF2B5EF4-FFF2-40B4-BE49-F238E27FC236}">
                  <a16:creationId xmlns:a16="http://schemas.microsoft.com/office/drawing/2014/main" id="{D6722A51-8AF8-4B20-80CA-D370A26A0FB1}"/>
                </a:ext>
              </a:extLst>
            </p:cNvPr>
            <p:cNvSpPr txBox="1"/>
            <p:nvPr/>
          </p:nvSpPr>
          <p:spPr>
            <a:xfrm>
              <a:off x="6400800" y="1975458"/>
              <a:ext cx="1233214"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التكيفي</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5" name="مجموعة 4">
            <a:extLst>
              <a:ext uri="{FF2B5EF4-FFF2-40B4-BE49-F238E27FC236}">
                <a16:creationId xmlns:a16="http://schemas.microsoft.com/office/drawing/2014/main" id="{ED6C2BF2-F395-4C77-9C1B-B6650B4CD69D}"/>
              </a:ext>
            </a:extLst>
          </p:cNvPr>
          <p:cNvGrpSpPr/>
          <p:nvPr/>
        </p:nvGrpSpPr>
        <p:grpSpPr>
          <a:xfrm>
            <a:off x="2906207" y="2445906"/>
            <a:ext cx="3331586" cy="743519"/>
            <a:chOff x="1755333" y="1447837"/>
            <a:chExt cx="3331586" cy="743519"/>
          </a:xfrm>
        </p:grpSpPr>
        <p:pic>
          <p:nvPicPr>
            <p:cNvPr id="6150" name="Picture 6" descr="Courses, e-learning, education, knowledge, magnifying glass, micro learning, online">
              <a:extLst>
                <a:ext uri="{FF2B5EF4-FFF2-40B4-BE49-F238E27FC236}">
                  <a16:creationId xmlns:a16="http://schemas.microsoft.com/office/drawing/2014/main" id="{32DBAE84-55B8-4CE4-9578-A516C7FB16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447837"/>
              <a:ext cx="743519" cy="743519"/>
            </a:xfrm>
            <a:prstGeom prst="rect">
              <a:avLst/>
            </a:prstGeom>
            <a:noFill/>
            <a:extLst>
              <a:ext uri="{909E8E84-426E-40DD-AFC4-6F175D3DCCD1}">
                <a14:hiddenFill xmlns:a14="http://schemas.microsoft.com/office/drawing/2010/main">
                  <a:solidFill>
                    <a:srgbClr val="FFFFFF"/>
                  </a:solidFill>
                </a14:hiddenFill>
              </a:ext>
            </a:extLst>
          </p:spPr>
        </p:pic>
        <p:sp>
          <p:nvSpPr>
            <p:cNvPr id="22" name="مربع نص 21">
              <a:extLst>
                <a:ext uri="{FF2B5EF4-FFF2-40B4-BE49-F238E27FC236}">
                  <a16:creationId xmlns:a16="http://schemas.microsoft.com/office/drawing/2014/main" id="{E8E5AB11-8EF3-46EC-9F52-F214906CCC08}"/>
                </a:ext>
              </a:extLst>
            </p:cNvPr>
            <p:cNvSpPr txBox="1"/>
            <p:nvPr/>
          </p:nvSpPr>
          <p:spPr>
            <a:xfrm>
              <a:off x="1755333" y="1508242"/>
              <a:ext cx="3138213" cy="646331"/>
            </a:xfrm>
            <a:prstGeom prst="rect">
              <a:avLst/>
            </a:prstGeom>
            <a:noFill/>
          </p:spPr>
          <p:txBody>
            <a:bodyPr wrap="square">
              <a:spAutoFit/>
            </a:bodyPr>
            <a:lstStyle/>
            <a:p>
              <a:r>
                <a:rPr lang="ar-SA" sz="3600" dirty="0">
                  <a:solidFill>
                    <a:schemeClr val="accent2">
                      <a:lumMod val="75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التعلم الالكتروني المصغر</a:t>
              </a:r>
              <a:endParaRPr lang="en-US" sz="3600" dirty="0">
                <a:solidFill>
                  <a:schemeClr val="accent2">
                    <a:lumMod val="75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endParaRPr>
            </a:p>
          </p:txBody>
        </p:sp>
      </p:grpSp>
      <p:grpSp>
        <p:nvGrpSpPr>
          <p:cNvPr id="11" name="مجموعة 10">
            <a:extLst>
              <a:ext uri="{FF2B5EF4-FFF2-40B4-BE49-F238E27FC236}">
                <a16:creationId xmlns:a16="http://schemas.microsoft.com/office/drawing/2014/main" id="{61E30C89-8D18-4252-9D7F-92E9329BC4DB}"/>
              </a:ext>
            </a:extLst>
          </p:cNvPr>
          <p:cNvGrpSpPr/>
          <p:nvPr/>
        </p:nvGrpSpPr>
        <p:grpSpPr>
          <a:xfrm>
            <a:off x="1085963" y="1885950"/>
            <a:ext cx="1521583" cy="988390"/>
            <a:chOff x="914400" y="1443858"/>
            <a:chExt cx="1521583" cy="988390"/>
          </a:xfrm>
        </p:grpSpPr>
        <p:pic>
          <p:nvPicPr>
            <p:cNvPr id="24" name="Picture 4">
              <a:extLst>
                <a:ext uri="{FF2B5EF4-FFF2-40B4-BE49-F238E27FC236}">
                  <a16:creationId xmlns:a16="http://schemas.microsoft.com/office/drawing/2014/main" id="{7103930C-4B3E-4F65-A1B8-AFCD9B7CAE2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1692464" y="1443858"/>
              <a:ext cx="743519" cy="743519"/>
            </a:xfrm>
            <a:prstGeom prst="rect">
              <a:avLst/>
            </a:prstGeom>
            <a:noFill/>
            <a:extLst>
              <a:ext uri="{909E8E84-426E-40DD-AFC4-6F175D3DCCD1}">
                <a14:hiddenFill xmlns:a14="http://schemas.microsoft.com/office/drawing/2010/main">
                  <a:solidFill>
                    <a:srgbClr val="FFFFFF"/>
                  </a:solidFill>
                </a14:hiddenFill>
              </a:ext>
            </a:extLst>
          </p:spPr>
        </p:pic>
        <p:sp>
          <p:nvSpPr>
            <p:cNvPr id="25" name="مربع نص 24">
              <a:extLst>
                <a:ext uri="{FF2B5EF4-FFF2-40B4-BE49-F238E27FC236}">
                  <a16:creationId xmlns:a16="http://schemas.microsoft.com/office/drawing/2014/main" id="{D26B6125-BABD-4EEE-A082-E83E5F754D04}"/>
                </a:ext>
              </a:extLst>
            </p:cNvPr>
            <p:cNvSpPr txBox="1"/>
            <p:nvPr/>
          </p:nvSpPr>
          <p:spPr>
            <a:xfrm>
              <a:off x="914400" y="1970583"/>
              <a:ext cx="1233214"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الجوال</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12" name="مجموعة 11">
            <a:extLst>
              <a:ext uri="{FF2B5EF4-FFF2-40B4-BE49-F238E27FC236}">
                <a16:creationId xmlns:a16="http://schemas.microsoft.com/office/drawing/2014/main" id="{B83C6231-1DF4-4C6A-B66C-914E343F2D0D}"/>
              </a:ext>
            </a:extLst>
          </p:cNvPr>
          <p:cNvGrpSpPr/>
          <p:nvPr/>
        </p:nvGrpSpPr>
        <p:grpSpPr>
          <a:xfrm>
            <a:off x="914400" y="3764305"/>
            <a:ext cx="2743200" cy="636245"/>
            <a:chOff x="914400" y="3638550"/>
            <a:chExt cx="2743200" cy="636245"/>
          </a:xfrm>
        </p:grpSpPr>
        <p:pic>
          <p:nvPicPr>
            <p:cNvPr id="27" name="Picture 6">
              <a:extLst>
                <a:ext uri="{FF2B5EF4-FFF2-40B4-BE49-F238E27FC236}">
                  <a16:creationId xmlns:a16="http://schemas.microsoft.com/office/drawing/2014/main" id="{CD003C20-45EC-4712-8FF5-21D56697A5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3021355" y="3638550"/>
              <a:ext cx="636245" cy="636245"/>
            </a:xfrm>
            <a:prstGeom prst="rect">
              <a:avLst/>
            </a:prstGeom>
            <a:noFill/>
            <a:extLst>
              <a:ext uri="{909E8E84-426E-40DD-AFC4-6F175D3DCCD1}">
                <a14:hiddenFill xmlns:a14="http://schemas.microsoft.com/office/drawing/2010/main">
                  <a:solidFill>
                    <a:srgbClr val="FFFFFF"/>
                  </a:solidFill>
                </a14:hiddenFill>
              </a:ext>
            </a:extLst>
          </p:spPr>
        </p:pic>
        <p:sp>
          <p:nvSpPr>
            <p:cNvPr id="28" name="مربع نص 27">
              <a:extLst>
                <a:ext uri="{FF2B5EF4-FFF2-40B4-BE49-F238E27FC236}">
                  <a16:creationId xmlns:a16="http://schemas.microsoft.com/office/drawing/2014/main" id="{05D16336-2E3C-4E8B-8B12-4418E416A156}"/>
                </a:ext>
              </a:extLst>
            </p:cNvPr>
            <p:cNvSpPr txBox="1"/>
            <p:nvPr/>
          </p:nvSpPr>
          <p:spPr>
            <a:xfrm>
              <a:off x="914400" y="3811220"/>
              <a:ext cx="2106955"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الواقع الافتراضي والواقع المعزز</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15" name="مجموعة 14">
            <a:extLst>
              <a:ext uri="{FF2B5EF4-FFF2-40B4-BE49-F238E27FC236}">
                <a16:creationId xmlns:a16="http://schemas.microsoft.com/office/drawing/2014/main" id="{F98CEEC3-129E-4C18-8762-BA8552A7360C}"/>
              </a:ext>
            </a:extLst>
          </p:cNvPr>
          <p:cNvGrpSpPr/>
          <p:nvPr/>
        </p:nvGrpSpPr>
        <p:grpSpPr>
          <a:xfrm>
            <a:off x="5562600" y="3405547"/>
            <a:ext cx="2359011" cy="636245"/>
            <a:chOff x="5562600" y="3405547"/>
            <a:chExt cx="2359011" cy="636245"/>
          </a:xfrm>
        </p:grpSpPr>
        <p:pic>
          <p:nvPicPr>
            <p:cNvPr id="31" name="Picture 6">
              <a:extLst>
                <a:ext uri="{FF2B5EF4-FFF2-40B4-BE49-F238E27FC236}">
                  <a16:creationId xmlns:a16="http://schemas.microsoft.com/office/drawing/2014/main" id="{6D6620E0-7A5E-4554-BE38-D284715B28C1}"/>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285366" y="3405547"/>
              <a:ext cx="636245" cy="636245"/>
            </a:xfrm>
            <a:prstGeom prst="rect">
              <a:avLst/>
            </a:prstGeom>
            <a:noFill/>
            <a:extLst>
              <a:ext uri="{909E8E84-426E-40DD-AFC4-6F175D3DCCD1}">
                <a14:hiddenFill xmlns:a14="http://schemas.microsoft.com/office/drawing/2010/main">
                  <a:solidFill>
                    <a:srgbClr val="FFFFFF"/>
                  </a:solidFill>
                </a14:hiddenFill>
              </a:ext>
            </a:extLst>
          </p:spPr>
        </p:pic>
        <p:sp>
          <p:nvSpPr>
            <p:cNvPr id="32" name="مربع نص 31">
              <a:extLst>
                <a:ext uri="{FF2B5EF4-FFF2-40B4-BE49-F238E27FC236}">
                  <a16:creationId xmlns:a16="http://schemas.microsoft.com/office/drawing/2014/main" id="{7C592307-8047-43A3-9644-D2EC653BE4C2}"/>
                </a:ext>
              </a:extLst>
            </p:cNvPr>
            <p:cNvSpPr txBox="1"/>
            <p:nvPr/>
          </p:nvSpPr>
          <p:spPr>
            <a:xfrm>
              <a:off x="5562600" y="3578217"/>
              <a:ext cx="1749411"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المعتمد على الفيديو</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8" name="مجموعة 7">
            <a:extLst>
              <a:ext uri="{FF2B5EF4-FFF2-40B4-BE49-F238E27FC236}">
                <a16:creationId xmlns:a16="http://schemas.microsoft.com/office/drawing/2014/main" id="{DAF53708-F4AB-48B9-86F2-B80E8C81AB13}"/>
              </a:ext>
            </a:extLst>
          </p:cNvPr>
          <p:cNvGrpSpPr/>
          <p:nvPr/>
        </p:nvGrpSpPr>
        <p:grpSpPr>
          <a:xfrm>
            <a:off x="3581400" y="1380528"/>
            <a:ext cx="1872312" cy="636245"/>
            <a:chOff x="3581400" y="1380528"/>
            <a:chExt cx="1872312" cy="636245"/>
          </a:xfrm>
        </p:grpSpPr>
        <p:pic>
          <p:nvPicPr>
            <p:cNvPr id="33" name="Picture 6">
              <a:extLst>
                <a:ext uri="{FF2B5EF4-FFF2-40B4-BE49-F238E27FC236}">
                  <a16:creationId xmlns:a16="http://schemas.microsoft.com/office/drawing/2014/main" id="{A113685C-6B57-4EEF-8CFD-7CCC925859D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p:blipFill>
          <p:spPr bwMode="auto">
            <a:xfrm>
              <a:off x="4817467" y="1380528"/>
              <a:ext cx="636245" cy="636245"/>
            </a:xfrm>
            <a:prstGeom prst="rect">
              <a:avLst/>
            </a:prstGeom>
            <a:noFill/>
            <a:extLst>
              <a:ext uri="{909E8E84-426E-40DD-AFC4-6F175D3DCCD1}">
                <a14:hiddenFill xmlns:a14="http://schemas.microsoft.com/office/drawing/2010/main">
                  <a:solidFill>
                    <a:srgbClr val="FFFFFF"/>
                  </a:solidFill>
                </a14:hiddenFill>
              </a:ext>
            </a:extLst>
          </p:spPr>
        </p:pic>
        <p:sp>
          <p:nvSpPr>
            <p:cNvPr id="34" name="مربع نص 33">
              <a:extLst>
                <a:ext uri="{FF2B5EF4-FFF2-40B4-BE49-F238E27FC236}">
                  <a16:creationId xmlns:a16="http://schemas.microsoft.com/office/drawing/2014/main" id="{C852F5A3-F410-4E17-86E0-177D38CF97F7}"/>
                </a:ext>
              </a:extLst>
            </p:cNvPr>
            <p:cNvSpPr txBox="1"/>
            <p:nvPr/>
          </p:nvSpPr>
          <p:spPr>
            <a:xfrm>
              <a:off x="3581400" y="1553198"/>
              <a:ext cx="1262712" cy="461665"/>
            </a:xfrm>
            <a:prstGeom prst="rect">
              <a:avLst/>
            </a:prstGeom>
            <a:noFill/>
          </p:spPr>
          <p:txBody>
            <a:bodyPr wrap="square">
              <a:spAutoFit/>
            </a:bodyPr>
            <a:lstStyle/>
            <a:p>
              <a:r>
                <a:rPr lang="ar-SA" sz="2400" dirty="0">
                  <a:solidFill>
                    <a:schemeClr val="tx1">
                      <a:lumMod val="50000"/>
                      <a:lumOff val="50000"/>
                    </a:schemeClr>
                  </a:solidFill>
                  <a:latin typeface="Abomsaab" panose="03020402040406030203" pitchFamily="66" charset="-78"/>
                  <a:cs typeface="Abomsaab" panose="03020402040406030203" pitchFamily="66" charset="-78"/>
                </a:rPr>
                <a:t>التعلم الاجتماعي</a:t>
              </a:r>
              <a:endParaRPr lang="en-US" sz="2400" dirty="0">
                <a:solidFill>
                  <a:schemeClr val="tx1">
                    <a:lumMod val="50000"/>
                    <a:lumOff val="50000"/>
                  </a:schemeClr>
                </a:solidFill>
                <a:latin typeface="Abomsaab" panose="03020402040406030203" pitchFamily="66" charset="-78"/>
                <a:cs typeface="Abomsaab" panose="03020402040406030203" pitchFamily="66" charset="-78"/>
              </a:endParaRPr>
            </a:p>
          </p:txBody>
        </p:sp>
      </p:grpSp>
      <p:grpSp>
        <p:nvGrpSpPr>
          <p:cNvPr id="2" name="مجموعة 1">
            <a:extLst>
              <a:ext uri="{FF2B5EF4-FFF2-40B4-BE49-F238E27FC236}">
                <a16:creationId xmlns:a16="http://schemas.microsoft.com/office/drawing/2014/main" id="{0EA46C06-D0E7-4164-FD97-E74BBDD6F593}"/>
              </a:ext>
            </a:extLst>
          </p:cNvPr>
          <p:cNvGrpSpPr/>
          <p:nvPr/>
        </p:nvGrpSpPr>
        <p:grpSpPr>
          <a:xfrm>
            <a:off x="5732681" y="4704031"/>
            <a:ext cx="1969578" cy="413539"/>
            <a:chOff x="6258534" y="4685030"/>
            <a:chExt cx="1969578" cy="413539"/>
          </a:xfrm>
        </p:grpSpPr>
        <p:sp>
          <p:nvSpPr>
            <p:cNvPr id="3" name="مستطيل 2">
              <a:extLst>
                <a:ext uri="{FF2B5EF4-FFF2-40B4-BE49-F238E27FC236}">
                  <a16:creationId xmlns:a16="http://schemas.microsoft.com/office/drawing/2014/main" id="{1D6AA2D0-FDA2-78DC-C874-1DA7C2DD0E2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E38BD21E-35C6-F89E-EF68-5B5435B0142F}"/>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A3BC15AC-09C8-5B9A-8225-8214249C728A}"/>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6772620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
                                        </p:tgtEl>
                                      </p:cBhvr>
                                    </p:animEffect>
                                    <p:set>
                                      <p:cBhvr>
                                        <p:cTn id="18" dur="1" fill="hold">
                                          <p:stCondLst>
                                            <p:cond delay="499"/>
                                          </p:stCondLst>
                                        </p:cTn>
                                        <p:tgtEl>
                                          <p:spTgt spid="11"/>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5"/>
                                        </p:tgtEl>
                                      </p:cBhvr>
                                    </p:animEffect>
                                    <p:set>
                                      <p:cBhvr>
                                        <p:cTn id="21" dur="1" fill="hold">
                                          <p:stCondLst>
                                            <p:cond delay="499"/>
                                          </p:stCondLst>
                                        </p:cTn>
                                        <p:tgtEl>
                                          <p:spTgt spid="1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par>
                                <p:cTn id="25" presetID="23" presetClass="entr" presetSubtype="16"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31</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771359" y="4662420"/>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itle 1">
            <a:extLst>
              <a:ext uri="{FF2B5EF4-FFF2-40B4-BE49-F238E27FC236}">
                <a16:creationId xmlns:a16="http://schemas.microsoft.com/office/drawing/2014/main" id="{6A7D1658-713F-4E99-A1D1-7996C009936F}"/>
              </a:ext>
            </a:extLst>
          </p:cNvPr>
          <p:cNvSpPr txBox="1">
            <a:spLocks/>
          </p:cNvSpPr>
          <p:nvPr/>
        </p:nvSpPr>
        <p:spPr>
          <a:xfrm>
            <a:off x="1493854" y="1657350"/>
            <a:ext cx="6309358"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متوسط ​​مدى انتباه الإنسان انخفض من (12) ثانية في عام 2000م</a:t>
            </a:r>
          </a:p>
          <a:p>
            <a:r>
              <a:rPr lang="ar-SA"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 إلى أقل من (8) ثوان في الآونة الأخيرة.</a:t>
            </a:r>
            <a:endParaRPr lang="en-US" sz="2800" dirty="0">
              <a:solidFill>
                <a:schemeClr val="tx1">
                  <a:lumMod val="50000"/>
                  <a:lumOff val="50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endParaRPr>
          </a:p>
        </p:txBody>
      </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pic>
        <p:nvPicPr>
          <p:cNvPr id="2" name="Picture 2" descr="تحميل شعار سناب شات شفاف Logo Snapchat PNG">
            <a:extLst>
              <a:ext uri="{FF2B5EF4-FFF2-40B4-BE49-F238E27FC236}">
                <a16:creationId xmlns:a16="http://schemas.microsoft.com/office/drawing/2014/main" id="{B85C1DF2-6FBB-188D-949A-8CAAE67FFB1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963"/>
          <a:stretch/>
        </p:blipFill>
        <p:spPr bwMode="auto">
          <a:xfrm>
            <a:off x="547164" y="3012606"/>
            <a:ext cx="1794753"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تحميل شعار تيك توك لوجو اسود شفاف بدون خلفية Logo Tik Tok PNG">
            <a:extLst>
              <a:ext uri="{FF2B5EF4-FFF2-40B4-BE49-F238E27FC236}">
                <a16:creationId xmlns:a16="http://schemas.microsoft.com/office/drawing/2014/main" id="{D322F943-3341-F864-0AAB-11C077BA0372}"/>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1481"/>
          <a:stretch/>
        </p:blipFill>
        <p:spPr bwMode="auto">
          <a:xfrm>
            <a:off x="2471901" y="2952750"/>
            <a:ext cx="2023568" cy="1791233"/>
          </a:xfrm>
          <a:prstGeom prst="rect">
            <a:avLst/>
          </a:prstGeom>
          <a:noFill/>
          <a:extLst>
            <a:ext uri="{909E8E84-426E-40DD-AFC4-6F175D3DCCD1}">
              <a14:hiddenFill xmlns:a14="http://schemas.microsoft.com/office/drawing/2010/main">
                <a:solidFill>
                  <a:srgbClr val="FFFFFF"/>
                </a:solidFill>
              </a14:hiddenFill>
            </a:ext>
          </a:extLst>
        </p:spPr>
      </p:pic>
      <p:pic>
        <p:nvPicPr>
          <p:cNvPr id="5" name="صورة 4" descr="صورة تحتوي على طائر&#10;&#10;تم إنشاء الوصف تلقائياً">
            <a:extLst>
              <a:ext uri="{FF2B5EF4-FFF2-40B4-BE49-F238E27FC236}">
                <a16:creationId xmlns:a16="http://schemas.microsoft.com/office/drawing/2014/main" id="{8547EFB1-F445-B7DD-B7D7-37170F2D60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93852" y="3137847"/>
            <a:ext cx="1564682" cy="1579827"/>
          </a:xfrm>
          <a:prstGeom prst="rect">
            <a:avLst/>
          </a:prstGeom>
        </p:spPr>
      </p:pic>
    </p:spTree>
    <p:extLst>
      <p:ext uri="{BB962C8B-B14F-4D97-AF65-F5344CB8AC3E}">
        <p14:creationId xmlns:p14="http://schemas.microsoft.com/office/powerpoint/2010/main" val="81657684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32</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745030" y="4696007"/>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pic>
        <p:nvPicPr>
          <p:cNvPr id="2050" name="Picture 2" descr="6 Technology Trends For - Journey Png PNG Image | Transparent PNG Free  Download on SeekPNG">
            <a:extLst>
              <a:ext uri="{FF2B5EF4-FFF2-40B4-BE49-F238E27FC236}">
                <a16:creationId xmlns:a16="http://schemas.microsoft.com/office/drawing/2014/main" id="{DBD44E1C-36B6-A098-73BA-0E654E821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0" y="898598"/>
            <a:ext cx="7810500" cy="3771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73496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33</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721960" y="4679445"/>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
        <p:nvSpPr>
          <p:cNvPr id="2" name="Title 1">
            <a:extLst>
              <a:ext uri="{FF2B5EF4-FFF2-40B4-BE49-F238E27FC236}">
                <a16:creationId xmlns:a16="http://schemas.microsoft.com/office/drawing/2014/main" id="{47B757E0-8008-4E47-3210-BF9E9E4590CE}"/>
              </a:ext>
            </a:extLst>
          </p:cNvPr>
          <p:cNvSpPr txBox="1">
            <a:spLocks/>
          </p:cNvSpPr>
          <p:nvPr/>
        </p:nvSpPr>
        <p:spPr>
          <a:xfrm>
            <a:off x="-76200" y="1168220"/>
            <a:ext cx="91271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2800" dirty="0">
                <a:solidFill>
                  <a:schemeClr val="tx1">
                    <a:lumMod val="50000"/>
                    <a:lumOff val="50000"/>
                  </a:schemeClr>
                </a:solidFill>
                <a:latin typeface="Abomsaab" panose="03020402040406030203" pitchFamily="66" charset="-78"/>
                <a:cs typeface="Abomsaab" panose="03020402040406030203" pitchFamily="66" charset="-78"/>
              </a:rPr>
              <a:t>وأنت في العمل أو في مكان انتظار سمعت عبارة (علم البيانات)، فأردت معرفة المقصود من هذا المصطلح. </a:t>
            </a:r>
          </a:p>
          <a:p>
            <a:r>
              <a:rPr lang="ar-SA" sz="2800" dirty="0">
                <a:solidFill>
                  <a:schemeClr val="tx1">
                    <a:lumMod val="50000"/>
                    <a:lumOff val="50000"/>
                  </a:schemeClr>
                </a:solidFill>
                <a:latin typeface="Abomsaab" panose="03020402040406030203" pitchFamily="66" charset="-78"/>
                <a:cs typeface="Abomsaab" panose="03020402040406030203" pitchFamily="66" charset="-78"/>
              </a:rPr>
              <a:t>فأي المقطعين التاليين تختار؟</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11" name="صورة 10">
            <a:extLst>
              <a:ext uri="{FF2B5EF4-FFF2-40B4-BE49-F238E27FC236}">
                <a16:creationId xmlns:a16="http://schemas.microsoft.com/office/drawing/2014/main" id="{C8233917-0714-59E0-94FF-FA36F9C8A4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3081" y="2752725"/>
            <a:ext cx="819150" cy="819150"/>
          </a:xfrm>
          <a:prstGeom prst="rect">
            <a:avLst/>
          </a:prstGeom>
        </p:spPr>
      </p:pic>
      <p:grpSp>
        <p:nvGrpSpPr>
          <p:cNvPr id="15" name="مجموعة 14">
            <a:extLst>
              <a:ext uri="{FF2B5EF4-FFF2-40B4-BE49-F238E27FC236}">
                <a16:creationId xmlns:a16="http://schemas.microsoft.com/office/drawing/2014/main" id="{9B511977-B839-318C-BD67-CDF70FF846F0}"/>
              </a:ext>
            </a:extLst>
          </p:cNvPr>
          <p:cNvGrpSpPr/>
          <p:nvPr/>
        </p:nvGrpSpPr>
        <p:grpSpPr>
          <a:xfrm>
            <a:off x="5260099" y="2343150"/>
            <a:ext cx="2893301" cy="2373274"/>
            <a:chOff x="5260099" y="2343150"/>
            <a:chExt cx="2893301" cy="2373274"/>
          </a:xfrm>
        </p:grpSpPr>
        <p:pic>
          <p:nvPicPr>
            <p:cNvPr id="7" name="صورة 6">
              <a:extLst>
                <a:ext uri="{FF2B5EF4-FFF2-40B4-BE49-F238E27FC236}">
                  <a16:creationId xmlns:a16="http://schemas.microsoft.com/office/drawing/2014/main" id="{02FC8451-B4AA-47B1-80DE-198529EC584B}"/>
                </a:ext>
              </a:extLst>
            </p:cNvPr>
            <p:cNvPicPr>
              <a:picLocks noChangeAspect="1"/>
            </p:cNvPicPr>
            <p:nvPr/>
          </p:nvPicPr>
          <p:blipFill>
            <a:blip r:embed="rId6"/>
            <a:stretch>
              <a:fillRect/>
            </a:stretch>
          </p:blipFill>
          <p:spPr>
            <a:xfrm>
              <a:off x="5260099" y="2343150"/>
              <a:ext cx="2893301" cy="1638300"/>
            </a:xfrm>
            <a:prstGeom prst="rect">
              <a:avLst/>
            </a:prstGeom>
          </p:spPr>
        </p:pic>
        <p:sp>
          <p:nvSpPr>
            <p:cNvPr id="12" name="Title 1">
              <a:extLst>
                <a:ext uri="{FF2B5EF4-FFF2-40B4-BE49-F238E27FC236}">
                  <a16:creationId xmlns:a16="http://schemas.microsoft.com/office/drawing/2014/main" id="{B013721C-F300-93BE-1B16-7F2995DC081E}"/>
                </a:ext>
              </a:extLst>
            </p:cNvPr>
            <p:cNvSpPr txBox="1">
              <a:spLocks/>
            </p:cNvSpPr>
            <p:nvPr/>
          </p:nvSpPr>
          <p:spPr>
            <a:xfrm>
              <a:off x="5334000" y="4047293"/>
              <a:ext cx="57414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a:solidFill>
                    <a:schemeClr val="accent2">
                      <a:lumMod val="75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1</a:t>
              </a:r>
              <a:endParaRPr lang="en-US" dirty="0">
                <a:solidFill>
                  <a:schemeClr val="accent2">
                    <a:lumMod val="75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endParaRPr>
            </a:p>
          </p:txBody>
        </p:sp>
      </p:grpSp>
      <p:grpSp>
        <p:nvGrpSpPr>
          <p:cNvPr id="18" name="مجموعة 17">
            <a:extLst>
              <a:ext uri="{FF2B5EF4-FFF2-40B4-BE49-F238E27FC236}">
                <a16:creationId xmlns:a16="http://schemas.microsoft.com/office/drawing/2014/main" id="{5F500E59-2E76-36B9-4CA5-71412E4DE438}"/>
              </a:ext>
            </a:extLst>
          </p:cNvPr>
          <p:cNvGrpSpPr/>
          <p:nvPr/>
        </p:nvGrpSpPr>
        <p:grpSpPr>
          <a:xfrm>
            <a:off x="862811" y="2348786"/>
            <a:ext cx="2982403" cy="2353701"/>
            <a:chOff x="862811" y="2348786"/>
            <a:chExt cx="2982403" cy="2353701"/>
          </a:xfrm>
        </p:grpSpPr>
        <p:pic>
          <p:nvPicPr>
            <p:cNvPr id="5" name="صورة 4">
              <a:extLst>
                <a:ext uri="{FF2B5EF4-FFF2-40B4-BE49-F238E27FC236}">
                  <a16:creationId xmlns:a16="http://schemas.microsoft.com/office/drawing/2014/main" id="{4114B4C5-241F-9924-1DF8-4C1A93D50267}"/>
                </a:ext>
              </a:extLst>
            </p:cNvPr>
            <p:cNvPicPr>
              <a:picLocks noChangeAspect="1"/>
            </p:cNvPicPr>
            <p:nvPr/>
          </p:nvPicPr>
          <p:blipFill>
            <a:blip r:embed="rId7"/>
            <a:stretch>
              <a:fillRect/>
            </a:stretch>
          </p:blipFill>
          <p:spPr>
            <a:xfrm>
              <a:off x="990600" y="2348786"/>
              <a:ext cx="2854614" cy="1638300"/>
            </a:xfrm>
            <a:prstGeom prst="rect">
              <a:avLst/>
            </a:prstGeom>
          </p:spPr>
        </p:pic>
        <p:sp>
          <p:nvSpPr>
            <p:cNvPr id="14" name="Title 1">
              <a:extLst>
                <a:ext uri="{FF2B5EF4-FFF2-40B4-BE49-F238E27FC236}">
                  <a16:creationId xmlns:a16="http://schemas.microsoft.com/office/drawing/2014/main" id="{F3719B9A-512E-8784-7D44-13A82DC95CE2}"/>
                </a:ext>
              </a:extLst>
            </p:cNvPr>
            <p:cNvSpPr txBox="1">
              <a:spLocks/>
            </p:cNvSpPr>
            <p:nvPr/>
          </p:nvSpPr>
          <p:spPr>
            <a:xfrm>
              <a:off x="862811" y="4033356"/>
              <a:ext cx="57414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dirty="0">
                  <a:solidFill>
                    <a:schemeClr val="accent2">
                      <a:lumMod val="75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rPr>
                <a:t>2</a:t>
              </a:r>
              <a:endParaRPr lang="en-US" dirty="0">
                <a:solidFill>
                  <a:schemeClr val="accent2">
                    <a:lumMod val="75000"/>
                  </a:schemeClr>
                </a:solidFill>
                <a:effectLst>
                  <a:outerShdw blurRad="38100" dist="38100" dir="2700000" algn="tl">
                    <a:srgbClr val="000000">
                      <a:alpha val="43137"/>
                    </a:srgbClr>
                  </a:outerShdw>
                </a:effectLst>
                <a:latin typeface="Abomsaab" panose="03020402040406030203" pitchFamily="66" charset="-78"/>
                <a:cs typeface="Abomsaab" panose="03020402040406030203" pitchFamily="66" charset="-78"/>
              </a:endParaRPr>
            </a:p>
          </p:txBody>
        </p:sp>
      </p:grpSp>
    </p:spTree>
    <p:extLst>
      <p:ext uri="{BB962C8B-B14F-4D97-AF65-F5344CB8AC3E}">
        <p14:creationId xmlns:p14="http://schemas.microsoft.com/office/powerpoint/2010/main" val="178884251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34</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496792" y="4662420"/>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pic>
        <p:nvPicPr>
          <p:cNvPr id="4" name="صورة 3" descr="صورة تحتوي على نص, عجلة, ترس&#10;&#10;تم إنشاء الوصف تلقائياً">
            <a:extLst>
              <a:ext uri="{FF2B5EF4-FFF2-40B4-BE49-F238E27FC236}">
                <a16:creationId xmlns:a16="http://schemas.microsoft.com/office/drawing/2014/main" id="{2039E514-171C-E4B2-8965-45F716BC99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52600" y="971550"/>
            <a:ext cx="1467356" cy="1773055"/>
          </a:xfrm>
          <a:prstGeom prst="rect">
            <a:avLst/>
          </a:prstGeom>
        </p:spPr>
      </p:pic>
      <p:pic>
        <p:nvPicPr>
          <p:cNvPr id="6" name="صورة 5" descr="صورة تحتوي على نص, إلكترونيات&#10;&#10;تم إنشاء الوصف تلقائياً">
            <a:extLst>
              <a:ext uri="{FF2B5EF4-FFF2-40B4-BE49-F238E27FC236}">
                <a16:creationId xmlns:a16="http://schemas.microsoft.com/office/drawing/2014/main" id="{D8BFDBC0-2ADB-D9C6-2666-95DB7F74060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23686" y="2876550"/>
            <a:ext cx="2612572" cy="1371600"/>
          </a:xfrm>
          <a:prstGeom prst="rect">
            <a:avLst/>
          </a:prstGeom>
        </p:spPr>
      </p:pic>
      <p:sp>
        <p:nvSpPr>
          <p:cNvPr id="7" name="شكل حر: شكل 6">
            <a:extLst>
              <a:ext uri="{FF2B5EF4-FFF2-40B4-BE49-F238E27FC236}">
                <a16:creationId xmlns:a16="http://schemas.microsoft.com/office/drawing/2014/main" id="{C870304E-EBCE-5701-9DD5-4C448B77AC2F}"/>
              </a:ext>
            </a:extLst>
          </p:cNvPr>
          <p:cNvSpPr/>
          <p:nvPr/>
        </p:nvSpPr>
        <p:spPr>
          <a:xfrm flipH="1">
            <a:off x="4114800" y="2571750"/>
            <a:ext cx="760337" cy="807244"/>
          </a:xfrm>
          <a:custGeom>
            <a:avLst/>
            <a:gdLst>
              <a:gd name="connsiteX0" fmla="*/ 822012 w 925841"/>
              <a:gd name="connsiteY0" fmla="*/ 0 h 807244"/>
              <a:gd name="connsiteX1" fmla="*/ 481 w 925841"/>
              <a:gd name="connsiteY1" fmla="*/ 528638 h 807244"/>
              <a:gd name="connsiteX2" fmla="*/ 922025 w 925841"/>
              <a:gd name="connsiteY2" fmla="*/ 478632 h 807244"/>
              <a:gd name="connsiteX3" fmla="*/ 350525 w 925841"/>
              <a:gd name="connsiteY3" fmla="*/ 807244 h 807244"/>
              <a:gd name="connsiteX4" fmla="*/ 350525 w 925841"/>
              <a:gd name="connsiteY4" fmla="*/ 807244 h 807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841" h="807244">
                <a:moveTo>
                  <a:pt x="822012" y="0"/>
                </a:moveTo>
                <a:cubicBezTo>
                  <a:pt x="402912" y="224433"/>
                  <a:pt x="-16188" y="448866"/>
                  <a:pt x="481" y="528638"/>
                </a:cubicBezTo>
                <a:cubicBezTo>
                  <a:pt x="17150" y="608410"/>
                  <a:pt x="863684" y="432198"/>
                  <a:pt x="922025" y="478632"/>
                </a:cubicBezTo>
                <a:cubicBezTo>
                  <a:pt x="980366" y="525066"/>
                  <a:pt x="350525" y="807244"/>
                  <a:pt x="350525" y="807244"/>
                </a:cubicBezTo>
                <a:lnTo>
                  <a:pt x="350525" y="807244"/>
                </a:lnTo>
              </a:path>
            </a:pathLst>
          </a:cu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1" anchor="ctr"/>
          <a:lstStyle/>
          <a:p>
            <a:pPr algn="ctr"/>
            <a:endParaRPr lang="ar-SA"/>
          </a:p>
        </p:txBody>
      </p:sp>
      <p:pic>
        <p:nvPicPr>
          <p:cNvPr id="3076" name="Picture 4" descr="العناية بالبشرة الحساسة بطبيعتنا">
            <a:extLst>
              <a:ext uri="{FF2B5EF4-FFF2-40B4-BE49-F238E27FC236}">
                <a16:creationId xmlns:a16="http://schemas.microsoft.com/office/drawing/2014/main" id="{11648BF0-786D-09C5-06FE-D5266AF0763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9442" y="695369"/>
            <a:ext cx="1162865" cy="1162865"/>
          </a:xfrm>
          <a:prstGeom prst="rect">
            <a:avLst/>
          </a:prstGeom>
          <a:noFill/>
          <a:extLst>
            <a:ext uri="{909E8E84-426E-40DD-AFC4-6F175D3DCCD1}">
              <a14:hiddenFill xmlns:a14="http://schemas.microsoft.com/office/drawing/2010/main">
                <a:solidFill>
                  <a:srgbClr val="FFFFFF"/>
                </a:solidFill>
              </a14:hiddenFill>
            </a:ext>
          </a:extLst>
        </p:spPr>
      </p:pic>
      <p:pic>
        <p:nvPicPr>
          <p:cNvPr id="11" name="صورة 10">
            <a:extLst>
              <a:ext uri="{FF2B5EF4-FFF2-40B4-BE49-F238E27FC236}">
                <a16:creationId xmlns:a16="http://schemas.microsoft.com/office/drawing/2014/main" id="{0ECF3418-C1B3-2A79-B057-0BDF4B8254D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378994"/>
            <a:ext cx="2895599" cy="1524000"/>
          </a:xfrm>
          <a:prstGeom prst="rect">
            <a:avLst/>
          </a:prstGeom>
        </p:spPr>
      </p:pic>
    </p:spTree>
    <p:extLst>
      <p:ext uri="{BB962C8B-B14F-4D97-AF65-F5344CB8AC3E}">
        <p14:creationId xmlns:p14="http://schemas.microsoft.com/office/powerpoint/2010/main" val="406041227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gtEl>
                                        <p:attrNameLst>
                                          <p:attrName>style.visibility</p:attrName>
                                        </p:attrNameLst>
                                      </p:cBhvr>
                                      <p:to>
                                        <p:strVal val="visible"/>
                                      </p:to>
                                    </p:set>
                                    <p:animEffect transition="in" filter="fade">
                                      <p:cBhvr>
                                        <p:cTn id="20" dur="500"/>
                                        <p:tgtEl>
                                          <p:spTgt spid="307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35</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638800" y="4732957"/>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pic>
        <p:nvPicPr>
          <p:cNvPr id="5" name="صورة 4">
            <a:extLst>
              <a:ext uri="{FF2B5EF4-FFF2-40B4-BE49-F238E27FC236}">
                <a16:creationId xmlns:a16="http://schemas.microsoft.com/office/drawing/2014/main" id="{EBD5E474-23EC-6DBA-D68C-9F12A553B9B3}"/>
              </a:ext>
            </a:extLst>
          </p:cNvPr>
          <p:cNvPicPr>
            <a:picLocks noChangeAspect="1"/>
          </p:cNvPicPr>
          <p:nvPr/>
        </p:nvPicPr>
        <p:blipFill>
          <a:blip r:embed="rId5"/>
          <a:stretch>
            <a:fillRect/>
          </a:stretch>
        </p:blipFill>
        <p:spPr>
          <a:xfrm>
            <a:off x="2710172" y="406285"/>
            <a:ext cx="4052690" cy="4146665"/>
          </a:xfrm>
          <a:prstGeom prst="rect">
            <a:avLst/>
          </a:prstGeom>
        </p:spPr>
      </p:pic>
    </p:spTree>
    <p:extLst>
      <p:ext uri="{BB962C8B-B14F-4D97-AF65-F5344CB8AC3E}">
        <p14:creationId xmlns:p14="http://schemas.microsoft.com/office/powerpoint/2010/main" val="18822734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36</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650422" y="4662420"/>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
        <p:nvSpPr>
          <p:cNvPr id="4" name="TextBox 49">
            <a:extLst>
              <a:ext uri="{FF2B5EF4-FFF2-40B4-BE49-F238E27FC236}">
                <a16:creationId xmlns:a16="http://schemas.microsoft.com/office/drawing/2014/main" id="{0AD0269B-AFD5-BA7F-B603-ECAAAD68FE65}"/>
              </a:ext>
            </a:extLst>
          </p:cNvPr>
          <p:cNvSpPr txBox="1"/>
          <p:nvPr/>
        </p:nvSpPr>
        <p:spPr>
          <a:xfrm>
            <a:off x="4648280" y="2101155"/>
            <a:ext cx="2971720" cy="1384995"/>
          </a:xfrm>
          <a:prstGeom prst="rect">
            <a:avLst/>
          </a:prstGeom>
          <a:noFill/>
        </p:spPr>
        <p:txBody>
          <a:bodyPr wrap="square" lIns="0" rIns="0" rtlCol="0" anchor="b">
            <a:spAutoFit/>
          </a:bodyPr>
          <a:lstStyle/>
          <a:p>
            <a:pPr algn="ctr"/>
            <a:r>
              <a:rPr lang="ar-SA" sz="2800" b="1" noProof="1">
                <a:solidFill>
                  <a:schemeClr val="accent6">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ما هو التعلم الالكتروني المصغر </a:t>
            </a:r>
          </a:p>
          <a:p>
            <a:pPr algn="ctr"/>
            <a:r>
              <a:rPr lang="en-US" sz="2800" b="1" noProof="1">
                <a:solidFill>
                  <a:schemeClr val="accent6">
                    <a:lumMod val="75000"/>
                  </a:schemeClr>
                </a:solidFill>
                <a:effectLst>
                  <a:outerShdw blurRad="38100" dist="38100" dir="2700000" algn="tl">
                    <a:srgbClr val="000000">
                      <a:alpha val="43137"/>
                    </a:srgbClr>
                  </a:outerShdw>
                </a:effectLst>
                <a:latin typeface="Traditional Arabic" panose="02020603050405020304" pitchFamily="18" charset="-78"/>
                <a:cs typeface="Traditional Arabic" panose="02020603050405020304" pitchFamily="18" charset="-78"/>
              </a:rPr>
              <a:t>(Micro-Learning)</a:t>
            </a:r>
          </a:p>
        </p:txBody>
      </p:sp>
      <p:pic>
        <p:nvPicPr>
          <p:cNvPr id="2" name="Picture 2" descr="ÙØªÙØ¬Ø© Ø¨Ø­Ø« Ø§ÙØµÙØ± Ø¹Ù âªMicro-Learningâ¬â">
            <a:extLst>
              <a:ext uri="{FF2B5EF4-FFF2-40B4-BE49-F238E27FC236}">
                <a16:creationId xmlns:a16="http://schemas.microsoft.com/office/drawing/2014/main" id="{652AA631-EC37-9321-0644-DF695ECC95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2816" y="844943"/>
            <a:ext cx="3869575" cy="345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4275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3.33333E-6 1.23457E-7 L -0.42378 0.01049 " pathEditMode="relative" rAng="0" ptsTypes="AA">
                                      <p:cBhvr>
                                        <p:cTn id="6" dur="2000" fill="hold"/>
                                        <p:tgtEl>
                                          <p:spTgt spid="4"/>
                                        </p:tgtEl>
                                        <p:attrNameLst>
                                          <p:attrName>ppt_x</p:attrName>
                                          <p:attrName>ppt_y</p:attrName>
                                        </p:attrNameLst>
                                      </p:cBhvr>
                                      <p:rCtr x="-21198" y="5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37</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644189" y="4662420"/>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pic>
        <p:nvPicPr>
          <p:cNvPr id="7" name="صورة 6">
            <a:extLst>
              <a:ext uri="{FF2B5EF4-FFF2-40B4-BE49-F238E27FC236}">
                <a16:creationId xmlns:a16="http://schemas.microsoft.com/office/drawing/2014/main" id="{037C4372-033C-0E87-5A13-EFF798458179}"/>
              </a:ext>
            </a:extLst>
          </p:cNvPr>
          <p:cNvPicPr>
            <a:picLocks noChangeAspect="1"/>
          </p:cNvPicPr>
          <p:nvPr/>
        </p:nvPicPr>
        <p:blipFill>
          <a:blip r:embed="rId5"/>
          <a:stretch>
            <a:fillRect/>
          </a:stretch>
        </p:blipFill>
        <p:spPr>
          <a:xfrm>
            <a:off x="1752600" y="1581150"/>
            <a:ext cx="5861167" cy="2277529"/>
          </a:xfrm>
          <a:prstGeom prst="rect">
            <a:avLst/>
          </a:prstGeom>
          <a:ln>
            <a:noFill/>
          </a:ln>
          <a:effectLst>
            <a:softEdge rad="112500"/>
          </a:effectLst>
        </p:spPr>
      </p:pic>
    </p:spTree>
    <p:extLst>
      <p:ext uri="{BB962C8B-B14F-4D97-AF65-F5344CB8AC3E}">
        <p14:creationId xmlns:p14="http://schemas.microsoft.com/office/powerpoint/2010/main" val="22019857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38</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638800" y="4692676"/>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
        <p:nvSpPr>
          <p:cNvPr id="4" name="مربع نص 3">
            <a:extLst>
              <a:ext uri="{FF2B5EF4-FFF2-40B4-BE49-F238E27FC236}">
                <a16:creationId xmlns:a16="http://schemas.microsoft.com/office/drawing/2014/main" id="{E3DA70A8-A5FC-D09E-D59C-75C3C63D80E9}"/>
              </a:ext>
            </a:extLst>
          </p:cNvPr>
          <p:cNvSpPr txBox="1"/>
          <p:nvPr/>
        </p:nvSpPr>
        <p:spPr>
          <a:xfrm>
            <a:off x="381000" y="1448365"/>
            <a:ext cx="8534400" cy="2246769"/>
          </a:xfrm>
          <a:prstGeom prst="rect">
            <a:avLst/>
          </a:prstGeom>
          <a:noFill/>
        </p:spPr>
        <p:txBody>
          <a:bodyPr wrap="square">
            <a:spAutoFit/>
          </a:bodyPr>
          <a:lstStyle/>
          <a:p>
            <a:pPr algn="ctr">
              <a:spcBef>
                <a:spcPct val="0"/>
              </a:spcBef>
            </a:pPr>
            <a:r>
              <a:rPr lang="ar-SA" sz="2800" dirty="0">
                <a:solidFill>
                  <a:schemeClr val="tx1">
                    <a:lumMod val="50000"/>
                    <a:lumOff val="50000"/>
                  </a:schemeClr>
                </a:solidFill>
                <a:latin typeface="Abomsaab" panose="03020402040406030203" pitchFamily="66" charset="-78"/>
                <a:ea typeface="+mj-ea"/>
                <a:cs typeface="Abomsaab" panose="03020402040406030203" pitchFamily="66" charset="-78"/>
              </a:rPr>
              <a:t>ذكر القرطبي (2006) أن الصحابة (رضوان الله عليهم) كانوا يذكرون "أن رسول الله (صلى الله عليه وسلم) كان يُقرئهم العَشر، فلا يجاوزونها إلى عَشر أخرى حتى يتعلّموا ما فيها من العمل"، فيعلمهم القرآن والعمل جميعاً.</a:t>
            </a:r>
            <a:endParaRPr lang="en-US" sz="2800" dirty="0">
              <a:solidFill>
                <a:schemeClr val="tx1">
                  <a:lumMod val="50000"/>
                  <a:lumOff val="50000"/>
                </a:schemeClr>
              </a:solidFill>
              <a:latin typeface="Abomsaab" panose="03020402040406030203" pitchFamily="66" charset="-78"/>
              <a:ea typeface="+mj-ea"/>
              <a:cs typeface="Abomsaab" panose="03020402040406030203" pitchFamily="66" charset="-78"/>
            </a:endParaRPr>
          </a:p>
          <a:p>
            <a:pPr algn="ctr">
              <a:spcBef>
                <a:spcPct val="0"/>
              </a:spcBef>
            </a:pPr>
            <a:r>
              <a:rPr lang="ar-SA" sz="2800" dirty="0">
                <a:solidFill>
                  <a:schemeClr val="tx1">
                    <a:lumMod val="50000"/>
                    <a:lumOff val="50000"/>
                  </a:schemeClr>
                </a:solidFill>
                <a:latin typeface="Abomsaab" panose="03020402040406030203" pitchFamily="66" charset="-78"/>
                <a:ea typeface="+mj-ea"/>
                <a:cs typeface="Abomsaab" panose="03020402040406030203" pitchFamily="66" charset="-78"/>
              </a:rPr>
              <a:t>بل نجد أن القرآن الكريم نفسه تتابع نزوله على رسولنا (صلى الله عليه وسلم) بشكل مجزأ ومفرق بحسب الأحداث والمناسبات حتى يفهمه الناس ويستوعبوه، قال تعالى: ﴿ وَقُرْآنًا فَرَقْنَاهُ لِتَقْرَأَهُ عَلَى النَّاسِ عَلَى مُكْثٍ وَنَزَّلْنَاهُ تَنْزِيلًا ﴾ الإسراء (106).</a:t>
            </a:r>
          </a:p>
        </p:txBody>
      </p:sp>
    </p:spTree>
    <p:extLst>
      <p:ext uri="{BB962C8B-B14F-4D97-AF65-F5344CB8AC3E}">
        <p14:creationId xmlns:p14="http://schemas.microsoft.com/office/powerpoint/2010/main" val="261034728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39</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776406" y="4679229"/>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pic>
        <p:nvPicPr>
          <p:cNvPr id="5" name="صورة 4">
            <a:extLst>
              <a:ext uri="{FF2B5EF4-FFF2-40B4-BE49-F238E27FC236}">
                <a16:creationId xmlns:a16="http://schemas.microsoft.com/office/drawing/2014/main" id="{0440407B-EDA1-18BC-77D0-01E2097EE086}"/>
              </a:ext>
            </a:extLst>
          </p:cNvPr>
          <p:cNvPicPr>
            <a:picLocks noChangeAspect="1"/>
          </p:cNvPicPr>
          <p:nvPr/>
        </p:nvPicPr>
        <p:blipFill>
          <a:blip r:embed="rId5"/>
          <a:stretch>
            <a:fillRect/>
          </a:stretch>
        </p:blipFill>
        <p:spPr>
          <a:xfrm>
            <a:off x="2091193" y="1352550"/>
            <a:ext cx="4961614" cy="2971800"/>
          </a:xfrm>
          <a:prstGeom prst="rect">
            <a:avLst/>
          </a:prstGeom>
          <a:ln>
            <a:noFill/>
          </a:ln>
          <a:effectLst>
            <a:softEdge rad="112500"/>
          </a:effectLst>
        </p:spPr>
      </p:pic>
      <p:sp>
        <p:nvSpPr>
          <p:cNvPr id="6" name="Title 1">
            <a:extLst>
              <a:ext uri="{FF2B5EF4-FFF2-40B4-BE49-F238E27FC236}">
                <a16:creationId xmlns:a16="http://schemas.microsoft.com/office/drawing/2014/main" id="{4FE00271-9D41-38E8-13F6-DD9E370C132F}"/>
              </a:ext>
            </a:extLst>
          </p:cNvPr>
          <p:cNvSpPr txBox="1">
            <a:spLocks/>
          </p:cNvSpPr>
          <p:nvPr/>
        </p:nvSpPr>
        <p:spPr>
          <a:xfrm>
            <a:off x="6549599" y="438150"/>
            <a:ext cx="25908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dirty="0">
                <a:solidFill>
                  <a:schemeClr val="tx1">
                    <a:lumMod val="50000"/>
                    <a:lumOff val="50000"/>
                  </a:schemeClr>
                </a:solidFill>
                <a:latin typeface="Abomsaab" panose="03020402040406030203" pitchFamily="66" charset="-78"/>
                <a:cs typeface="Abomsaab" panose="03020402040406030203" pitchFamily="66" charset="-78"/>
              </a:rPr>
              <a:t>كيف يقدم؟</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Tree>
    <p:extLst>
      <p:ext uri="{BB962C8B-B14F-4D97-AF65-F5344CB8AC3E}">
        <p14:creationId xmlns:p14="http://schemas.microsoft.com/office/powerpoint/2010/main" val="366309113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a:extLst>
              <a:ext uri="{FF2B5EF4-FFF2-40B4-BE49-F238E27FC236}">
                <a16:creationId xmlns:a16="http://schemas.microsoft.com/office/drawing/2014/main" id="{39C5A317-C925-473C-89E3-5DC1A1521526}"/>
              </a:ext>
            </a:extLst>
          </p:cNvPr>
          <p:cNvSpPr/>
          <p:nvPr/>
        </p:nvSpPr>
        <p:spPr>
          <a:xfrm>
            <a:off x="0" y="3590426"/>
            <a:ext cx="9144000" cy="733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4</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اقتصاد المعرفة</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3074" name="Picture 2" descr="خبير اقتصادي... اقتصاد المعرفة الحل الناجع للأزمة الاقتصادية ...">
            <a:extLst>
              <a:ext uri="{FF2B5EF4-FFF2-40B4-BE49-F238E27FC236}">
                <a16:creationId xmlns:a16="http://schemas.microsoft.com/office/drawing/2014/main" id="{151D0407-702D-4C40-A4D6-4D6C52CF2CF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1349510"/>
            <a:ext cx="2667000" cy="15818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9" name="Title 1">
            <a:extLst>
              <a:ext uri="{FF2B5EF4-FFF2-40B4-BE49-F238E27FC236}">
                <a16:creationId xmlns:a16="http://schemas.microsoft.com/office/drawing/2014/main" id="{1161E0B9-E93D-4771-8DC5-ABA2B6DE60BB}"/>
              </a:ext>
            </a:extLst>
          </p:cNvPr>
          <p:cNvSpPr txBox="1">
            <a:spLocks/>
          </p:cNvSpPr>
          <p:nvPr/>
        </p:nvSpPr>
        <p:spPr>
          <a:xfrm>
            <a:off x="5715000" y="3655219"/>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التعليم والابتكار</a:t>
            </a:r>
            <a:endParaRPr lang="en-US" sz="2800" dirty="0">
              <a:solidFill>
                <a:schemeClr val="bg1"/>
              </a:solidFill>
              <a:latin typeface="Abomsaab" panose="03020402040406030203" pitchFamily="66" charset="-78"/>
              <a:cs typeface="Abomsaab" panose="03020402040406030203" pitchFamily="66" charset="-78"/>
            </a:endParaRPr>
          </a:p>
        </p:txBody>
      </p:sp>
      <p:sp>
        <p:nvSpPr>
          <p:cNvPr id="20" name="Title 1">
            <a:extLst>
              <a:ext uri="{FF2B5EF4-FFF2-40B4-BE49-F238E27FC236}">
                <a16:creationId xmlns:a16="http://schemas.microsoft.com/office/drawing/2014/main" id="{AB293CE2-D1C4-4BA5-95B4-A9BB41DFFE57}"/>
              </a:ext>
            </a:extLst>
          </p:cNvPr>
          <p:cNvSpPr txBox="1">
            <a:spLocks/>
          </p:cNvSpPr>
          <p:nvPr/>
        </p:nvSpPr>
        <p:spPr>
          <a:xfrm>
            <a:off x="1371600" y="3655218"/>
            <a:ext cx="2717974"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تكنولوجيا الاتصالات والمعلومات</a:t>
            </a:r>
            <a:endParaRPr lang="en-US" sz="2800" dirty="0">
              <a:solidFill>
                <a:schemeClr val="bg1"/>
              </a:solidFill>
              <a:latin typeface="Abomsaab" panose="03020402040406030203" pitchFamily="66" charset="-78"/>
              <a:cs typeface="Abomsaab" panose="03020402040406030203" pitchFamily="66" charset="-78"/>
            </a:endParaRPr>
          </a:p>
        </p:txBody>
      </p:sp>
      <p:sp>
        <p:nvSpPr>
          <p:cNvPr id="21" name="Title 1">
            <a:extLst>
              <a:ext uri="{FF2B5EF4-FFF2-40B4-BE49-F238E27FC236}">
                <a16:creationId xmlns:a16="http://schemas.microsoft.com/office/drawing/2014/main" id="{BC3772C4-3A9F-4FEE-BFC4-B5903F4B4AD2}"/>
              </a:ext>
            </a:extLst>
          </p:cNvPr>
          <p:cNvSpPr txBox="1">
            <a:spLocks/>
          </p:cNvSpPr>
          <p:nvPr/>
        </p:nvSpPr>
        <p:spPr>
          <a:xfrm>
            <a:off x="1066800" y="1950409"/>
            <a:ext cx="334439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tx1">
                    <a:lumMod val="50000"/>
                    <a:lumOff val="50000"/>
                  </a:schemeClr>
                </a:solidFill>
                <a:latin typeface="Abomsaab" panose="03020402040406030203" pitchFamily="66" charset="-78"/>
                <a:cs typeface="Abomsaab" panose="03020402040406030203" pitchFamily="66" charset="-78"/>
              </a:rPr>
              <a:t>المعرفة تحول الدول النامية إلى دول متقدمة</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6" name="مجموعة 5">
            <a:extLst>
              <a:ext uri="{FF2B5EF4-FFF2-40B4-BE49-F238E27FC236}">
                <a16:creationId xmlns:a16="http://schemas.microsoft.com/office/drawing/2014/main" id="{5CA52DF6-881B-E0BF-4643-E1013D4B17A4}"/>
              </a:ext>
            </a:extLst>
          </p:cNvPr>
          <p:cNvGrpSpPr/>
          <p:nvPr/>
        </p:nvGrpSpPr>
        <p:grpSpPr>
          <a:xfrm>
            <a:off x="5638800" y="4683711"/>
            <a:ext cx="1969578" cy="413539"/>
            <a:chOff x="6258534" y="4685030"/>
            <a:chExt cx="1969578" cy="413539"/>
          </a:xfrm>
        </p:grpSpPr>
        <p:sp>
          <p:nvSpPr>
            <p:cNvPr id="7" name="مستطيل 6">
              <a:extLst>
                <a:ext uri="{FF2B5EF4-FFF2-40B4-BE49-F238E27FC236}">
                  <a16:creationId xmlns:a16="http://schemas.microsoft.com/office/drawing/2014/main" id="{1C063E7E-AA77-74C3-2E7E-1A69CC375B47}"/>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8" name="Picture 4">
              <a:extLst>
                <a:ext uri="{FF2B5EF4-FFF2-40B4-BE49-F238E27FC236}">
                  <a16:creationId xmlns:a16="http://schemas.microsoft.com/office/drawing/2014/main" id="{F9C8E60F-ED39-2069-45CD-8B98B89406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صورة 10">
            <a:extLst>
              <a:ext uri="{FF2B5EF4-FFF2-40B4-BE49-F238E27FC236}">
                <a16:creationId xmlns:a16="http://schemas.microsoft.com/office/drawing/2014/main" id="{3BEDF097-6BBC-5D23-DC48-8E5E47E3343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353147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p:bldP spid="20" grpId="0"/>
      <p:bldP spid="2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40</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745030" y="4729595"/>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grpSp>
        <p:nvGrpSpPr>
          <p:cNvPr id="8" name="مجموعة 7">
            <a:extLst>
              <a:ext uri="{FF2B5EF4-FFF2-40B4-BE49-F238E27FC236}">
                <a16:creationId xmlns:a16="http://schemas.microsoft.com/office/drawing/2014/main" id="{095974B6-B463-EE8D-1BF7-527E192522E7}"/>
              </a:ext>
            </a:extLst>
          </p:cNvPr>
          <p:cNvGrpSpPr/>
          <p:nvPr/>
        </p:nvGrpSpPr>
        <p:grpSpPr>
          <a:xfrm>
            <a:off x="1952625" y="971550"/>
            <a:ext cx="5238750" cy="3071812"/>
            <a:chOff x="1952625" y="971550"/>
            <a:chExt cx="5238750" cy="3071812"/>
          </a:xfrm>
        </p:grpSpPr>
        <p:pic>
          <p:nvPicPr>
            <p:cNvPr id="4" name="صورة 3" descr="صورة تحتوي على شخص, يد&#10;&#10;تم إنشاء الوصف تلقائياً">
              <a:extLst>
                <a:ext uri="{FF2B5EF4-FFF2-40B4-BE49-F238E27FC236}">
                  <a16:creationId xmlns:a16="http://schemas.microsoft.com/office/drawing/2014/main" id="{0AE991F5-78B4-675A-8856-6F55E6FCC1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2625" y="1100137"/>
              <a:ext cx="5238750" cy="2943225"/>
            </a:xfrm>
            <a:prstGeom prst="rect">
              <a:avLst/>
            </a:prstGeom>
          </p:spPr>
        </p:pic>
        <p:sp>
          <p:nvSpPr>
            <p:cNvPr id="7" name="انفجار: 8 نقاط 6">
              <a:extLst>
                <a:ext uri="{FF2B5EF4-FFF2-40B4-BE49-F238E27FC236}">
                  <a16:creationId xmlns:a16="http://schemas.microsoft.com/office/drawing/2014/main" id="{D441904E-A5D4-4BF1-A464-BDCDA9647094}"/>
                </a:ext>
              </a:extLst>
            </p:cNvPr>
            <p:cNvSpPr/>
            <p:nvPr/>
          </p:nvSpPr>
          <p:spPr>
            <a:xfrm>
              <a:off x="3352800" y="971550"/>
              <a:ext cx="457200" cy="5572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spTree>
    <p:extLst>
      <p:ext uri="{BB962C8B-B14F-4D97-AF65-F5344CB8AC3E}">
        <p14:creationId xmlns:p14="http://schemas.microsoft.com/office/powerpoint/2010/main" val="313859085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41</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714117" y="4729961"/>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
        <p:nvSpPr>
          <p:cNvPr id="2" name="مخطط انسيابي: محطة طرفية 1">
            <a:extLst>
              <a:ext uri="{FF2B5EF4-FFF2-40B4-BE49-F238E27FC236}">
                <a16:creationId xmlns:a16="http://schemas.microsoft.com/office/drawing/2014/main" id="{8CBCB4E3-540B-D9BC-47B3-D5B55D74081E}"/>
              </a:ext>
            </a:extLst>
          </p:cNvPr>
          <p:cNvSpPr/>
          <p:nvPr/>
        </p:nvSpPr>
        <p:spPr>
          <a:xfrm>
            <a:off x="5633372" y="2038350"/>
            <a:ext cx="2093391"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أنواع شبكات الحاسب</a:t>
            </a:r>
          </a:p>
        </p:txBody>
      </p:sp>
      <p:sp>
        <p:nvSpPr>
          <p:cNvPr id="6" name="مخطط انسيابي: محطة طرفية 5">
            <a:extLst>
              <a:ext uri="{FF2B5EF4-FFF2-40B4-BE49-F238E27FC236}">
                <a16:creationId xmlns:a16="http://schemas.microsoft.com/office/drawing/2014/main" id="{457702A1-8331-F8C9-6558-BCB40C4DE273}"/>
              </a:ext>
            </a:extLst>
          </p:cNvPr>
          <p:cNvSpPr/>
          <p:nvPr/>
        </p:nvSpPr>
        <p:spPr>
          <a:xfrm>
            <a:off x="5652211" y="2876550"/>
            <a:ext cx="2093391"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تابع: أنواع شبكات الحاسب</a:t>
            </a:r>
          </a:p>
        </p:txBody>
      </p:sp>
      <p:sp>
        <p:nvSpPr>
          <p:cNvPr id="11" name="مخطط انسيابي: محطة طرفية 10">
            <a:extLst>
              <a:ext uri="{FF2B5EF4-FFF2-40B4-BE49-F238E27FC236}">
                <a16:creationId xmlns:a16="http://schemas.microsoft.com/office/drawing/2014/main" id="{D1790891-D9B2-C3CD-0FDB-202A2B9F9206}"/>
              </a:ext>
            </a:extLst>
          </p:cNvPr>
          <p:cNvSpPr/>
          <p:nvPr/>
        </p:nvSpPr>
        <p:spPr>
          <a:xfrm>
            <a:off x="1828800" y="2038350"/>
            <a:ext cx="2093391"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مفهوم شبكات الحاسب</a:t>
            </a:r>
          </a:p>
        </p:txBody>
      </p:sp>
      <p:sp>
        <p:nvSpPr>
          <p:cNvPr id="12" name="مخطط انسيابي: محطة طرفية 11">
            <a:extLst>
              <a:ext uri="{FF2B5EF4-FFF2-40B4-BE49-F238E27FC236}">
                <a16:creationId xmlns:a16="http://schemas.microsoft.com/office/drawing/2014/main" id="{CEC4FB22-71E2-C9E9-ED87-4F3E70F6EAFC}"/>
              </a:ext>
            </a:extLst>
          </p:cNvPr>
          <p:cNvSpPr/>
          <p:nvPr/>
        </p:nvSpPr>
        <p:spPr>
          <a:xfrm>
            <a:off x="1847639" y="2876550"/>
            <a:ext cx="2093391" cy="53340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a:t>أنواع شبكات الحاسب</a:t>
            </a:r>
          </a:p>
        </p:txBody>
      </p:sp>
      <p:sp>
        <p:nvSpPr>
          <p:cNvPr id="14" name="مستطيل 13">
            <a:extLst>
              <a:ext uri="{FF2B5EF4-FFF2-40B4-BE49-F238E27FC236}">
                <a16:creationId xmlns:a16="http://schemas.microsoft.com/office/drawing/2014/main" id="{6EEB9951-84DB-27EF-21B3-98C65CB554E5}"/>
              </a:ext>
            </a:extLst>
          </p:cNvPr>
          <p:cNvSpPr/>
          <p:nvPr/>
        </p:nvSpPr>
        <p:spPr>
          <a:xfrm>
            <a:off x="5410200" y="1428750"/>
            <a:ext cx="2514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5" name="مستطيل 14">
            <a:extLst>
              <a:ext uri="{FF2B5EF4-FFF2-40B4-BE49-F238E27FC236}">
                <a16:creationId xmlns:a16="http://schemas.microsoft.com/office/drawing/2014/main" id="{D117BFE5-F647-3A9C-D6CA-F06F93D489BB}"/>
              </a:ext>
            </a:extLst>
          </p:cNvPr>
          <p:cNvSpPr/>
          <p:nvPr/>
        </p:nvSpPr>
        <p:spPr>
          <a:xfrm>
            <a:off x="1637034" y="1428750"/>
            <a:ext cx="2514600" cy="2590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Tree>
    <p:extLst>
      <p:ext uri="{BB962C8B-B14F-4D97-AF65-F5344CB8AC3E}">
        <p14:creationId xmlns:p14="http://schemas.microsoft.com/office/powerpoint/2010/main" val="28627745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42</a:t>
            </a:fld>
            <a:endParaRPr lang="en-US" sz="1000" dirty="0">
              <a:solidFill>
                <a:schemeClr val="bg1"/>
              </a:solidFill>
            </a:endParaRPr>
          </a:p>
        </p:txBody>
      </p:sp>
      <p:grpSp>
        <p:nvGrpSpPr>
          <p:cNvPr id="13" name="مجموعة 12">
            <a:extLst>
              <a:ext uri="{FF2B5EF4-FFF2-40B4-BE49-F238E27FC236}">
                <a16:creationId xmlns:a16="http://schemas.microsoft.com/office/drawing/2014/main" id="{6FD04B7E-FC51-4B7D-8AC1-DF4E7A15CBB5}"/>
              </a:ext>
            </a:extLst>
          </p:cNvPr>
          <p:cNvGrpSpPr/>
          <p:nvPr/>
        </p:nvGrpSpPr>
        <p:grpSpPr>
          <a:xfrm>
            <a:off x="5564810" y="4708390"/>
            <a:ext cx="1969578" cy="413539"/>
            <a:chOff x="6258534" y="4685030"/>
            <a:chExt cx="1969578" cy="413539"/>
          </a:xfrm>
        </p:grpSpPr>
        <p:sp>
          <p:nvSpPr>
            <p:cNvPr id="16" name="مستطيل 15">
              <a:extLst>
                <a:ext uri="{FF2B5EF4-FFF2-40B4-BE49-F238E27FC236}">
                  <a16:creationId xmlns:a16="http://schemas.microsoft.com/office/drawing/2014/main" id="{58ECE846-B231-4204-9C41-E21B0F8FD43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17" name="Picture 4">
              <a:extLst>
                <a:ext uri="{FF2B5EF4-FFF2-40B4-BE49-F238E27FC236}">
                  <a16:creationId xmlns:a16="http://schemas.microsoft.com/office/drawing/2014/main" id="{65A13032-0403-4375-929A-C1AAEC6032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3" name="صورة 2">
            <a:extLst>
              <a:ext uri="{FF2B5EF4-FFF2-40B4-BE49-F238E27FC236}">
                <a16:creationId xmlns:a16="http://schemas.microsoft.com/office/drawing/2014/main" id="{AA5D969E-F529-6C54-6A6A-5DE69C6EEB5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
        <p:nvSpPr>
          <p:cNvPr id="6" name="Title 1">
            <a:extLst>
              <a:ext uri="{FF2B5EF4-FFF2-40B4-BE49-F238E27FC236}">
                <a16:creationId xmlns:a16="http://schemas.microsoft.com/office/drawing/2014/main" id="{4FE00271-9D41-38E8-13F6-DD9E370C132F}"/>
              </a:ext>
            </a:extLst>
          </p:cNvPr>
          <p:cNvSpPr txBox="1">
            <a:spLocks/>
          </p:cNvSpPr>
          <p:nvPr/>
        </p:nvSpPr>
        <p:spPr>
          <a:xfrm>
            <a:off x="6549599" y="438150"/>
            <a:ext cx="259080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600" dirty="0">
                <a:solidFill>
                  <a:schemeClr val="tx1">
                    <a:lumMod val="50000"/>
                    <a:lumOff val="50000"/>
                  </a:schemeClr>
                </a:solidFill>
                <a:latin typeface="Abomsaab" panose="03020402040406030203" pitchFamily="66" charset="-78"/>
                <a:cs typeface="Abomsaab" panose="03020402040406030203" pitchFamily="66" charset="-78"/>
              </a:rPr>
              <a:t>وماذا بعد؟</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5" name="مربع نص 4">
            <a:hlinkClick r:id="rId5"/>
            <a:extLst>
              <a:ext uri="{FF2B5EF4-FFF2-40B4-BE49-F238E27FC236}">
                <a16:creationId xmlns:a16="http://schemas.microsoft.com/office/drawing/2014/main" id="{A20B780D-2E41-8A66-8CDE-5C72A8052C73}"/>
              </a:ext>
            </a:extLst>
          </p:cNvPr>
          <p:cNvSpPr txBox="1"/>
          <p:nvPr/>
        </p:nvSpPr>
        <p:spPr>
          <a:xfrm>
            <a:off x="1714500" y="2511359"/>
            <a:ext cx="5715000" cy="369332"/>
          </a:xfrm>
          <a:prstGeom prst="rect">
            <a:avLst/>
          </a:prstGeom>
          <a:noFill/>
        </p:spPr>
        <p:txBody>
          <a:bodyPr wrap="square">
            <a:spAutoFit/>
          </a:bodyPr>
          <a:lstStyle/>
          <a:p>
            <a:r>
              <a:rPr lang="en-US" dirty="0"/>
              <a:t>https://www.youtube.com/watch?v=xNbT0Nhg3mM</a:t>
            </a:r>
            <a:endParaRPr lang="ar-SA" dirty="0"/>
          </a:p>
        </p:txBody>
      </p:sp>
    </p:spTree>
    <p:extLst>
      <p:ext uri="{BB962C8B-B14F-4D97-AF65-F5344CB8AC3E}">
        <p14:creationId xmlns:p14="http://schemas.microsoft.com/office/powerpoint/2010/main" val="38079714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43</a:t>
            </a:fld>
            <a:endParaRPr lang="en-US" sz="1000" dirty="0">
              <a:solidFill>
                <a:schemeClr val="bg1"/>
              </a:solidFill>
            </a:endParaRPr>
          </a:p>
        </p:txBody>
      </p:sp>
      <p:sp>
        <p:nvSpPr>
          <p:cNvPr id="12" name="Title 1">
            <a:extLst>
              <a:ext uri="{FF2B5EF4-FFF2-40B4-BE49-F238E27FC236}">
                <a16:creationId xmlns:a16="http://schemas.microsoft.com/office/drawing/2014/main" id="{E0169F96-14C0-4D08-BEE4-955132931B09}"/>
              </a:ext>
            </a:extLst>
          </p:cNvPr>
          <p:cNvSpPr txBox="1">
            <a:spLocks/>
          </p:cNvSpPr>
          <p:nvPr/>
        </p:nvSpPr>
        <p:spPr>
          <a:xfrm>
            <a:off x="448966" y="3526585"/>
            <a:ext cx="1831901" cy="76942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rtl="1"/>
            <a:r>
              <a:rPr lang="ar-SA" sz="2000" b="1" dirty="0">
                <a:solidFill>
                  <a:schemeClr val="tx1">
                    <a:lumMod val="85000"/>
                    <a:lumOff val="15000"/>
                  </a:schemeClr>
                </a:solidFill>
                <a:latin typeface="Abomsaab" panose="03020402040406030203" pitchFamily="66" charset="-78"/>
                <a:cs typeface="Abomsaab" panose="03020402040406030203" pitchFamily="66" charset="-78"/>
              </a:rPr>
              <a:t>عبدالله سعيد بافقيه</a:t>
            </a:r>
          </a:p>
        </p:txBody>
      </p:sp>
      <p:pic>
        <p:nvPicPr>
          <p:cNvPr id="4" name="صورة 3">
            <a:extLst>
              <a:ext uri="{FF2B5EF4-FFF2-40B4-BE49-F238E27FC236}">
                <a16:creationId xmlns:a16="http://schemas.microsoft.com/office/drawing/2014/main" id="{B5BA15C5-56C2-42A8-A6CB-6BBB9220C7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176" y="3488402"/>
            <a:ext cx="1831902" cy="623844"/>
          </a:xfrm>
          <a:prstGeom prst="rect">
            <a:avLst/>
          </a:prstGeom>
        </p:spPr>
      </p:pic>
      <p:grpSp>
        <p:nvGrpSpPr>
          <p:cNvPr id="21" name="مجموعة 20">
            <a:extLst>
              <a:ext uri="{FF2B5EF4-FFF2-40B4-BE49-F238E27FC236}">
                <a16:creationId xmlns:a16="http://schemas.microsoft.com/office/drawing/2014/main" id="{CA4CB8F1-A7A8-40DD-9D86-DFBC22A06195}"/>
              </a:ext>
            </a:extLst>
          </p:cNvPr>
          <p:cNvGrpSpPr/>
          <p:nvPr/>
        </p:nvGrpSpPr>
        <p:grpSpPr>
          <a:xfrm>
            <a:off x="381000" y="4171528"/>
            <a:ext cx="1752600" cy="457622"/>
            <a:chOff x="2307672" y="4552950"/>
            <a:chExt cx="1502328" cy="473853"/>
          </a:xfrm>
        </p:grpSpPr>
        <p:pic>
          <p:nvPicPr>
            <p:cNvPr id="22" name="صورة 21" descr="صورة تحتوي على طائر&#10;&#10;تم إنشاء الوصف تلقائياً">
              <a:extLst>
                <a:ext uri="{FF2B5EF4-FFF2-40B4-BE49-F238E27FC236}">
                  <a16:creationId xmlns:a16="http://schemas.microsoft.com/office/drawing/2014/main" id="{27CF3E91-528C-43AC-BE6C-6137C1421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7672" y="4552950"/>
              <a:ext cx="473852" cy="473853"/>
            </a:xfrm>
            <a:prstGeom prst="rect">
              <a:avLst/>
            </a:prstGeom>
          </p:spPr>
        </p:pic>
        <p:sp>
          <p:nvSpPr>
            <p:cNvPr id="23" name="Title 1">
              <a:extLst>
                <a:ext uri="{FF2B5EF4-FFF2-40B4-BE49-F238E27FC236}">
                  <a16:creationId xmlns:a16="http://schemas.microsoft.com/office/drawing/2014/main" id="{73845928-8CF5-4E55-99B2-B95E047DA86A}"/>
                </a:ext>
              </a:extLst>
            </p:cNvPr>
            <p:cNvSpPr txBox="1">
              <a:spLocks/>
            </p:cNvSpPr>
            <p:nvPr/>
          </p:nvSpPr>
          <p:spPr>
            <a:xfrm>
              <a:off x="2698173" y="4591049"/>
              <a:ext cx="1111827" cy="3976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1">
                      <a:lumMod val="50000"/>
                      <a:lumOff val="50000"/>
                    </a:schemeClr>
                  </a:solidFill>
                  <a:latin typeface="Abomsaab" panose="03020402040406030203" pitchFamily="66" charset="-78"/>
                  <a:cs typeface="Abomsaab" panose="03020402040406030203" pitchFamily="66" charset="-78"/>
                </a:rPr>
                <a:t>@asmb77m</a:t>
              </a:r>
            </a:p>
          </p:txBody>
        </p:sp>
      </p:grpSp>
      <p:grpSp>
        <p:nvGrpSpPr>
          <p:cNvPr id="24" name="مجموعة 23">
            <a:extLst>
              <a:ext uri="{FF2B5EF4-FFF2-40B4-BE49-F238E27FC236}">
                <a16:creationId xmlns:a16="http://schemas.microsoft.com/office/drawing/2014/main" id="{6AAFD7A2-DA12-46D3-BA0A-B0C1FE6D136C}"/>
              </a:ext>
            </a:extLst>
          </p:cNvPr>
          <p:cNvGrpSpPr/>
          <p:nvPr/>
        </p:nvGrpSpPr>
        <p:grpSpPr>
          <a:xfrm>
            <a:off x="2322176" y="4246449"/>
            <a:ext cx="1620177" cy="307777"/>
            <a:chOff x="5257800" y="4591048"/>
            <a:chExt cx="2220804" cy="397654"/>
          </a:xfrm>
        </p:grpSpPr>
        <p:pic>
          <p:nvPicPr>
            <p:cNvPr id="25" name="Picture 8" descr="Gmail مجانا رمز من Simply Styled Icons">
              <a:extLst>
                <a:ext uri="{FF2B5EF4-FFF2-40B4-BE49-F238E27FC236}">
                  <a16:creationId xmlns:a16="http://schemas.microsoft.com/office/drawing/2014/main" id="{6FCC607B-E72F-4655-B2DC-EA3076C05B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591049"/>
              <a:ext cx="397653" cy="397653"/>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1">
              <a:extLst>
                <a:ext uri="{FF2B5EF4-FFF2-40B4-BE49-F238E27FC236}">
                  <a16:creationId xmlns:a16="http://schemas.microsoft.com/office/drawing/2014/main" id="{C88C67EF-A9DD-4459-A893-C8F6DFDFDDAE}"/>
                </a:ext>
              </a:extLst>
            </p:cNvPr>
            <p:cNvSpPr txBox="1">
              <a:spLocks/>
            </p:cNvSpPr>
            <p:nvPr/>
          </p:nvSpPr>
          <p:spPr>
            <a:xfrm>
              <a:off x="5669973" y="4591048"/>
              <a:ext cx="1808631" cy="39765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chemeClr val="tx1">
                      <a:lumMod val="50000"/>
                      <a:lumOff val="50000"/>
                    </a:schemeClr>
                  </a:solidFill>
                  <a:latin typeface="Abomsaab" panose="03020402040406030203" pitchFamily="66" charset="-78"/>
                  <a:cs typeface="Abomsaab" panose="03020402040406030203" pitchFamily="66" charset="-78"/>
                </a:rPr>
                <a:t>asmb1977</a:t>
              </a:r>
            </a:p>
          </p:txBody>
        </p:sp>
      </p:grpSp>
      <p:grpSp>
        <p:nvGrpSpPr>
          <p:cNvPr id="2" name="مجموعة 1">
            <a:extLst>
              <a:ext uri="{FF2B5EF4-FFF2-40B4-BE49-F238E27FC236}">
                <a16:creationId xmlns:a16="http://schemas.microsoft.com/office/drawing/2014/main" id="{D2449377-E9F2-FECE-148E-848980D393B1}"/>
              </a:ext>
            </a:extLst>
          </p:cNvPr>
          <p:cNvGrpSpPr/>
          <p:nvPr/>
        </p:nvGrpSpPr>
        <p:grpSpPr>
          <a:xfrm>
            <a:off x="5562600" y="4665782"/>
            <a:ext cx="1969578" cy="413539"/>
            <a:chOff x="6258534" y="4685030"/>
            <a:chExt cx="1969578" cy="413539"/>
          </a:xfrm>
        </p:grpSpPr>
        <p:sp>
          <p:nvSpPr>
            <p:cNvPr id="3" name="مستطيل 2">
              <a:extLst>
                <a:ext uri="{FF2B5EF4-FFF2-40B4-BE49-F238E27FC236}">
                  <a16:creationId xmlns:a16="http://schemas.microsoft.com/office/drawing/2014/main" id="{6E18C95B-9928-CAB7-5107-3DA8156D8CA0}"/>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5" name="Picture 4">
              <a:extLst>
                <a:ext uri="{FF2B5EF4-FFF2-40B4-BE49-F238E27FC236}">
                  <a16:creationId xmlns:a16="http://schemas.microsoft.com/office/drawing/2014/main" id="{4E472C88-88ED-0465-A5D8-6E9934D13AC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itle 1">
            <a:extLst>
              <a:ext uri="{FF2B5EF4-FFF2-40B4-BE49-F238E27FC236}">
                <a16:creationId xmlns:a16="http://schemas.microsoft.com/office/drawing/2014/main" id="{91F7F2D0-3627-B0B4-59F2-417002D35E58}"/>
              </a:ext>
            </a:extLst>
          </p:cNvPr>
          <p:cNvSpPr txBox="1">
            <a:spLocks/>
          </p:cNvSpPr>
          <p:nvPr/>
        </p:nvSpPr>
        <p:spPr>
          <a:xfrm>
            <a:off x="2247900" y="1733550"/>
            <a:ext cx="5981700" cy="6262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48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a:t>
            </a:r>
            <a:endParaRPr lang="en-US" sz="4500" dirty="0">
              <a:solidFill>
                <a:schemeClr val="accent2">
                  <a:lumMod val="75000"/>
                </a:schemeClr>
              </a:solidFill>
              <a:latin typeface="Abomsaab" panose="03020402040406030203" pitchFamily="66" charset="-78"/>
              <a:cs typeface="Abomsaab" panose="03020402040406030203" pitchFamily="66" charset="-78"/>
            </a:endParaRPr>
          </a:p>
        </p:txBody>
      </p:sp>
      <p:pic>
        <p:nvPicPr>
          <p:cNvPr id="7" name="صورة 6">
            <a:extLst>
              <a:ext uri="{FF2B5EF4-FFF2-40B4-BE49-F238E27FC236}">
                <a16:creationId xmlns:a16="http://schemas.microsoft.com/office/drawing/2014/main" id="{BF9FF44A-BDAD-88A6-EC11-F2D0F8546ED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0"/>
            <a:ext cx="1752600" cy="484761"/>
          </a:xfrm>
          <a:prstGeom prst="rect">
            <a:avLst/>
          </a:prstGeom>
        </p:spPr>
      </p:pic>
      <p:sp>
        <p:nvSpPr>
          <p:cNvPr id="8" name="Title 1">
            <a:extLst>
              <a:ext uri="{FF2B5EF4-FFF2-40B4-BE49-F238E27FC236}">
                <a16:creationId xmlns:a16="http://schemas.microsoft.com/office/drawing/2014/main" id="{E7771B22-CC66-B15F-790A-65D8A5469D14}"/>
              </a:ext>
            </a:extLst>
          </p:cNvPr>
          <p:cNvSpPr txBox="1">
            <a:spLocks/>
          </p:cNvSpPr>
          <p:nvPr/>
        </p:nvSpPr>
        <p:spPr>
          <a:xfrm>
            <a:off x="1467802" y="2415287"/>
            <a:ext cx="2517162" cy="62626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accent2">
                    <a:lumMod val="75000"/>
                  </a:schemeClr>
                </a:solidFill>
                <a:latin typeface="Berlin Sans FB Demi" panose="020E0802020502020306" pitchFamily="34" charset="0"/>
              </a:rPr>
              <a:t>Micro-Learning</a:t>
            </a:r>
            <a:endParaRPr lang="en-US" sz="2800" dirty="0">
              <a:solidFill>
                <a:schemeClr val="accent2">
                  <a:lumMod val="75000"/>
                </a:schemeClr>
              </a:solidFill>
              <a:latin typeface="Berlin Sans FB Demi" panose="020E0802020502020306" pitchFamily="34" charset="0"/>
              <a:cs typeface="Abomsaab" panose="03020402040406030203" pitchFamily="66" charset="-78"/>
            </a:endParaRPr>
          </a:p>
        </p:txBody>
      </p:sp>
    </p:spTree>
    <p:extLst>
      <p:ext uri="{BB962C8B-B14F-4D97-AF65-F5344CB8AC3E}">
        <p14:creationId xmlns:p14="http://schemas.microsoft.com/office/powerpoint/2010/main" val="21741648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5</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رواق أنموذجاً</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pic>
        <p:nvPicPr>
          <p:cNvPr id="5122" name="Picture 2" descr="الصورة">
            <a:extLst>
              <a:ext uri="{FF2B5EF4-FFF2-40B4-BE49-F238E27FC236}">
                <a16:creationId xmlns:a16="http://schemas.microsoft.com/office/drawing/2014/main" id="{946DFCAA-1F39-41B7-A231-2A6D1A85B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22264"/>
            <a:ext cx="9144000" cy="28670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5" name="مجموعة 4">
            <a:extLst>
              <a:ext uri="{FF2B5EF4-FFF2-40B4-BE49-F238E27FC236}">
                <a16:creationId xmlns:a16="http://schemas.microsoft.com/office/drawing/2014/main" id="{D5A07DCA-5300-5153-6E9A-CA9A81EF92FF}"/>
              </a:ext>
            </a:extLst>
          </p:cNvPr>
          <p:cNvGrpSpPr/>
          <p:nvPr/>
        </p:nvGrpSpPr>
        <p:grpSpPr>
          <a:xfrm>
            <a:off x="5638800" y="4639894"/>
            <a:ext cx="1969578" cy="413539"/>
            <a:chOff x="6258534" y="4685030"/>
            <a:chExt cx="1969578" cy="413539"/>
          </a:xfrm>
        </p:grpSpPr>
        <p:sp>
          <p:nvSpPr>
            <p:cNvPr id="6" name="مستطيل 5">
              <a:extLst>
                <a:ext uri="{FF2B5EF4-FFF2-40B4-BE49-F238E27FC236}">
                  <a16:creationId xmlns:a16="http://schemas.microsoft.com/office/drawing/2014/main" id="{EDEE9E71-4273-3E81-E37A-360DDEC8DC26}"/>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7" name="Picture 4">
              <a:extLst>
                <a:ext uri="{FF2B5EF4-FFF2-40B4-BE49-F238E27FC236}">
                  <a16:creationId xmlns:a16="http://schemas.microsoft.com/office/drawing/2014/main" id="{A7514577-2987-F1F3-5F0E-BE80B04E103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صورة 7">
            <a:extLst>
              <a:ext uri="{FF2B5EF4-FFF2-40B4-BE49-F238E27FC236}">
                <a16:creationId xmlns:a16="http://schemas.microsoft.com/office/drawing/2014/main" id="{D2442C17-039A-3505-0283-00CA65A0AA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5177451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6</a:t>
            </a:fld>
            <a:endParaRPr lang="en-US" sz="1000" dirty="0">
              <a:solidFill>
                <a:schemeClr val="bg1"/>
              </a:solidFill>
            </a:endParaRPr>
          </a:p>
        </p:txBody>
      </p:sp>
      <p:pic>
        <p:nvPicPr>
          <p:cNvPr id="3" name="صورة 2">
            <a:hlinkClick r:id="rId3" action="ppaction://hlinkfile"/>
            <a:extLst>
              <a:ext uri="{FF2B5EF4-FFF2-40B4-BE49-F238E27FC236}">
                <a16:creationId xmlns:a16="http://schemas.microsoft.com/office/drawing/2014/main" id="{48220392-9159-40AA-A1A0-2378F1F01EE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11769" y="503542"/>
            <a:ext cx="2920462" cy="4136416"/>
          </a:xfrm>
          <a:prstGeom prst="rect">
            <a:avLst/>
          </a:prstGeom>
          <a:ln>
            <a:noFill/>
          </a:ln>
          <a:effectLst>
            <a:softEdge rad="112500"/>
          </a:effectLst>
        </p:spPr>
      </p:pic>
      <p:grpSp>
        <p:nvGrpSpPr>
          <p:cNvPr id="2" name="مجموعة 1">
            <a:extLst>
              <a:ext uri="{FF2B5EF4-FFF2-40B4-BE49-F238E27FC236}">
                <a16:creationId xmlns:a16="http://schemas.microsoft.com/office/drawing/2014/main" id="{675D9429-3EA9-3ADF-A9C9-164D482BF335}"/>
              </a:ext>
            </a:extLst>
          </p:cNvPr>
          <p:cNvGrpSpPr/>
          <p:nvPr/>
        </p:nvGrpSpPr>
        <p:grpSpPr>
          <a:xfrm>
            <a:off x="5792370" y="4662420"/>
            <a:ext cx="1969578" cy="413539"/>
            <a:chOff x="6258534" y="4685030"/>
            <a:chExt cx="1969578" cy="413539"/>
          </a:xfrm>
        </p:grpSpPr>
        <p:sp>
          <p:nvSpPr>
            <p:cNvPr id="4" name="مستطيل 3">
              <a:extLst>
                <a:ext uri="{FF2B5EF4-FFF2-40B4-BE49-F238E27FC236}">
                  <a16:creationId xmlns:a16="http://schemas.microsoft.com/office/drawing/2014/main" id="{941C7F98-9C10-2602-A758-8BA529693616}"/>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5" name="Picture 4">
              <a:extLst>
                <a:ext uri="{FF2B5EF4-FFF2-40B4-BE49-F238E27FC236}">
                  <a16:creationId xmlns:a16="http://schemas.microsoft.com/office/drawing/2014/main" id="{AC71F704-C175-430E-5D9B-DF45B98877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صورة 5">
            <a:extLst>
              <a:ext uri="{FF2B5EF4-FFF2-40B4-BE49-F238E27FC236}">
                <a16:creationId xmlns:a16="http://schemas.microsoft.com/office/drawing/2014/main" id="{23F52F30-FA78-A497-0E76-74A684D4038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1"/>
            <a:ext cx="1205436" cy="333418"/>
          </a:xfrm>
          <a:prstGeom prst="rect">
            <a:avLst/>
          </a:prstGeom>
        </p:spPr>
      </p:pic>
    </p:spTree>
    <p:extLst>
      <p:ext uri="{BB962C8B-B14F-4D97-AF65-F5344CB8AC3E}">
        <p14:creationId xmlns:p14="http://schemas.microsoft.com/office/powerpoint/2010/main" val="25819395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7</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التاريخ والنشأة</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19" name="Title 1">
            <a:extLst>
              <a:ext uri="{FF2B5EF4-FFF2-40B4-BE49-F238E27FC236}">
                <a16:creationId xmlns:a16="http://schemas.microsoft.com/office/drawing/2014/main" id="{1161E0B9-E93D-4771-8DC5-ABA2B6DE60BB}"/>
              </a:ext>
            </a:extLst>
          </p:cNvPr>
          <p:cNvSpPr txBox="1">
            <a:spLocks/>
          </p:cNvSpPr>
          <p:nvPr/>
        </p:nvSpPr>
        <p:spPr>
          <a:xfrm>
            <a:off x="5715000" y="3655219"/>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التعليم والابتكار</a:t>
            </a:r>
            <a:endParaRPr lang="en-US" sz="2800" dirty="0">
              <a:solidFill>
                <a:schemeClr val="bg1"/>
              </a:solidFill>
              <a:latin typeface="Abomsaab" panose="03020402040406030203" pitchFamily="66" charset="-78"/>
              <a:cs typeface="Abomsaab" panose="03020402040406030203" pitchFamily="66" charset="-78"/>
            </a:endParaRPr>
          </a:p>
        </p:txBody>
      </p:sp>
      <p:pic>
        <p:nvPicPr>
          <p:cNvPr id="4098" name="Picture 2" descr="نظرة سريعة في تاريخ التعلم عن بعد - عالم التقنية">
            <a:extLst>
              <a:ext uri="{FF2B5EF4-FFF2-40B4-BE49-F238E27FC236}">
                <a16:creationId xmlns:a16="http://schemas.microsoft.com/office/drawing/2014/main" id="{5F31E9AA-F95D-441F-B60A-CF00729B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76350"/>
            <a:ext cx="4572000" cy="2847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104" name="Picture 8" descr="اخرى رقم صندوق بريد -6422975|مزاد قطر">
            <a:extLst>
              <a:ext uri="{FF2B5EF4-FFF2-40B4-BE49-F238E27FC236}">
                <a16:creationId xmlns:a16="http://schemas.microsoft.com/office/drawing/2014/main" id="{2638A862-455F-4E03-BBFB-A0E3A7D3161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583" y="1200150"/>
            <a:ext cx="930817" cy="9322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2" name="Title 1">
            <a:extLst>
              <a:ext uri="{FF2B5EF4-FFF2-40B4-BE49-F238E27FC236}">
                <a16:creationId xmlns:a16="http://schemas.microsoft.com/office/drawing/2014/main" id="{1734C389-99ED-4BB4-A432-4D87F3B581C7}"/>
              </a:ext>
            </a:extLst>
          </p:cNvPr>
          <p:cNvSpPr txBox="1">
            <a:spLocks/>
          </p:cNvSpPr>
          <p:nvPr/>
        </p:nvSpPr>
        <p:spPr>
          <a:xfrm>
            <a:off x="304800" y="2876550"/>
            <a:ext cx="324077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جامعة شيكاغو الأمريكية.</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التعليم بالمراسلة.</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الجامعة الأولى في العالم التي تعترف بالتعليم عن بعد. </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61210DD2-B4EB-C507-7F63-075A966FC134}"/>
              </a:ext>
            </a:extLst>
          </p:cNvPr>
          <p:cNvGrpSpPr/>
          <p:nvPr/>
        </p:nvGrpSpPr>
        <p:grpSpPr>
          <a:xfrm>
            <a:off x="5562600" y="4704031"/>
            <a:ext cx="1969578" cy="413539"/>
            <a:chOff x="6258534" y="4685030"/>
            <a:chExt cx="1969578" cy="413539"/>
          </a:xfrm>
        </p:grpSpPr>
        <p:sp>
          <p:nvSpPr>
            <p:cNvPr id="3" name="مستطيل 2">
              <a:extLst>
                <a:ext uri="{FF2B5EF4-FFF2-40B4-BE49-F238E27FC236}">
                  <a16:creationId xmlns:a16="http://schemas.microsoft.com/office/drawing/2014/main" id="{D5CB360A-326C-25EA-897E-84FF30D65E1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13995B61-5376-2D2F-C727-D659D41DC5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CF1A0528-F9B6-0A8C-AB09-677A0F4127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0"/>
            <a:ext cx="1205436" cy="333418"/>
          </a:xfrm>
          <a:prstGeom prst="rect">
            <a:avLst/>
          </a:prstGeom>
        </p:spPr>
      </p:pic>
    </p:spTree>
    <p:extLst>
      <p:ext uri="{BB962C8B-B14F-4D97-AF65-F5344CB8AC3E}">
        <p14:creationId xmlns:p14="http://schemas.microsoft.com/office/powerpoint/2010/main" val="22637382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Effect transition="in" filter="fade">
                                      <p:cBhvr>
                                        <p:cTn id="17" dur="500"/>
                                        <p:tgtEl>
                                          <p:spTgt spid="410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2">
                                            <p:txEl>
                                              <p:pRg st="0" end="0"/>
                                            </p:txEl>
                                          </p:spTgt>
                                        </p:tgtEl>
                                        <p:attrNameLst>
                                          <p:attrName>style.visibility</p:attrName>
                                        </p:attrNameLst>
                                      </p:cBhvr>
                                      <p:to>
                                        <p:strVal val="visible"/>
                                      </p:to>
                                    </p:set>
                                    <p:animEffect transition="in" filter="fade">
                                      <p:cBhvr>
                                        <p:cTn id="20" dur="500"/>
                                        <p:tgtEl>
                                          <p:spTgt spid="2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2">
                                            <p:txEl>
                                              <p:pRg st="1" end="1"/>
                                            </p:txEl>
                                          </p:spTgt>
                                        </p:tgtEl>
                                        <p:attrNameLst>
                                          <p:attrName>style.visibility</p:attrName>
                                        </p:attrNameLst>
                                      </p:cBhvr>
                                      <p:to>
                                        <p:strVal val="visible"/>
                                      </p:to>
                                    </p:set>
                                    <p:animEffect transition="in" filter="fade">
                                      <p:cBhvr>
                                        <p:cTn id="25" dur="500"/>
                                        <p:tgtEl>
                                          <p:spTgt spid="2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xEl>
                                              <p:pRg st="2" end="2"/>
                                            </p:txEl>
                                          </p:spTgt>
                                        </p:tgtEl>
                                        <p:attrNameLst>
                                          <p:attrName>style.visibility</p:attrName>
                                        </p:attrNameLst>
                                      </p:cBhvr>
                                      <p:to>
                                        <p:strVal val="visible"/>
                                      </p:to>
                                    </p:set>
                                    <p:animEffect transition="in" filter="fade">
                                      <p:cBhvr>
                                        <p:cTn id="30" dur="500"/>
                                        <p:tgtEl>
                                          <p:spTgt spid="2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4104"/>
                                        </p:tgtEl>
                                      </p:cBhvr>
                                    </p:animEffect>
                                    <p:set>
                                      <p:cBhvr>
                                        <p:cTn id="35" dur="1" fill="hold">
                                          <p:stCondLst>
                                            <p:cond delay="499"/>
                                          </p:stCondLst>
                                        </p:cTn>
                                        <p:tgtEl>
                                          <p:spTgt spid="4104"/>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2">
                                            <p:txEl>
                                              <p:pRg st="0" end="0"/>
                                            </p:txEl>
                                          </p:spTgt>
                                        </p:tgtEl>
                                      </p:cBhvr>
                                    </p:animEffect>
                                    <p:set>
                                      <p:cBhvr>
                                        <p:cTn id="38" dur="1" fill="hold">
                                          <p:stCondLst>
                                            <p:cond delay="499"/>
                                          </p:stCondLst>
                                        </p:cTn>
                                        <p:tgtEl>
                                          <p:spTgt spid="22">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2">
                                            <p:txEl>
                                              <p:pRg st="1" end="1"/>
                                            </p:txEl>
                                          </p:spTgt>
                                        </p:tgtEl>
                                      </p:cBhvr>
                                    </p:animEffect>
                                    <p:set>
                                      <p:cBhvr>
                                        <p:cTn id="41" dur="1" fill="hold">
                                          <p:stCondLst>
                                            <p:cond delay="499"/>
                                          </p:stCondLst>
                                        </p:cTn>
                                        <p:tgtEl>
                                          <p:spTgt spid="22">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2">
                                            <p:txEl>
                                              <p:pRg st="2" end="2"/>
                                            </p:txEl>
                                          </p:spTgt>
                                        </p:tgtEl>
                                      </p:cBhvr>
                                    </p:animEffect>
                                    <p:set>
                                      <p:cBhvr>
                                        <p:cTn id="44" dur="1" fill="hold">
                                          <p:stCondLst>
                                            <p:cond delay="499"/>
                                          </p:stCondLst>
                                        </p:cTn>
                                        <p:tgtEl>
                                          <p:spTgt spid="2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uiExpand="1" build="p"/>
      <p:bldP spid="22"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8</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التاريخ والنشأة</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19" name="Title 1">
            <a:extLst>
              <a:ext uri="{FF2B5EF4-FFF2-40B4-BE49-F238E27FC236}">
                <a16:creationId xmlns:a16="http://schemas.microsoft.com/office/drawing/2014/main" id="{1161E0B9-E93D-4771-8DC5-ABA2B6DE60BB}"/>
              </a:ext>
            </a:extLst>
          </p:cNvPr>
          <p:cNvSpPr txBox="1">
            <a:spLocks/>
          </p:cNvSpPr>
          <p:nvPr/>
        </p:nvSpPr>
        <p:spPr>
          <a:xfrm>
            <a:off x="5715000" y="3655219"/>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التعليم والابتكار</a:t>
            </a:r>
            <a:endParaRPr lang="en-US" sz="2800" dirty="0">
              <a:solidFill>
                <a:schemeClr val="bg1"/>
              </a:solidFill>
              <a:latin typeface="Abomsaab" panose="03020402040406030203" pitchFamily="66" charset="-78"/>
              <a:cs typeface="Abomsaab" panose="03020402040406030203" pitchFamily="66" charset="-78"/>
            </a:endParaRPr>
          </a:p>
        </p:txBody>
      </p:sp>
      <p:pic>
        <p:nvPicPr>
          <p:cNvPr id="4098" name="Picture 2" descr="نظرة سريعة في تاريخ التعلم عن بعد - عالم التقنية">
            <a:extLst>
              <a:ext uri="{FF2B5EF4-FFF2-40B4-BE49-F238E27FC236}">
                <a16:creationId xmlns:a16="http://schemas.microsoft.com/office/drawing/2014/main" id="{5F31E9AA-F95D-441F-B60A-CF00729B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76350"/>
            <a:ext cx="4572000" cy="2847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3" name="Picture 8">
            <a:extLst>
              <a:ext uri="{FF2B5EF4-FFF2-40B4-BE49-F238E27FC236}">
                <a16:creationId xmlns:a16="http://schemas.microsoft.com/office/drawing/2014/main" id="{BFAF7A32-B6DC-42E9-B685-957C95B799A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73301" y="1088429"/>
            <a:ext cx="930817" cy="759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4" name="Title 1">
            <a:extLst>
              <a:ext uri="{FF2B5EF4-FFF2-40B4-BE49-F238E27FC236}">
                <a16:creationId xmlns:a16="http://schemas.microsoft.com/office/drawing/2014/main" id="{D682658F-5B9F-4296-8FA2-672D5A0D7ECF}"/>
              </a:ext>
            </a:extLst>
          </p:cNvPr>
          <p:cNvSpPr txBox="1">
            <a:spLocks/>
          </p:cNvSpPr>
          <p:nvPr/>
        </p:nvSpPr>
        <p:spPr>
          <a:xfrm>
            <a:off x="343305" y="2783792"/>
            <a:ext cx="324077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الراديو التعليمي . </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الإذاعات والمؤسسات الأمريكية.</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وصول فكرة التعلم عبر المذياع إلى شتى أنحاء العالم.</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61210DD2-B4EB-C507-7F63-075A966FC134}"/>
              </a:ext>
            </a:extLst>
          </p:cNvPr>
          <p:cNvGrpSpPr/>
          <p:nvPr/>
        </p:nvGrpSpPr>
        <p:grpSpPr>
          <a:xfrm>
            <a:off x="5562600" y="4704031"/>
            <a:ext cx="1969578" cy="413539"/>
            <a:chOff x="6258534" y="4685030"/>
            <a:chExt cx="1969578" cy="413539"/>
          </a:xfrm>
        </p:grpSpPr>
        <p:sp>
          <p:nvSpPr>
            <p:cNvPr id="3" name="مستطيل 2">
              <a:extLst>
                <a:ext uri="{FF2B5EF4-FFF2-40B4-BE49-F238E27FC236}">
                  <a16:creationId xmlns:a16="http://schemas.microsoft.com/office/drawing/2014/main" id="{D5CB360A-326C-25EA-897E-84FF30D65E1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13995B61-5376-2D2F-C727-D659D41DC5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CF1A0528-F9B6-0A8C-AB09-677A0F4127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0"/>
            <a:ext cx="1205436" cy="333418"/>
          </a:xfrm>
          <a:prstGeom prst="rect">
            <a:avLst/>
          </a:prstGeom>
        </p:spPr>
      </p:pic>
    </p:spTree>
    <p:extLst>
      <p:ext uri="{BB962C8B-B14F-4D97-AF65-F5344CB8AC3E}">
        <p14:creationId xmlns:p14="http://schemas.microsoft.com/office/powerpoint/2010/main" val="149789133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fade">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fade">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4">
                                            <p:txEl>
                                              <p:pRg st="2" end="2"/>
                                            </p:txEl>
                                          </p:spTgt>
                                        </p:tgtEl>
                                        <p:attrNameLst>
                                          <p:attrName>style.visibility</p:attrName>
                                        </p:attrNameLst>
                                      </p:cBhvr>
                                      <p:to>
                                        <p:strVal val="visible"/>
                                      </p:to>
                                    </p:set>
                                    <p:animEffect transition="in" filter="fade">
                                      <p:cBhvr>
                                        <p:cTn id="30" dur="500"/>
                                        <p:tgtEl>
                                          <p:spTgt spid="2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24">
                                            <p:txEl>
                                              <p:pRg st="0" end="0"/>
                                            </p:txEl>
                                          </p:spTgt>
                                        </p:tgtEl>
                                      </p:cBhvr>
                                    </p:animEffect>
                                    <p:set>
                                      <p:cBhvr>
                                        <p:cTn id="38" dur="1" fill="hold">
                                          <p:stCondLst>
                                            <p:cond delay="499"/>
                                          </p:stCondLst>
                                        </p:cTn>
                                        <p:tgtEl>
                                          <p:spTgt spid="24">
                                            <p:txEl>
                                              <p:pRg st="0" end="0"/>
                                            </p:txEl>
                                          </p:spTgt>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24">
                                            <p:txEl>
                                              <p:pRg st="1" end="1"/>
                                            </p:txEl>
                                          </p:spTgt>
                                        </p:tgtEl>
                                      </p:cBhvr>
                                    </p:animEffect>
                                    <p:set>
                                      <p:cBhvr>
                                        <p:cTn id="41" dur="1" fill="hold">
                                          <p:stCondLst>
                                            <p:cond delay="499"/>
                                          </p:stCondLst>
                                        </p:cTn>
                                        <p:tgtEl>
                                          <p:spTgt spid="24">
                                            <p:txEl>
                                              <p:pRg st="1" end="1"/>
                                            </p:txEl>
                                          </p:spTgt>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24">
                                            <p:txEl>
                                              <p:pRg st="2" end="2"/>
                                            </p:txEl>
                                          </p:spTgt>
                                        </p:tgtEl>
                                      </p:cBhvr>
                                    </p:animEffect>
                                    <p:set>
                                      <p:cBhvr>
                                        <p:cTn id="44" dur="1" fill="hold">
                                          <p:stCondLst>
                                            <p:cond delay="499"/>
                                          </p:stCondLst>
                                        </p:cTn>
                                        <p:tgtEl>
                                          <p:spTgt spid="2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4" grpId="0" build="p"/>
      <p:bldP spid="24" grpI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8392391" y="4729595"/>
            <a:ext cx="346364" cy="346364"/>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8"/>
          <p:cNvSpPr>
            <a:spLocks noGrp="1"/>
          </p:cNvSpPr>
          <p:nvPr>
            <p:ph type="sldNum" sz="quarter" idx="12"/>
          </p:nvPr>
        </p:nvSpPr>
        <p:spPr>
          <a:xfrm>
            <a:off x="8408355" y="4767263"/>
            <a:ext cx="314436" cy="273844"/>
          </a:xfrm>
        </p:spPr>
        <p:txBody>
          <a:bodyPr/>
          <a:lstStyle/>
          <a:p>
            <a:pPr algn="ctr"/>
            <a:fld id="{E2ED38B7-1D76-4344-AB8A-9B4CF93C5006}" type="slidenum">
              <a:rPr lang="en-US" sz="1000" smtClean="0">
                <a:solidFill>
                  <a:schemeClr val="bg1"/>
                </a:solidFill>
              </a:rPr>
              <a:pPr algn="ctr"/>
              <a:t>9</a:t>
            </a:fld>
            <a:endParaRPr lang="en-US" sz="1000" dirty="0">
              <a:solidFill>
                <a:schemeClr val="bg1"/>
              </a:solidFill>
            </a:endParaRPr>
          </a:p>
        </p:txBody>
      </p:sp>
      <p:sp>
        <p:nvSpPr>
          <p:cNvPr id="30" name="Title 1">
            <a:extLst>
              <a:ext uri="{FF2B5EF4-FFF2-40B4-BE49-F238E27FC236}">
                <a16:creationId xmlns:a16="http://schemas.microsoft.com/office/drawing/2014/main" id="{D3E4E72B-4006-4668-B471-A1C82769A0E6}"/>
              </a:ext>
            </a:extLst>
          </p:cNvPr>
          <p:cNvSpPr txBox="1">
            <a:spLocks/>
          </p:cNvSpPr>
          <p:nvPr/>
        </p:nvSpPr>
        <p:spPr>
          <a:xfrm>
            <a:off x="6934200" y="433866"/>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3600" dirty="0">
                <a:solidFill>
                  <a:schemeClr val="tx1">
                    <a:lumMod val="50000"/>
                    <a:lumOff val="50000"/>
                  </a:schemeClr>
                </a:solidFill>
                <a:latin typeface="Abomsaab" panose="03020402040406030203" pitchFamily="66" charset="-78"/>
                <a:cs typeface="Abomsaab" panose="03020402040406030203" pitchFamily="66" charset="-78"/>
              </a:rPr>
              <a:t>التاريخ والنشأة</a:t>
            </a:r>
            <a:endParaRPr lang="en-US" sz="3600" dirty="0">
              <a:solidFill>
                <a:schemeClr val="tx1">
                  <a:lumMod val="50000"/>
                  <a:lumOff val="50000"/>
                </a:schemeClr>
              </a:solidFill>
              <a:latin typeface="Abomsaab" panose="03020402040406030203" pitchFamily="66" charset="-78"/>
              <a:cs typeface="Abomsaab" panose="03020402040406030203" pitchFamily="66" charset="-78"/>
            </a:endParaRPr>
          </a:p>
        </p:txBody>
      </p:sp>
      <p:sp>
        <p:nvSpPr>
          <p:cNvPr id="19" name="Title 1">
            <a:extLst>
              <a:ext uri="{FF2B5EF4-FFF2-40B4-BE49-F238E27FC236}">
                <a16:creationId xmlns:a16="http://schemas.microsoft.com/office/drawing/2014/main" id="{1161E0B9-E93D-4771-8DC5-ABA2B6DE60BB}"/>
              </a:ext>
            </a:extLst>
          </p:cNvPr>
          <p:cNvSpPr txBox="1">
            <a:spLocks/>
          </p:cNvSpPr>
          <p:nvPr/>
        </p:nvSpPr>
        <p:spPr>
          <a:xfrm>
            <a:off x="5715000" y="3655219"/>
            <a:ext cx="2116782"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ar-SA" sz="2800" dirty="0">
                <a:solidFill>
                  <a:schemeClr val="bg1"/>
                </a:solidFill>
                <a:latin typeface="Abomsaab" panose="03020402040406030203" pitchFamily="66" charset="-78"/>
                <a:cs typeface="Abomsaab" panose="03020402040406030203" pitchFamily="66" charset="-78"/>
              </a:rPr>
              <a:t>التعليم والابتكار</a:t>
            </a:r>
            <a:endParaRPr lang="en-US" sz="2800" dirty="0">
              <a:solidFill>
                <a:schemeClr val="bg1"/>
              </a:solidFill>
              <a:latin typeface="Abomsaab" panose="03020402040406030203" pitchFamily="66" charset="-78"/>
              <a:cs typeface="Abomsaab" panose="03020402040406030203" pitchFamily="66" charset="-78"/>
            </a:endParaRPr>
          </a:p>
        </p:txBody>
      </p:sp>
      <p:pic>
        <p:nvPicPr>
          <p:cNvPr id="4098" name="Picture 2" descr="نظرة سريعة في تاريخ التعلم عن بعد - عالم التقنية">
            <a:extLst>
              <a:ext uri="{FF2B5EF4-FFF2-40B4-BE49-F238E27FC236}">
                <a16:creationId xmlns:a16="http://schemas.microsoft.com/office/drawing/2014/main" id="{5F31E9AA-F95D-441F-B60A-CF00729BA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1276350"/>
            <a:ext cx="4572000" cy="28475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25" name="Picture 8">
            <a:extLst>
              <a:ext uri="{FF2B5EF4-FFF2-40B4-BE49-F238E27FC236}">
                <a16:creationId xmlns:a16="http://schemas.microsoft.com/office/drawing/2014/main" id="{F4362094-7793-4EA0-97D3-CF2089DC93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70016" y="1359714"/>
            <a:ext cx="759732" cy="7597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54DEA6EE-6F9A-4FBC-B7D0-AC89B37C8B3B}"/>
              </a:ext>
            </a:extLst>
          </p:cNvPr>
          <p:cNvSpPr txBox="1">
            <a:spLocks/>
          </p:cNvSpPr>
          <p:nvPr/>
        </p:nvSpPr>
        <p:spPr>
          <a:xfrm>
            <a:off x="43450" y="2783792"/>
            <a:ext cx="3240770" cy="6691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توظيف التلفاز في التعليم. </a:t>
            </a:r>
            <a:br>
              <a:rPr lang="ar-SA" sz="2800" dirty="0">
                <a:solidFill>
                  <a:schemeClr val="tx1">
                    <a:lumMod val="50000"/>
                    <a:lumOff val="50000"/>
                  </a:schemeClr>
                </a:solidFill>
                <a:latin typeface="Abomsaab" panose="03020402040406030203" pitchFamily="66" charset="-78"/>
                <a:cs typeface="Abomsaab" panose="03020402040406030203" pitchFamily="66" charset="-78"/>
              </a:rPr>
            </a:br>
            <a:r>
              <a:rPr lang="ar-SA" sz="2800" dirty="0">
                <a:solidFill>
                  <a:schemeClr val="tx1">
                    <a:lumMod val="50000"/>
                    <a:lumOff val="50000"/>
                  </a:schemeClr>
                </a:solidFill>
                <a:latin typeface="Abomsaab" panose="03020402040406030203" pitchFamily="66" charset="-78"/>
                <a:cs typeface="Abomsaab" panose="03020402040406030203" pitchFamily="66" charset="-78"/>
              </a:rPr>
              <a:t>الجامعات المفتوحة. </a:t>
            </a:r>
          </a:p>
          <a:p>
            <a:pPr marL="457200" indent="-457200" algn="r" rtl="1">
              <a:buFont typeface="Arial" panose="020B0604020202020204" pitchFamily="34" charset="0"/>
              <a:buChar char="•"/>
            </a:pPr>
            <a:r>
              <a:rPr lang="ar-SA" sz="2800" dirty="0">
                <a:solidFill>
                  <a:schemeClr val="tx1">
                    <a:lumMod val="50000"/>
                    <a:lumOff val="50000"/>
                  </a:schemeClr>
                </a:solidFill>
                <a:latin typeface="Abomsaab" panose="03020402040406030203" pitchFamily="66" charset="-78"/>
                <a:cs typeface="Abomsaab" panose="03020402040406030203" pitchFamily="66" charset="-78"/>
              </a:rPr>
              <a:t>أمريكا وبريطانيا.</a:t>
            </a:r>
            <a:endParaRPr lang="en-US" sz="2800" dirty="0">
              <a:solidFill>
                <a:schemeClr val="tx1">
                  <a:lumMod val="50000"/>
                  <a:lumOff val="50000"/>
                </a:schemeClr>
              </a:solidFill>
              <a:latin typeface="Abomsaab" panose="03020402040406030203" pitchFamily="66" charset="-78"/>
              <a:cs typeface="Abomsaab" panose="03020402040406030203" pitchFamily="66" charset="-78"/>
            </a:endParaRPr>
          </a:p>
        </p:txBody>
      </p:sp>
      <p:grpSp>
        <p:nvGrpSpPr>
          <p:cNvPr id="2" name="مجموعة 1">
            <a:extLst>
              <a:ext uri="{FF2B5EF4-FFF2-40B4-BE49-F238E27FC236}">
                <a16:creationId xmlns:a16="http://schemas.microsoft.com/office/drawing/2014/main" id="{61210DD2-B4EB-C507-7F63-075A966FC134}"/>
              </a:ext>
            </a:extLst>
          </p:cNvPr>
          <p:cNvGrpSpPr/>
          <p:nvPr/>
        </p:nvGrpSpPr>
        <p:grpSpPr>
          <a:xfrm>
            <a:off x="5562600" y="4704031"/>
            <a:ext cx="1969578" cy="413539"/>
            <a:chOff x="6258534" y="4685030"/>
            <a:chExt cx="1969578" cy="413539"/>
          </a:xfrm>
        </p:grpSpPr>
        <p:sp>
          <p:nvSpPr>
            <p:cNvPr id="3" name="مستطيل 2">
              <a:extLst>
                <a:ext uri="{FF2B5EF4-FFF2-40B4-BE49-F238E27FC236}">
                  <a16:creationId xmlns:a16="http://schemas.microsoft.com/office/drawing/2014/main" id="{D5CB360A-326C-25EA-897E-84FF30D65E1F}"/>
                </a:ext>
              </a:extLst>
            </p:cNvPr>
            <p:cNvSpPr/>
            <p:nvPr/>
          </p:nvSpPr>
          <p:spPr>
            <a:xfrm>
              <a:off x="6829972" y="4739319"/>
              <a:ext cx="1398140" cy="338554"/>
            </a:xfrm>
            <a:prstGeom prst="rect">
              <a:avLst/>
            </a:prstGeom>
          </p:spPr>
          <p:txBody>
            <a:bodyPr wrap="none">
              <a:spAutoFit/>
            </a:bodyPr>
            <a:lstStyle/>
            <a:p>
              <a:r>
                <a:rPr lang="ar-SA" sz="1600" dirty="0">
                  <a:solidFill>
                    <a:schemeClr val="tx1">
                      <a:lumMod val="50000"/>
                      <a:lumOff val="50000"/>
                    </a:schemeClr>
                  </a:solidFill>
                  <a:latin typeface="Abomsaab" panose="03020402040406030203" pitchFamily="66" charset="-78"/>
                  <a:cs typeface="Abomsaab" panose="03020402040406030203" pitchFamily="66" charset="-78"/>
                </a:rPr>
                <a:t>التعلم الالكتروني المصغر    </a:t>
              </a:r>
              <a:endParaRPr lang="ar-SA" sz="1600" dirty="0">
                <a:solidFill>
                  <a:schemeClr val="accent2"/>
                </a:solidFill>
              </a:endParaRPr>
            </a:p>
          </p:txBody>
        </p:sp>
        <p:pic>
          <p:nvPicPr>
            <p:cNvPr id="4" name="Picture 4">
              <a:extLst>
                <a:ext uri="{FF2B5EF4-FFF2-40B4-BE49-F238E27FC236}">
                  <a16:creationId xmlns:a16="http://schemas.microsoft.com/office/drawing/2014/main" id="{13995B61-5376-2D2F-C727-D659D41DC50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258534" y="4685030"/>
              <a:ext cx="631295" cy="413539"/>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صورة 4">
            <a:extLst>
              <a:ext uri="{FF2B5EF4-FFF2-40B4-BE49-F238E27FC236}">
                <a16:creationId xmlns:a16="http://schemas.microsoft.com/office/drawing/2014/main" id="{CF1A0528-F9B6-0A8C-AB09-677A0F4127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47164" y="361950"/>
            <a:ext cx="1205436" cy="333418"/>
          </a:xfrm>
          <a:prstGeom prst="rect">
            <a:avLst/>
          </a:prstGeom>
        </p:spPr>
      </p:pic>
    </p:spTree>
    <p:extLst>
      <p:ext uri="{BB962C8B-B14F-4D97-AF65-F5344CB8AC3E}">
        <p14:creationId xmlns:p14="http://schemas.microsoft.com/office/powerpoint/2010/main" val="155685742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6">
                                            <p:txEl>
                                              <p:pRg st="0" end="0"/>
                                            </p:txEl>
                                          </p:spTgt>
                                        </p:tgtEl>
                                        <p:attrNameLst>
                                          <p:attrName>style.visibility</p:attrName>
                                        </p:attrNameLst>
                                      </p:cBhvr>
                                      <p:to>
                                        <p:strVal val="visible"/>
                                      </p:to>
                                    </p:set>
                                    <p:animEffect transition="in" filter="fade">
                                      <p:cBhvr>
                                        <p:cTn id="20" dur="500"/>
                                        <p:tgtEl>
                                          <p:spTgt spid="2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xEl>
                                              <p:pRg st="1" end="1"/>
                                            </p:txEl>
                                          </p:spTgt>
                                        </p:tgtEl>
                                        <p:attrNameLst>
                                          <p:attrName>style.visibility</p:attrName>
                                        </p:attrNameLst>
                                      </p:cBhvr>
                                      <p:to>
                                        <p:strVal val="visible"/>
                                      </p:to>
                                    </p:set>
                                    <p:animEffect transition="in" filter="fade">
                                      <p:cBhvr>
                                        <p:cTn id="25" dur="500"/>
                                        <p:tgtEl>
                                          <p:spTgt spid="2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25"/>
                                        </p:tgtEl>
                                      </p:cBhvr>
                                    </p:animEffect>
                                    <p:set>
                                      <p:cBhvr>
                                        <p:cTn id="30" dur="1" fill="hold">
                                          <p:stCondLst>
                                            <p:cond delay="499"/>
                                          </p:stCondLst>
                                        </p:cTn>
                                        <p:tgtEl>
                                          <p:spTgt spid="25"/>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26">
                                            <p:txEl>
                                              <p:pRg st="0" end="0"/>
                                            </p:txEl>
                                          </p:spTgt>
                                        </p:tgtEl>
                                      </p:cBhvr>
                                    </p:animEffect>
                                    <p:set>
                                      <p:cBhvr>
                                        <p:cTn id="33" dur="1" fill="hold">
                                          <p:stCondLst>
                                            <p:cond delay="499"/>
                                          </p:stCondLst>
                                        </p:cTn>
                                        <p:tgtEl>
                                          <p:spTgt spid="26">
                                            <p:txEl>
                                              <p:pRg st="0" end="0"/>
                                            </p:txEl>
                                          </p:spTgt>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26">
                                            <p:txEl>
                                              <p:pRg st="1" end="1"/>
                                            </p:txEl>
                                          </p:spTgt>
                                        </p:tgtEl>
                                      </p:cBhvr>
                                    </p:animEffect>
                                    <p:set>
                                      <p:cBhvr>
                                        <p:cTn id="36" dur="1" fill="hold">
                                          <p:stCondLst>
                                            <p:cond delay="499"/>
                                          </p:stCondLst>
                                        </p:cTn>
                                        <p:tgtEl>
                                          <p:spTgt spid="2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6" grpId="0" uiExpand="1" build="p"/>
      <p:bldP spid="26" grpId="1" build="allAtOnce"/>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19814</TotalTime>
  <Words>1171</Words>
  <Application>Microsoft Office PowerPoint</Application>
  <PresentationFormat>عرض على الشاشة (16:9)</PresentationFormat>
  <Paragraphs>323</Paragraphs>
  <Slides>43</Slides>
  <Notes>41</Notes>
  <HiddenSlides>0</HiddenSlides>
  <MMClips>0</MMClips>
  <ScaleCrop>false</ScaleCrop>
  <HeadingPairs>
    <vt:vector size="6" baseType="variant">
      <vt:variant>
        <vt:lpstr>الخطوط المستخدمة</vt:lpstr>
      </vt:variant>
      <vt:variant>
        <vt:i4>7</vt:i4>
      </vt:variant>
      <vt:variant>
        <vt:lpstr>نسق</vt:lpstr>
      </vt:variant>
      <vt:variant>
        <vt:i4>1</vt:i4>
      </vt:variant>
      <vt:variant>
        <vt:lpstr>عناوين الشرائح</vt:lpstr>
      </vt:variant>
      <vt:variant>
        <vt:i4>43</vt:i4>
      </vt:variant>
    </vt:vector>
  </HeadingPairs>
  <TitlesOfParts>
    <vt:vector size="51" baseType="lpstr">
      <vt:lpstr>Abomsaab</vt:lpstr>
      <vt:lpstr>Arial</vt:lpstr>
      <vt:lpstr>Arial Black</vt:lpstr>
      <vt:lpstr>Berlin Sans FB Demi</vt:lpstr>
      <vt:lpstr>Calibri</vt:lpstr>
      <vt:lpstr>Lucida Handwriting</vt:lpstr>
      <vt:lpstr>Traditional Arabic</vt:lpstr>
      <vt:lpstr>Office Theme</vt:lpstr>
      <vt:lpstr>التعلم الالكتروني المصغر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Ilham Rianda</dc:creator>
  <cp:lastModifiedBy>Adel Saad S. Almeelby</cp:lastModifiedBy>
  <cp:revision>501</cp:revision>
  <dcterms:created xsi:type="dcterms:W3CDTF">2015-06-28T14:03:06Z</dcterms:created>
  <dcterms:modified xsi:type="dcterms:W3CDTF">2023-01-08T20:43:48Z</dcterms:modified>
</cp:coreProperties>
</file>