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embedTrueTypeFonts="1">
  <p:sldMasterIdLst>
    <p:sldMasterId id="2147483648" r:id="rId1"/>
  </p:sldMasterIdLst>
  <p:sldIdLst>
    <p:sldId id="270" r:id="rId2"/>
    <p:sldId id="279" r:id="rId3"/>
  </p:sldIdLst>
  <p:sldSz cx="12192000" cy="6858000"/>
  <p:notesSz cx="6858000" cy="9144000"/>
  <p:embeddedFontLst>
    <p:embeddedFont>
      <p:font typeface="IBM Plex Sans Arabic" panose="020B0503050203000203" pitchFamily="34" charset="-78"/>
      <p:regular r:id="rId4"/>
      <p:bold r:id="rId5"/>
    </p:embeddedFont>
    <p:embeddedFont>
      <p:font typeface="IBM Plex Sans Arabic SemiBold" panose="020B0703050203000203" pitchFamily="34" charset="-78"/>
      <p:bold r:id="rId6"/>
    </p:embeddedFont>
  </p:embeddedFont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6" autoAdjust="0"/>
    <p:restoredTop sz="94660"/>
  </p:normalViewPr>
  <p:slideViewPr>
    <p:cSldViewPr snapToGrid="0">
      <p:cViewPr varScale="1">
        <p:scale>
          <a:sx n="79" d="100"/>
          <a:sy n="79" d="100"/>
        </p:scale>
        <p:origin x="9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0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905AA4-F86D-4212-CEEE-8F3DAAC543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6C87ECF-14B9-DB21-1F5F-6AB4A9EBAE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203B158-854B-E21E-0AC0-577AACAF3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AD65-66B0-42C1-8013-885CB4D2B9A4}" type="datetimeFigureOut">
              <a:rPr lang="ar-SA" smtClean="0"/>
              <a:t>18/01/46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2B53D3D-453A-A7FC-437F-9DA893822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6A3A6CE-E441-92C4-92DB-115056CF3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596-BCCA-46F6-A4EC-FEC8B20358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6989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D16FA38-8F9D-2722-34AC-1F5373A61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45E025D-268C-AB2B-44B6-8C6E9DDCAF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445F9C2-6F74-6F04-80AB-F3A8A5F7C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AD65-66B0-42C1-8013-885CB4D2B9A4}" type="datetimeFigureOut">
              <a:rPr lang="ar-SA" smtClean="0"/>
              <a:t>18/01/46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781E460-1CCA-7E77-1BEE-143AA8B67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AC34974-8A9E-600D-5790-25290F211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596-BCCA-46F6-A4EC-FEC8B20358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04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4427957-1ED2-17BD-44B3-3DE48C631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E54795B-8072-EF8F-7D81-952604BEB1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EB62862-2C84-49F8-BEEB-9640B3334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AD65-66B0-42C1-8013-885CB4D2B9A4}" type="datetimeFigureOut">
              <a:rPr lang="ar-SA" smtClean="0"/>
              <a:t>18/01/46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6C0BEA1-DC1D-5C20-7130-83D35878E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A69F373-885A-52B6-F2F7-4ADEDCE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596-BCCA-46F6-A4EC-FEC8B20358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729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D79D938-4327-BD48-F482-E30D01343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657D20F-9C4D-7ADD-667B-F52315996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C739173-8023-2E65-79C4-751440DB9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AD65-66B0-42C1-8013-885CB4D2B9A4}" type="datetimeFigureOut">
              <a:rPr lang="ar-SA" smtClean="0"/>
              <a:t>18/01/46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B7C39FD-D697-7574-0B87-B9B4EFC7C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51FF100-A7DF-849D-B172-849E74015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596-BCCA-46F6-A4EC-FEC8B20358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715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B88AC69-32A9-0F37-2361-CE5040596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73E9930-0BE8-29D5-840D-D4A415B8E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4505193-7729-3064-E893-D74E478B9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AD65-66B0-42C1-8013-885CB4D2B9A4}" type="datetimeFigureOut">
              <a:rPr lang="ar-SA" smtClean="0"/>
              <a:t>18/01/46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1085279-CAD6-77B5-88F6-11A2F3B5B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FAB27FD-6AA3-363D-F78E-75FFF2DF4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596-BCCA-46F6-A4EC-FEC8B20358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5761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F829B6B-3247-C2C0-BA55-2DC78DEE7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91F2A91-FD38-8485-FD6B-762373E30E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76AD698-BD27-AB3B-9470-9E8C3FD27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00BE3B7-F896-4E1B-845E-32C86811C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AD65-66B0-42C1-8013-885CB4D2B9A4}" type="datetimeFigureOut">
              <a:rPr lang="ar-SA" smtClean="0"/>
              <a:t>18/01/46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4494BFE-6C97-7EFC-3F62-C32F1A797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B909CF6-EE2A-AB45-97FB-54B50A8B4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596-BCCA-46F6-A4EC-FEC8B20358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66900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B3E0493-DFA2-3875-4DB1-37AEE9BAE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7CBC68B-1C32-E704-8F39-C6CEC767D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D1553AF-8F07-E1E1-A07F-CF1C87860E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3691D20-B8D6-5670-DE2F-6256E14FE9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FDE623E-C65E-AE19-5689-718DB8EAAB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73DDDD5-DA8A-5961-FABE-BE7228B6D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AD65-66B0-42C1-8013-885CB4D2B9A4}" type="datetimeFigureOut">
              <a:rPr lang="ar-SA" smtClean="0"/>
              <a:t>18/01/46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686E08B-EAB3-EB78-2930-D828D7B0E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B1E8667-6050-243A-EB4A-E8F7D4178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596-BCCA-46F6-A4EC-FEC8B20358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652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D627140-6C38-BF17-4C7C-99AB0507F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1B396B0C-A353-8310-05C1-493C7BE26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AD65-66B0-42C1-8013-885CB4D2B9A4}" type="datetimeFigureOut">
              <a:rPr lang="ar-SA" smtClean="0"/>
              <a:t>18/01/46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730C1A7-BBA6-AFA6-9227-910DD6710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A0753278-A4D2-5A22-11E8-C4A2F3400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596-BCCA-46F6-A4EC-FEC8B20358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0451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363921E-A8AE-798D-BAAC-6091A0BF0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AD65-66B0-42C1-8013-885CB4D2B9A4}" type="datetimeFigureOut">
              <a:rPr lang="ar-SA" smtClean="0"/>
              <a:t>18/01/46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00A395C-F93F-7DE8-AE64-DCF2FB887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D0BE624-FF74-9B25-FBA6-961C8E500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596-BCCA-46F6-A4EC-FEC8B20358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5101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A6B0E33-5156-95DA-87B1-8B3F5277F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C21929A-9098-1A7E-4005-55796AD1E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9D34B92-0999-143E-A3E2-725B5A1270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C8485FC-0A95-9C3C-05E4-763D48568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AD65-66B0-42C1-8013-885CB4D2B9A4}" type="datetimeFigureOut">
              <a:rPr lang="ar-SA" smtClean="0"/>
              <a:t>18/01/46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072AD14-2CC6-E477-08F9-B3BBDB199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041077D-DD32-651A-4770-1950941F9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596-BCCA-46F6-A4EC-FEC8B20358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0799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9B285BE-CA73-F67E-54AE-4F69B84A9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2B275E2-3A91-95AF-1656-A59AFFDC03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07B79C9-ABC8-F074-1989-4DED64F079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BFD4377-A829-86BF-797D-6572E880B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AD65-66B0-42C1-8013-885CB4D2B9A4}" type="datetimeFigureOut">
              <a:rPr lang="ar-SA" smtClean="0"/>
              <a:t>18/01/46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359F2A3-2700-4064-52D6-F523FBC2F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FA9A570-CA99-9CCA-FBD7-76D297637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14596-BCCA-46F6-A4EC-FEC8B20358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95891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0CC11DE-E55A-AF81-2253-1F02CC5C2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E0CD53D-4A03-32E4-E92B-528F9675A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3B1E384-572A-3E56-3C82-BF5F7330A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3CAD65-66B0-42C1-8013-885CB4D2B9A4}" type="datetimeFigureOut">
              <a:rPr lang="ar-SA" smtClean="0"/>
              <a:t>18/01/46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BB6D07A-2C21-89E1-3221-69BBF876A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5D4E3BF-FB98-733E-E0BF-0EA247743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014596-BCCA-46F6-A4EC-FEC8B20358E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1055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s://t.me/EduTec4All" TargetMode="External"/><Relationship Id="rId7" Type="http://schemas.openxmlformats.org/officeDocument/2006/relationships/image" Target="../media/image4.svg"/><Relationship Id="rId12" Type="http://schemas.openxmlformats.org/officeDocument/2006/relationships/image" Target="../media/image9.jpeg"/><Relationship Id="rId2" Type="http://schemas.openxmlformats.org/officeDocument/2006/relationships/hyperlink" Target="https://edutec4all.medu.sa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jpe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s://t.me/EduTec4All" TargetMode="External"/><Relationship Id="rId7" Type="http://schemas.openxmlformats.org/officeDocument/2006/relationships/image" Target="../media/image4.svg"/><Relationship Id="rId12" Type="http://schemas.openxmlformats.org/officeDocument/2006/relationships/image" Target="../media/image9.jpeg"/><Relationship Id="rId2" Type="http://schemas.openxmlformats.org/officeDocument/2006/relationships/hyperlink" Target="https://edutec4all.medu.sa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jpe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>
            <a:extLst>
              <a:ext uri="{FF2B5EF4-FFF2-40B4-BE49-F238E27FC236}">
                <a16:creationId xmlns:a16="http://schemas.microsoft.com/office/drawing/2014/main" id="{7E7871A0-4500-3538-CD72-24680CDC3C7D}"/>
              </a:ext>
            </a:extLst>
          </p:cNvPr>
          <p:cNvSpPr txBox="1"/>
          <p:nvPr/>
        </p:nvSpPr>
        <p:spPr>
          <a:xfrm>
            <a:off x="9814093" y="1698964"/>
            <a:ext cx="2178269" cy="14176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30000"/>
              </a:lnSpc>
            </a:pPr>
            <a:r>
              <a:rPr lang="ar-SA" dirty="0">
                <a:solidFill>
                  <a:schemeClr val="accent5"/>
                </a:solidFill>
                <a:cs typeface="mohammad bold art 1" pitchFamily="2" charset="-78"/>
              </a:rPr>
              <a:t>الجدول الزمني لبرنامج</a:t>
            </a:r>
            <a:br>
              <a:rPr lang="ar-SA" dirty="0">
                <a:solidFill>
                  <a:schemeClr val="accent5"/>
                </a:solidFill>
                <a:cs typeface="mohammad bold art 1" pitchFamily="2" charset="-78"/>
              </a:rPr>
            </a:br>
            <a:r>
              <a:rPr lang="ar-SA" dirty="0">
                <a:solidFill>
                  <a:schemeClr val="accent5"/>
                </a:solidFill>
                <a:cs typeface="mohammad bold art 1" pitchFamily="2" charset="-78"/>
              </a:rPr>
              <a:t>المحاضرة الإلكترونية </a:t>
            </a:r>
            <a:br>
              <a:rPr lang="ar-SA" dirty="0">
                <a:cs typeface="mohammad bold art 1" pitchFamily="2" charset="-78"/>
              </a:rPr>
            </a:br>
            <a:r>
              <a:rPr lang="ar-SA" dirty="0">
                <a:cs typeface="mohammad bold art 1" pitchFamily="2" charset="-78"/>
              </a:rPr>
              <a:t>"</a:t>
            </a:r>
            <a:r>
              <a:rPr lang="ar-SA" dirty="0">
                <a:solidFill>
                  <a:srgbClr val="00B4B3"/>
                </a:solidFill>
                <a:cs typeface="mohammad bold art 1" pitchFamily="2" charset="-78"/>
              </a:rPr>
              <a:t>لقاء وارتقاء</a:t>
            </a:r>
            <a:r>
              <a:rPr lang="ar-SA" dirty="0">
                <a:cs typeface="mohammad bold art 1" pitchFamily="2" charset="-78"/>
              </a:rPr>
              <a:t>"</a:t>
            </a:r>
          </a:p>
          <a:p>
            <a:pPr algn="ctr">
              <a:lnSpc>
                <a:spcPct val="130000"/>
              </a:lnSpc>
            </a:pPr>
            <a:r>
              <a:rPr lang="ar-SA" sz="1300" dirty="0">
                <a:cs typeface="mohammad bold art 1" pitchFamily="2" charset="-78"/>
              </a:rPr>
              <a:t>الموسم الثالث | 1445 هـ |2024 م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FFCB1282-0E1A-33FB-DAD4-7A6B21B4704F}"/>
              </a:ext>
            </a:extLst>
          </p:cNvPr>
          <p:cNvSpPr txBox="1"/>
          <p:nvPr/>
        </p:nvSpPr>
        <p:spPr>
          <a:xfrm>
            <a:off x="8151052" y="5207007"/>
            <a:ext cx="1494699" cy="1041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36000" rIns="36000" rtlCol="1">
            <a:spAutoFit/>
          </a:bodyPr>
          <a:lstStyle/>
          <a:p>
            <a:pPr algn="justLow">
              <a:lnSpc>
                <a:spcPct val="150000"/>
              </a:lnSpc>
            </a:pPr>
            <a:r>
              <a:rPr lang="ar-SA" sz="1050" dirty="0">
                <a:latin typeface="IBM Plex Sans Arabic" panose="020B0503050203000203" pitchFamily="34" charset="-78"/>
                <a:cs typeface="IBM Plex Sans Arabic" panose="020B0503050203000203" pitchFamily="34" charset="-78"/>
              </a:rPr>
              <a:t>في حال وجود مشكلة في الرابط التوجه</a:t>
            </a:r>
            <a:br>
              <a:rPr lang="ar-SA" sz="1050" dirty="0">
                <a:latin typeface="IBM Plex Sans Arabic" panose="020B0503050203000203" pitchFamily="34" charset="-78"/>
                <a:cs typeface="IBM Plex Sans Arabic" panose="020B0503050203000203" pitchFamily="34" charset="-78"/>
              </a:rPr>
            </a:br>
            <a:r>
              <a:rPr lang="ar-SA" sz="1050" dirty="0">
                <a:latin typeface="IBM Plex Sans Arabic" panose="020B0503050203000203" pitchFamily="34" charset="-78"/>
                <a:cs typeface="IBM Plex Sans Arabic" panose="020B0503050203000203" pitchFamily="34" charset="-78"/>
              </a:rPr>
              <a:t>لموقع المبادرة أو القناة على التلجرام👇</a:t>
            </a:r>
          </a:p>
        </p:txBody>
      </p:sp>
      <p:sp>
        <p:nvSpPr>
          <p:cNvPr id="39" name="مربع نص 38">
            <a:extLst>
              <a:ext uri="{FF2B5EF4-FFF2-40B4-BE49-F238E27FC236}">
                <a16:creationId xmlns:a16="http://schemas.microsoft.com/office/drawing/2014/main" id="{5AB9D27F-1BD9-2D9C-893E-2781CD395A9C}"/>
              </a:ext>
            </a:extLst>
          </p:cNvPr>
          <p:cNvSpPr txBox="1"/>
          <p:nvPr/>
        </p:nvSpPr>
        <p:spPr>
          <a:xfrm>
            <a:off x="8099616" y="6166546"/>
            <a:ext cx="1616734" cy="490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sz="900" dirty="0">
                <a:latin typeface="IBM Plex Sans Arabic" panose="020B0503050203000203" pitchFamily="34" charset="-78"/>
                <a:cs typeface="IBM Plex Sans Arabic" panose="020B0503050203000203" pitchFamily="34" charset="-78"/>
                <a:hlinkClick r:id="rId2"/>
              </a:rPr>
              <a:t>https://edutec4all.medu.sa</a:t>
            </a:r>
            <a:endParaRPr lang="en-US" sz="900" dirty="0">
              <a:latin typeface="IBM Plex Sans Arabic" panose="020B0503050203000203" pitchFamily="34" charset="-78"/>
              <a:cs typeface="IBM Plex Sans Arabic" panose="020B0503050203000203" pitchFamily="34" charset="-78"/>
            </a:endParaRPr>
          </a:p>
          <a:p>
            <a:pPr algn="l" rtl="0">
              <a:lnSpc>
                <a:spcPct val="150000"/>
              </a:lnSpc>
            </a:pPr>
            <a:r>
              <a:rPr lang="en-US" sz="900" dirty="0">
                <a:latin typeface="IBM Plex Sans Arabic" panose="020B0503050203000203" pitchFamily="34" charset="-78"/>
                <a:cs typeface="IBM Plex Sans Arabic" panose="020B0503050203000203" pitchFamily="34" charset="-78"/>
                <a:hlinkClick r:id="rId3"/>
              </a:rPr>
              <a:t>https://t.me/EduTec4All</a:t>
            </a:r>
            <a:endParaRPr lang="en-US" sz="900" dirty="0">
              <a:latin typeface="IBM Plex Sans Arabic" panose="020B0503050203000203" pitchFamily="34" charset="-78"/>
              <a:cs typeface="IBM Plex Sans Arabic" panose="020B0503050203000203" pitchFamily="34" charset="-78"/>
            </a:endParaRPr>
          </a:p>
        </p:txBody>
      </p:sp>
      <p:pic>
        <p:nvPicPr>
          <p:cNvPr id="40" name="صورة 39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4EBC03EF-0757-D570-7264-3272AD693D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199" y="153403"/>
            <a:ext cx="2178268" cy="457299"/>
          </a:xfrm>
          <a:prstGeom prst="rect">
            <a:avLst/>
          </a:prstGeom>
        </p:spPr>
      </p:pic>
      <p:pic>
        <p:nvPicPr>
          <p:cNvPr id="41" name="صورة 40">
            <a:extLst>
              <a:ext uri="{FF2B5EF4-FFF2-40B4-BE49-F238E27FC236}">
                <a16:creationId xmlns:a16="http://schemas.microsoft.com/office/drawing/2014/main" id="{8E26090E-B469-F733-91B1-C84F517D21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10199" y="683562"/>
            <a:ext cx="2178268" cy="947547"/>
          </a:xfrm>
          <a:prstGeom prst="rect">
            <a:avLst/>
          </a:prstGeom>
        </p:spPr>
      </p:pic>
      <p:graphicFrame>
        <p:nvGraphicFramePr>
          <p:cNvPr id="5" name="جدول 6">
            <a:extLst>
              <a:ext uri="{FF2B5EF4-FFF2-40B4-BE49-F238E27FC236}">
                <a16:creationId xmlns:a16="http://schemas.microsoft.com/office/drawing/2014/main" id="{0909EBB3-154D-02B0-B1E7-45AFE57180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420056"/>
              </p:ext>
            </p:extLst>
          </p:nvPr>
        </p:nvGraphicFramePr>
        <p:xfrm>
          <a:off x="121925" y="150052"/>
          <a:ext cx="7958813" cy="6549774"/>
        </p:xfrm>
        <a:graphic>
          <a:graphicData uri="http://schemas.openxmlformats.org/drawingml/2006/table">
            <a:tbl>
              <a:tblPr rtl="1" firstRow="1" bandRow="1">
                <a:tableStyleId>{69012ECD-51FC-41F1-AA8D-1B2483CD663E}</a:tableStyleId>
              </a:tblPr>
              <a:tblGrid>
                <a:gridCol w="584389">
                  <a:extLst>
                    <a:ext uri="{9D8B030D-6E8A-4147-A177-3AD203B41FA5}">
                      <a16:colId xmlns:a16="http://schemas.microsoft.com/office/drawing/2014/main" val="107527408"/>
                    </a:ext>
                  </a:extLst>
                </a:gridCol>
                <a:gridCol w="943086">
                  <a:extLst>
                    <a:ext uri="{9D8B030D-6E8A-4147-A177-3AD203B41FA5}">
                      <a16:colId xmlns:a16="http://schemas.microsoft.com/office/drawing/2014/main" val="3984239395"/>
                    </a:ext>
                  </a:extLst>
                </a:gridCol>
                <a:gridCol w="1405561">
                  <a:extLst>
                    <a:ext uri="{9D8B030D-6E8A-4147-A177-3AD203B41FA5}">
                      <a16:colId xmlns:a16="http://schemas.microsoft.com/office/drawing/2014/main" val="649554315"/>
                    </a:ext>
                  </a:extLst>
                </a:gridCol>
                <a:gridCol w="3694859">
                  <a:extLst>
                    <a:ext uri="{9D8B030D-6E8A-4147-A177-3AD203B41FA5}">
                      <a16:colId xmlns:a16="http://schemas.microsoft.com/office/drawing/2014/main" val="2535979215"/>
                    </a:ext>
                  </a:extLst>
                </a:gridCol>
                <a:gridCol w="1330918">
                  <a:extLst>
                    <a:ext uri="{9D8B030D-6E8A-4147-A177-3AD203B41FA5}">
                      <a16:colId xmlns:a16="http://schemas.microsoft.com/office/drawing/2014/main" val="3030099139"/>
                    </a:ext>
                  </a:extLst>
                </a:gridCol>
              </a:tblGrid>
              <a:tr h="45592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اليوم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التاريخ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عنوان المحاضرة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المحاضر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0966266"/>
                  </a:ext>
                </a:extLst>
              </a:tr>
              <a:tr h="520387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الاثنين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1445/10/20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التقويم الذاتي وبناء خطة التحسين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أ. سفيان الصاعدي</a:t>
                      </a:r>
                      <a:endParaRPr lang="en-US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6199538"/>
                  </a:ext>
                </a:extLst>
              </a:tr>
              <a:tr h="467241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الثلاثاء</a:t>
                      </a:r>
                      <a:endParaRPr kumimoji="0" lang="ar-SA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+mn-ea"/>
                        <a:cs typeface="Mohammad Naskh" panose="00000700000000000000" pitchFamily="2" charset="-7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1445/10/21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نظريات التعلم وتطبيقاتها في مجال تكنولوجيا التعليم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أ. د. أفنان </a:t>
                      </a:r>
                      <a:r>
                        <a:rPr lang="ar-SA" sz="1600" dirty="0" err="1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العييد</a:t>
                      </a:r>
                      <a:endParaRPr lang="ar-SA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311305"/>
                  </a:ext>
                </a:extLst>
              </a:tr>
              <a:tr h="467241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الاثنين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27/ 10/ 1445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تطبيقات الذكاء الاصطناعي في التعليم 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ChatGPT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د. تهاني الرويلي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43721"/>
                  </a:ext>
                </a:extLst>
              </a:tr>
              <a:tr h="457075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الثلاثاء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1445/10/28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تصميم التقارير الإلكترونية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أ. ضحى سبيه</a:t>
                      </a:r>
                      <a:endParaRPr lang="en-US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504584"/>
                  </a:ext>
                </a:extLst>
              </a:tr>
              <a:tr h="585356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الأربعاء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1445/10/29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نقل الأثر النوعي؛ لبيئات ومستحدثات تكنولوجيا التعليم والتعلم في دولة كندا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أ. صالح الميلبي</a:t>
                      </a:r>
                      <a:endParaRPr lang="en-US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386415"/>
                  </a:ext>
                </a:extLst>
              </a:tr>
              <a:tr h="457075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الثلاثاء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1445/11/6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الميتافيرس: الابحار في العوالم الافتراضية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د. لينا </a:t>
                      </a:r>
                      <a:r>
                        <a:rPr lang="ar-SA" sz="1600" dirty="0" err="1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الفراني</a:t>
                      </a:r>
                      <a:endParaRPr lang="en-US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2505403"/>
                  </a:ext>
                </a:extLst>
              </a:tr>
              <a:tr h="51840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7</a:t>
                      </a: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الاثنين</a:t>
                      </a: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12/ 11/ 1445</a:t>
                      </a:r>
                    </a:p>
                  </a:txBody>
                  <a:tcPr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برنامج خبير مايكروسوفت للتعلم الإبداعي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+mn-ea"/>
                        <a:cs typeface="Mohammad Naskh" panose="000007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effectLst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أ. أميمة الأحمدي</a:t>
                      </a:r>
                      <a:endParaRPr lang="en-US" sz="1600" dirty="0">
                        <a:effectLst/>
                        <a:latin typeface="Calibri Light" panose="020F0302020204030204" pitchFamily="34" charset="0"/>
                        <a:ea typeface="+mn-ea"/>
                        <a:cs typeface="Mohammad Naskh" panose="000007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540970"/>
                  </a:ext>
                </a:extLst>
              </a:tr>
              <a:tr h="519857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الثلاثاء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1445/11/13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لمحات حول نظريات التعلم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د. علي طرابيشي</a:t>
                      </a:r>
                      <a:endParaRPr lang="en-US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119806"/>
                  </a:ext>
                </a:extLst>
              </a:tr>
              <a:tr h="457075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الأربعاء</a:t>
                      </a:r>
                      <a:endParaRPr lang="ar-SA" sz="2000" dirty="0">
                        <a:latin typeface="Calibri Light" panose="020F03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1445/11/14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مستقبل التعليم في الثورة الصناعية الرابعة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د. ناريمان </a:t>
                      </a:r>
                      <a:r>
                        <a:rPr lang="ar-SA" sz="1600" dirty="0" err="1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العوامي</a:t>
                      </a:r>
                      <a:endParaRPr lang="en-US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509537"/>
                  </a:ext>
                </a:extLst>
              </a:tr>
              <a:tr h="441973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solidFill>
                            <a:srgbClr val="FF0000"/>
                          </a:solidFill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10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الاثنين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1445/11/19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تنمية المنهاج المعرفي القائم على</a:t>
                      </a:r>
                      <a:b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</a:b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 مهارات التفكير العليا، أنموذج تطبيقي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solidFill>
                            <a:srgbClr val="FF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أ. د. عاطف كنعان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773919"/>
                  </a:ext>
                </a:extLst>
              </a:tr>
              <a:tr h="467241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11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الثلاثاء</a:t>
                      </a:r>
                      <a:endParaRPr kumimoji="0" lang="ar-SA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+mn-ea"/>
                        <a:cs typeface="Mohammad Naskh" panose="00000700000000000000" pitchFamily="2" charset="-7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1445/11/20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تصميم القصص الرقمية التعليمية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أ. نورة السبيعي</a:t>
                      </a:r>
                      <a:endParaRPr lang="en-US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5736238"/>
                  </a:ext>
                </a:extLst>
              </a:tr>
              <a:tr h="585356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+mj-lt"/>
                          <a:cs typeface="Mohammad Naskh" panose="00000700000000000000" pitchFamily="2" charset="-78"/>
                        </a:rPr>
                        <a:t>12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الأربعاء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1445/11/21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استخدام تقنيات الذكاء الاصطناعي</a:t>
                      </a:r>
                      <a:b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</a:b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 في تطوير مهارات البحث العلمي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أ. نوال الرحيلي</a:t>
                      </a:r>
                      <a:endParaRPr lang="en-US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847936"/>
                  </a:ext>
                </a:extLst>
              </a:tr>
            </a:tbl>
          </a:graphicData>
        </a:graphic>
      </p:graphicFrame>
      <p:sp>
        <p:nvSpPr>
          <p:cNvPr id="7" name="مربع نص 6">
            <a:extLst>
              <a:ext uri="{FF2B5EF4-FFF2-40B4-BE49-F238E27FC236}">
                <a16:creationId xmlns:a16="http://schemas.microsoft.com/office/drawing/2014/main" id="{5A97014E-18B7-F826-34D7-F896379F8C31}"/>
              </a:ext>
            </a:extLst>
          </p:cNvPr>
          <p:cNvSpPr txBox="1"/>
          <p:nvPr/>
        </p:nvSpPr>
        <p:spPr>
          <a:xfrm>
            <a:off x="9810193" y="4268829"/>
            <a:ext cx="2178268" cy="614872"/>
          </a:xfrm>
          <a:prstGeom prst="roundRect">
            <a:avLst/>
          </a:prstGeom>
          <a:solidFill>
            <a:srgbClr val="B9934B"/>
          </a:solidFill>
          <a:ln/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 anchor="t" anchorCtr="0">
            <a:noAutofit/>
          </a:bodyPr>
          <a:lstStyle/>
          <a:p>
            <a:pPr algn="justLow"/>
            <a:r>
              <a:rPr lang="ar-SA" sz="1600" dirty="0">
                <a:cs typeface="mohammad bold art 1" pitchFamily="2" charset="-78"/>
              </a:rPr>
              <a:t>تبدأ جميع المحاضرات الساعة التاسعة مساءً</a:t>
            </a:r>
            <a:br>
              <a:rPr lang="ar-SA" sz="1600" dirty="0">
                <a:cs typeface="mohammad bold art 1" pitchFamily="2" charset="-78"/>
              </a:rPr>
            </a:br>
            <a:endParaRPr lang="ar-SA" sz="1600" dirty="0">
              <a:cs typeface="mohammad bold art 1" pitchFamily="2" charset="-78"/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26C271ED-8CB9-CAD2-F8F0-243B5E7FC103}"/>
              </a:ext>
            </a:extLst>
          </p:cNvPr>
          <p:cNvSpPr/>
          <p:nvPr/>
        </p:nvSpPr>
        <p:spPr>
          <a:xfrm>
            <a:off x="9810196" y="1698964"/>
            <a:ext cx="2178269" cy="1447853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38C12BBF-C563-D4A2-1303-1D85CEE977C8}"/>
              </a:ext>
            </a:extLst>
          </p:cNvPr>
          <p:cNvSpPr txBox="1"/>
          <p:nvPr/>
        </p:nvSpPr>
        <p:spPr>
          <a:xfrm>
            <a:off x="9810193" y="3211708"/>
            <a:ext cx="2178268" cy="986832"/>
          </a:xfrm>
          <a:prstGeom prst="roundRect">
            <a:avLst/>
          </a:prstGeom>
          <a:solidFill>
            <a:srgbClr val="00B4B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tIns="0" bIns="0" rtlCol="1" anchor="ctr" anchorCtr="1">
            <a:noAutofit/>
          </a:bodyPr>
          <a:lstStyle/>
          <a:p>
            <a:pPr algn="justLow"/>
            <a:r>
              <a:rPr lang="ar-SA" sz="1600" dirty="0">
                <a:cs typeface="mohammad bold art 1" pitchFamily="2" charset="-78"/>
              </a:rPr>
              <a:t>حياكم الله، الدعوة عامة، الحضور مجاني ومتاح للجميع، شهادة حضور تقديرية. </a:t>
            </a:r>
          </a:p>
        </p:txBody>
      </p:sp>
      <p:pic>
        <p:nvPicPr>
          <p:cNvPr id="13" name="رسم 12" descr="لفة شهادة خطوط عريضة">
            <a:extLst>
              <a:ext uri="{FF2B5EF4-FFF2-40B4-BE49-F238E27FC236}">
                <a16:creationId xmlns:a16="http://schemas.microsoft.com/office/drawing/2014/main" id="{E585BC18-9AB3-356D-6E29-8869437B1B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936533" y="3865489"/>
            <a:ext cx="427081" cy="427081"/>
          </a:xfrm>
          <a:prstGeom prst="rect">
            <a:avLst/>
          </a:prstGeom>
        </p:spPr>
      </p:pic>
      <p:sp>
        <p:nvSpPr>
          <p:cNvPr id="16" name="مربع نص 15">
            <a:extLst>
              <a:ext uri="{FF2B5EF4-FFF2-40B4-BE49-F238E27FC236}">
                <a16:creationId xmlns:a16="http://schemas.microsoft.com/office/drawing/2014/main" id="{308115A7-F42D-1A3A-4FB3-4ED616DAED05}"/>
              </a:ext>
            </a:extLst>
          </p:cNvPr>
          <p:cNvSpPr txBox="1"/>
          <p:nvPr/>
        </p:nvSpPr>
        <p:spPr>
          <a:xfrm>
            <a:off x="8171870" y="150052"/>
            <a:ext cx="1448605" cy="630784"/>
          </a:xfrm>
          <a:prstGeom prst="roundRect">
            <a:avLst>
              <a:gd name="adj" fmla="val 30810"/>
            </a:avLst>
          </a:prstGeom>
          <a:solidFill>
            <a:srgbClr val="B9934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1" anchor="t" anchorCtr="0">
            <a:noAutofit/>
          </a:bodyPr>
          <a:lstStyle/>
          <a:p>
            <a:pPr algn="justLow"/>
            <a:r>
              <a:rPr lang="ar-SA" sz="1600" dirty="0">
                <a:latin typeface="IBM Plex Sans Arabic SemiBold" panose="020B0703050203000203" pitchFamily="34" charset="-78"/>
                <a:cs typeface="IBM Plex Sans Arabic SemiBold" panose="020B0703050203000203" pitchFamily="34" charset="-78"/>
              </a:rPr>
              <a:t>يأتيكم</a:t>
            </a:r>
            <a:br>
              <a:rPr lang="ar-SA" sz="1600" dirty="0">
                <a:latin typeface="IBM Plex Sans Arabic SemiBold" panose="020B0703050203000203" pitchFamily="34" charset="-78"/>
                <a:cs typeface="IBM Plex Sans Arabic SemiBold" panose="020B0703050203000203" pitchFamily="34" charset="-78"/>
              </a:rPr>
            </a:br>
            <a:r>
              <a:rPr lang="ar-SA" sz="1600" dirty="0">
                <a:latin typeface="IBM Plex Sans Arabic SemiBold" panose="020B0703050203000203" pitchFamily="34" charset="-78"/>
                <a:cs typeface="IBM Plex Sans Arabic SemiBold" panose="020B0703050203000203" pitchFamily="34" charset="-78"/>
              </a:rPr>
              <a:t> البرنامج برعاية</a:t>
            </a:r>
          </a:p>
        </p:txBody>
      </p:sp>
      <p:pic>
        <p:nvPicPr>
          <p:cNvPr id="17" name="Picture 2" descr="جمعية الأنظمة التقنية | رقمية">
            <a:extLst>
              <a:ext uri="{FF2B5EF4-FFF2-40B4-BE49-F238E27FC236}">
                <a16:creationId xmlns:a16="http://schemas.microsoft.com/office/drawing/2014/main" id="{CE92A529-CF49-17F3-ABEF-7860750677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3186" y="953058"/>
            <a:ext cx="1465972" cy="484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26319203-F13E-5E90-C6F6-65AC10111D0F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71870" y="2310347"/>
            <a:ext cx="1448605" cy="567853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13C7EC26-72B0-08F4-8784-CBACDF8AB7F7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/>
        </p:blipFill>
        <p:spPr>
          <a:xfrm>
            <a:off x="8315210" y="4331139"/>
            <a:ext cx="976366" cy="976366"/>
          </a:xfrm>
          <a:prstGeom prst="rect">
            <a:avLst/>
          </a:prstGeom>
        </p:spPr>
      </p:pic>
      <p:pic>
        <p:nvPicPr>
          <p:cNvPr id="23" name="صورة 22" descr="صورة تحتوي على نص, شعار, الخط, الرسومات&#10;&#10;تم إنشاء الوصف تلقائياً">
            <a:extLst>
              <a:ext uri="{FF2B5EF4-FFF2-40B4-BE49-F238E27FC236}">
                <a16:creationId xmlns:a16="http://schemas.microsoft.com/office/drawing/2014/main" id="{5995EA7F-DEC0-9EDC-D044-3E20FADAEA4A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86" t="33955" r="16378" b="35120"/>
          <a:stretch/>
        </p:blipFill>
        <p:spPr>
          <a:xfrm>
            <a:off x="8284362" y="3751051"/>
            <a:ext cx="1223620" cy="567853"/>
          </a:xfrm>
          <a:prstGeom prst="rect">
            <a:avLst/>
          </a:prstGeom>
        </p:spPr>
      </p:pic>
      <p:sp>
        <p:nvSpPr>
          <p:cNvPr id="6" name="شكل حر: شكل 5">
            <a:extLst>
              <a:ext uri="{FF2B5EF4-FFF2-40B4-BE49-F238E27FC236}">
                <a16:creationId xmlns:a16="http://schemas.microsoft.com/office/drawing/2014/main" id="{9C41B721-87CC-5E6B-3454-6FAAB022E7CC}"/>
              </a:ext>
            </a:extLst>
          </p:cNvPr>
          <p:cNvSpPr/>
          <p:nvPr/>
        </p:nvSpPr>
        <p:spPr>
          <a:xfrm>
            <a:off x="10368" y="-15978"/>
            <a:ext cx="12171264" cy="112425"/>
          </a:xfrm>
          <a:custGeom>
            <a:avLst/>
            <a:gdLst>
              <a:gd name="connsiteX0" fmla="*/ 0 w 12171264"/>
              <a:gd name="connsiteY0" fmla="*/ 0 h 112425"/>
              <a:gd name="connsiteX1" fmla="*/ 12171264 w 12171264"/>
              <a:gd name="connsiteY1" fmla="*/ 0 h 112425"/>
              <a:gd name="connsiteX2" fmla="*/ 12168761 w 12171264"/>
              <a:gd name="connsiteY2" fmla="*/ 12396 h 112425"/>
              <a:gd name="connsiteX3" fmla="*/ 12017853 w 12171264"/>
              <a:gd name="connsiteY3" fmla="*/ 112425 h 112425"/>
              <a:gd name="connsiteX4" fmla="*/ 153411 w 12171264"/>
              <a:gd name="connsiteY4" fmla="*/ 112425 h 112425"/>
              <a:gd name="connsiteX5" fmla="*/ 2503 w 12171264"/>
              <a:gd name="connsiteY5" fmla="*/ 12396 h 11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71264" h="112425">
                <a:moveTo>
                  <a:pt x="0" y="0"/>
                </a:moveTo>
                <a:lnTo>
                  <a:pt x="12171264" y="0"/>
                </a:lnTo>
                <a:lnTo>
                  <a:pt x="12168761" y="12396"/>
                </a:lnTo>
                <a:cubicBezTo>
                  <a:pt x="12143898" y="71179"/>
                  <a:pt x="12085693" y="112425"/>
                  <a:pt x="12017853" y="112425"/>
                </a:cubicBezTo>
                <a:lnTo>
                  <a:pt x="153411" y="112425"/>
                </a:lnTo>
                <a:cubicBezTo>
                  <a:pt x="85571" y="112425"/>
                  <a:pt x="27366" y="71179"/>
                  <a:pt x="2503" y="12396"/>
                </a:cubicBezTo>
                <a:close/>
              </a:path>
            </a:pathLst>
          </a:custGeom>
          <a:solidFill>
            <a:srgbClr val="00B4B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sp>
        <p:nvSpPr>
          <p:cNvPr id="8" name="شكل حر: شكل 7">
            <a:extLst>
              <a:ext uri="{FF2B5EF4-FFF2-40B4-BE49-F238E27FC236}">
                <a16:creationId xmlns:a16="http://schemas.microsoft.com/office/drawing/2014/main" id="{8EA7BC87-9EB3-2704-B06D-138A0AE268F0}"/>
              </a:ext>
            </a:extLst>
          </p:cNvPr>
          <p:cNvSpPr/>
          <p:nvPr/>
        </p:nvSpPr>
        <p:spPr>
          <a:xfrm flipV="1">
            <a:off x="10368" y="6809338"/>
            <a:ext cx="12171264" cy="56212"/>
          </a:xfrm>
          <a:custGeom>
            <a:avLst/>
            <a:gdLst>
              <a:gd name="connsiteX0" fmla="*/ 0 w 12171264"/>
              <a:gd name="connsiteY0" fmla="*/ 0 h 112425"/>
              <a:gd name="connsiteX1" fmla="*/ 12171264 w 12171264"/>
              <a:gd name="connsiteY1" fmla="*/ 0 h 112425"/>
              <a:gd name="connsiteX2" fmla="*/ 12168761 w 12171264"/>
              <a:gd name="connsiteY2" fmla="*/ 12396 h 112425"/>
              <a:gd name="connsiteX3" fmla="*/ 12017853 w 12171264"/>
              <a:gd name="connsiteY3" fmla="*/ 112425 h 112425"/>
              <a:gd name="connsiteX4" fmla="*/ 153411 w 12171264"/>
              <a:gd name="connsiteY4" fmla="*/ 112425 h 112425"/>
              <a:gd name="connsiteX5" fmla="*/ 2503 w 12171264"/>
              <a:gd name="connsiteY5" fmla="*/ 12396 h 11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71264" h="112425">
                <a:moveTo>
                  <a:pt x="0" y="0"/>
                </a:moveTo>
                <a:lnTo>
                  <a:pt x="12171264" y="0"/>
                </a:lnTo>
                <a:lnTo>
                  <a:pt x="12168761" y="12396"/>
                </a:lnTo>
                <a:cubicBezTo>
                  <a:pt x="12143898" y="71179"/>
                  <a:pt x="12085693" y="112425"/>
                  <a:pt x="12017853" y="112425"/>
                </a:cubicBezTo>
                <a:lnTo>
                  <a:pt x="153411" y="112425"/>
                </a:lnTo>
                <a:cubicBezTo>
                  <a:pt x="85571" y="112425"/>
                  <a:pt x="27366" y="71179"/>
                  <a:pt x="2503" y="12396"/>
                </a:cubicBezTo>
                <a:close/>
              </a:path>
            </a:pathLst>
          </a:custGeom>
          <a:solidFill>
            <a:srgbClr val="00B4B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cxnSp>
        <p:nvCxnSpPr>
          <p:cNvPr id="15" name="رابط مستقيم 14">
            <a:extLst>
              <a:ext uri="{FF2B5EF4-FFF2-40B4-BE49-F238E27FC236}">
                <a16:creationId xmlns:a16="http://schemas.microsoft.com/office/drawing/2014/main" id="{3B5ACF9B-C99F-59AD-C413-510752CDF84C}"/>
              </a:ext>
            </a:extLst>
          </p:cNvPr>
          <p:cNvCxnSpPr>
            <a:cxnSpLocks/>
          </p:cNvCxnSpPr>
          <p:nvPr/>
        </p:nvCxnSpPr>
        <p:spPr>
          <a:xfrm>
            <a:off x="9697186" y="227117"/>
            <a:ext cx="0" cy="6443958"/>
          </a:xfrm>
          <a:prstGeom prst="line">
            <a:avLst/>
          </a:prstGeom>
          <a:ln w="28575">
            <a:solidFill>
              <a:srgbClr val="B9934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صورة 21" descr="صورة تحتوي على نص, الخط, أزرق كهربائي, شعار&#10;&#10;تم إنشاء الوصف تلقائياً">
            <a:extLst>
              <a:ext uri="{FF2B5EF4-FFF2-40B4-BE49-F238E27FC236}">
                <a16:creationId xmlns:a16="http://schemas.microsoft.com/office/drawing/2014/main" id="{1D0CE831-2953-2A9E-C784-B4EBE7EAF35F}"/>
              </a:ext>
            </a:extLst>
          </p:cNvPr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3186" y="1538295"/>
            <a:ext cx="1465973" cy="576082"/>
          </a:xfrm>
          <a:prstGeom prst="rect">
            <a:avLst/>
          </a:prstGeom>
        </p:spPr>
      </p:pic>
      <p:sp>
        <p:nvSpPr>
          <p:cNvPr id="24" name="مربع نص 23">
            <a:extLst>
              <a:ext uri="{FF2B5EF4-FFF2-40B4-BE49-F238E27FC236}">
                <a16:creationId xmlns:a16="http://schemas.microsoft.com/office/drawing/2014/main" id="{F9889F35-E510-0D21-E8E9-E6F805A9C830}"/>
              </a:ext>
            </a:extLst>
          </p:cNvPr>
          <p:cNvSpPr txBox="1"/>
          <p:nvPr/>
        </p:nvSpPr>
        <p:spPr>
          <a:xfrm>
            <a:off x="9816483" y="4901410"/>
            <a:ext cx="2178268" cy="556890"/>
          </a:xfrm>
          <a:prstGeom prst="roundRect">
            <a:avLst>
              <a:gd name="adj" fmla="val 11087"/>
            </a:avLst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36000" rIns="36000" rtlCol="1">
            <a:noAutofit/>
          </a:bodyPr>
          <a:lstStyle/>
          <a:p>
            <a:pPr algn="justLow"/>
            <a:r>
              <a:rPr lang="ar-SA" sz="1600" dirty="0">
                <a:cs typeface="mohammad bold art 1" pitchFamily="2" charset="-78"/>
              </a:rPr>
              <a:t>بيانات القاعة الافتراضية </a:t>
            </a:r>
            <a:br>
              <a:rPr lang="ar-SA" sz="1600" dirty="0">
                <a:cs typeface="mohammad bold art 1" pitchFamily="2" charset="-78"/>
              </a:rPr>
            </a:br>
            <a:r>
              <a:rPr lang="ar-SA" sz="1600" dirty="0">
                <a:cs typeface="mohammad bold art 1" pitchFamily="2" charset="-78"/>
              </a:rPr>
              <a:t>الموحدة لجميع المحاضرات</a:t>
            </a:r>
          </a:p>
        </p:txBody>
      </p:sp>
      <p:sp>
        <p:nvSpPr>
          <p:cNvPr id="25" name="مربع نص 24">
            <a:extLst>
              <a:ext uri="{FF2B5EF4-FFF2-40B4-BE49-F238E27FC236}">
                <a16:creationId xmlns:a16="http://schemas.microsoft.com/office/drawing/2014/main" id="{3F609442-6E99-F671-0666-A9F7EF846E9B}"/>
              </a:ext>
            </a:extLst>
          </p:cNvPr>
          <p:cNvSpPr txBox="1"/>
          <p:nvPr/>
        </p:nvSpPr>
        <p:spPr>
          <a:xfrm>
            <a:off x="9784739" y="5477755"/>
            <a:ext cx="2297566" cy="5001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spcAft>
                <a:spcPts val="300"/>
              </a:spcAft>
            </a:pPr>
            <a:r>
              <a:rPr lang="en-US" sz="1200" dirty="0">
                <a:latin typeface="IBM Plex Sans Arabic" panose="020B0503050203000203" pitchFamily="34" charset="-78"/>
                <a:cs typeface="IBM Plex Sans Arabic" panose="020B0503050203000203" pitchFamily="34" charset="-78"/>
              </a:rPr>
              <a:t>Meeting ID : 838 8684 5712</a:t>
            </a:r>
          </a:p>
          <a:p>
            <a:pPr algn="l" rtl="0"/>
            <a:r>
              <a:rPr lang="en-US" sz="1200" dirty="0">
                <a:latin typeface="IBM Plex Sans Arabic" panose="020B0503050203000203" pitchFamily="34" charset="-78"/>
                <a:cs typeface="IBM Plex Sans Arabic" panose="020B0503050203000203" pitchFamily="34" charset="-78"/>
              </a:rPr>
              <a:t>Passcode    : 2030</a:t>
            </a:r>
          </a:p>
        </p:txBody>
      </p:sp>
      <p:pic>
        <p:nvPicPr>
          <p:cNvPr id="36" name="صورة 35" descr="صورة تحتوي على الرسومات, شكل, الخط, تصميم الجرافيك&#10;&#10;تم إنشاء الوصف تلقائياً">
            <a:extLst>
              <a:ext uri="{FF2B5EF4-FFF2-40B4-BE49-F238E27FC236}">
                <a16:creationId xmlns:a16="http://schemas.microsoft.com/office/drawing/2014/main" id="{6E564795-1E1A-E7CD-04FB-A8DC44DCE23A}"/>
              </a:ext>
            </a:extLst>
          </p:cNvPr>
          <p:cNvPicPr>
            <a:picLocks noChangeAspect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193" y="5978268"/>
            <a:ext cx="720000" cy="720000"/>
          </a:xfrm>
          <a:prstGeom prst="rect">
            <a:avLst/>
          </a:prstGeom>
        </p:spPr>
      </p:pic>
      <p:sp>
        <p:nvSpPr>
          <p:cNvPr id="37" name="مربع نص 36">
            <a:extLst>
              <a:ext uri="{FF2B5EF4-FFF2-40B4-BE49-F238E27FC236}">
                <a16:creationId xmlns:a16="http://schemas.microsoft.com/office/drawing/2014/main" id="{081EBAD8-CDFB-B8A1-CC68-89A7DF226B36}"/>
              </a:ext>
            </a:extLst>
          </p:cNvPr>
          <p:cNvSpPr txBox="1"/>
          <p:nvPr/>
        </p:nvSpPr>
        <p:spPr>
          <a:xfrm>
            <a:off x="11335421" y="5961554"/>
            <a:ext cx="653040" cy="9694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>
              <a:lnSpc>
                <a:spcPct val="120000"/>
              </a:lnSpc>
              <a:spcAft>
                <a:spcPts val="600"/>
              </a:spcAft>
            </a:pPr>
            <a:r>
              <a:rPr lang="ar-SA" sz="1200" dirty="0">
                <a:latin typeface="IBM Plex Sans Arabic" panose="020B0503050203000203" pitchFamily="34" charset="-78"/>
                <a:cs typeface="IBM Plex Sans Arabic" panose="020B0503050203000203" pitchFamily="34" charset="-78"/>
              </a:rPr>
              <a:t>رابط </a:t>
            </a:r>
            <a:br>
              <a:rPr lang="ar-SA" sz="1200" dirty="0">
                <a:latin typeface="IBM Plex Sans Arabic" panose="020B0503050203000203" pitchFamily="34" charset="-78"/>
                <a:cs typeface="IBM Plex Sans Arabic" panose="020B0503050203000203" pitchFamily="34" charset="-78"/>
              </a:rPr>
            </a:br>
            <a:r>
              <a:rPr lang="ar-SA" sz="1200" dirty="0">
                <a:latin typeface="IBM Plex Sans Arabic" panose="020B0503050203000203" pitchFamily="34" charset="-78"/>
                <a:cs typeface="IBM Plex Sans Arabic" panose="020B0503050203000203" pitchFamily="34" charset="-78"/>
              </a:rPr>
              <a:t>الدخول</a:t>
            </a:r>
            <a:br>
              <a:rPr lang="ar-SA" sz="1200" dirty="0">
                <a:latin typeface="IBM Plex Sans Arabic" panose="020B0503050203000203" pitchFamily="34" charset="-78"/>
                <a:cs typeface="IBM Plex Sans Arabic" panose="020B0503050203000203" pitchFamily="34" charset="-78"/>
              </a:rPr>
            </a:br>
            <a:r>
              <a:rPr lang="ar-SA" sz="1200" dirty="0">
                <a:latin typeface="IBM Plex Sans Arabic" panose="020B0503050203000203" pitchFamily="34" charset="-78"/>
                <a:cs typeface="IBM Plex Sans Arabic" panose="020B0503050203000203" pitchFamily="34" charset="-78"/>
              </a:rPr>
              <a:t>المباشر</a:t>
            </a:r>
            <a:br>
              <a:rPr lang="ar-SA" sz="1200" dirty="0">
                <a:latin typeface="IBM Plex Sans Arabic" panose="020B0503050203000203" pitchFamily="34" charset="-78"/>
                <a:cs typeface="IBM Plex Sans Arabic" panose="020B0503050203000203" pitchFamily="34" charset="-78"/>
              </a:rPr>
            </a:br>
            <a:endParaRPr lang="ar-SA" sz="1200" dirty="0">
              <a:latin typeface="IBM Plex Sans Arabic" panose="020B0503050203000203" pitchFamily="34" charset="-78"/>
              <a:cs typeface="IBM Plex Sans Arabic" panose="020B0503050203000203" pitchFamily="34" charset="-78"/>
            </a:endParaRPr>
          </a:p>
        </p:txBody>
      </p:sp>
      <p:pic>
        <p:nvPicPr>
          <p:cNvPr id="38" name="صورة 37">
            <a:extLst>
              <a:ext uri="{FF2B5EF4-FFF2-40B4-BE49-F238E27FC236}">
                <a16:creationId xmlns:a16="http://schemas.microsoft.com/office/drawing/2014/main" id="{2D74CAE0-A39F-15A2-B8CD-78BE186EC64E}"/>
              </a:ext>
            </a:extLst>
          </p:cNvPr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02415" y="5916109"/>
            <a:ext cx="924227" cy="845569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4E59A123-63D3-42EA-2F69-C362E8EB5FB9}"/>
              </a:ext>
            </a:extLst>
          </p:cNvPr>
          <p:cNvSpPr txBox="1"/>
          <p:nvPr/>
        </p:nvSpPr>
        <p:spPr>
          <a:xfrm>
            <a:off x="8171870" y="3048645"/>
            <a:ext cx="1448605" cy="630784"/>
          </a:xfrm>
          <a:prstGeom prst="roundRect">
            <a:avLst>
              <a:gd name="adj" fmla="val 30810"/>
            </a:avLst>
          </a:prstGeom>
          <a:solidFill>
            <a:srgbClr val="B9934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1" anchor="t" anchorCtr="0">
            <a:noAutofit/>
          </a:bodyPr>
          <a:lstStyle/>
          <a:p>
            <a:pPr algn="justLow"/>
            <a:r>
              <a:rPr lang="ar-SA" sz="1400" dirty="0">
                <a:latin typeface="IBM Plex Sans Arabic SemiBold" panose="020B0703050203000203" pitchFamily="34" charset="-78"/>
                <a:cs typeface="IBM Plex Sans Arabic SemiBold" panose="020B0703050203000203" pitchFamily="34" charset="-78"/>
              </a:rPr>
              <a:t>وبالتعاون مع الجهات الإعلامية</a:t>
            </a:r>
          </a:p>
        </p:txBody>
      </p:sp>
    </p:spTree>
    <p:extLst>
      <p:ext uri="{BB962C8B-B14F-4D97-AF65-F5344CB8AC3E}">
        <p14:creationId xmlns:p14="http://schemas.microsoft.com/office/powerpoint/2010/main" val="231657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>
            <a:extLst>
              <a:ext uri="{FF2B5EF4-FFF2-40B4-BE49-F238E27FC236}">
                <a16:creationId xmlns:a16="http://schemas.microsoft.com/office/drawing/2014/main" id="{7E7871A0-4500-3538-CD72-24680CDC3C7D}"/>
              </a:ext>
            </a:extLst>
          </p:cNvPr>
          <p:cNvSpPr txBox="1"/>
          <p:nvPr/>
        </p:nvSpPr>
        <p:spPr>
          <a:xfrm>
            <a:off x="9814093" y="1698964"/>
            <a:ext cx="2178269" cy="14176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30000"/>
              </a:lnSpc>
            </a:pPr>
            <a:r>
              <a:rPr lang="ar-SA" dirty="0">
                <a:solidFill>
                  <a:schemeClr val="accent5"/>
                </a:solidFill>
                <a:cs typeface="mohammad bold art 1" pitchFamily="2" charset="-78"/>
              </a:rPr>
              <a:t>الجدول الزمني لبرنامج</a:t>
            </a:r>
            <a:br>
              <a:rPr lang="ar-SA" dirty="0">
                <a:solidFill>
                  <a:schemeClr val="accent5"/>
                </a:solidFill>
                <a:cs typeface="mohammad bold art 1" pitchFamily="2" charset="-78"/>
              </a:rPr>
            </a:br>
            <a:r>
              <a:rPr lang="ar-SA" dirty="0">
                <a:solidFill>
                  <a:schemeClr val="accent5"/>
                </a:solidFill>
                <a:cs typeface="mohammad bold art 1" pitchFamily="2" charset="-78"/>
              </a:rPr>
              <a:t>المحاضرة الإلكترونية </a:t>
            </a:r>
            <a:br>
              <a:rPr lang="ar-SA" dirty="0">
                <a:cs typeface="mohammad bold art 1" pitchFamily="2" charset="-78"/>
              </a:rPr>
            </a:br>
            <a:r>
              <a:rPr lang="ar-SA" dirty="0">
                <a:cs typeface="mohammad bold art 1" pitchFamily="2" charset="-78"/>
              </a:rPr>
              <a:t>"</a:t>
            </a:r>
            <a:r>
              <a:rPr lang="ar-SA" dirty="0">
                <a:solidFill>
                  <a:srgbClr val="00B4B3"/>
                </a:solidFill>
                <a:cs typeface="mohammad bold art 1" pitchFamily="2" charset="-78"/>
              </a:rPr>
              <a:t>لقاء وارتقاء</a:t>
            </a:r>
            <a:r>
              <a:rPr lang="ar-SA" dirty="0">
                <a:cs typeface="mohammad bold art 1" pitchFamily="2" charset="-78"/>
              </a:rPr>
              <a:t>"</a:t>
            </a:r>
          </a:p>
          <a:p>
            <a:pPr algn="ctr">
              <a:lnSpc>
                <a:spcPct val="130000"/>
              </a:lnSpc>
            </a:pPr>
            <a:r>
              <a:rPr lang="ar-SA" sz="1300" dirty="0">
                <a:cs typeface="mohammad bold art 1" pitchFamily="2" charset="-78"/>
              </a:rPr>
              <a:t>الموسم الثالث | 1445 هـ |2024 م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FFCB1282-0E1A-33FB-DAD4-7A6B21B4704F}"/>
              </a:ext>
            </a:extLst>
          </p:cNvPr>
          <p:cNvSpPr txBox="1"/>
          <p:nvPr/>
        </p:nvSpPr>
        <p:spPr>
          <a:xfrm>
            <a:off x="8151052" y="5207007"/>
            <a:ext cx="1494699" cy="1041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36000" rIns="36000" rtlCol="1">
            <a:spAutoFit/>
          </a:bodyPr>
          <a:lstStyle/>
          <a:p>
            <a:pPr algn="justLow">
              <a:lnSpc>
                <a:spcPct val="150000"/>
              </a:lnSpc>
            </a:pPr>
            <a:r>
              <a:rPr lang="ar-SA" sz="1050" dirty="0">
                <a:latin typeface="IBM Plex Sans Arabic" panose="020B0503050203000203" pitchFamily="34" charset="-78"/>
                <a:cs typeface="IBM Plex Sans Arabic" panose="020B0503050203000203" pitchFamily="34" charset="-78"/>
              </a:rPr>
              <a:t>في حال وجود مشكلة في الرابط التوجه</a:t>
            </a:r>
            <a:br>
              <a:rPr lang="ar-SA" sz="1050" dirty="0">
                <a:latin typeface="IBM Plex Sans Arabic" panose="020B0503050203000203" pitchFamily="34" charset="-78"/>
                <a:cs typeface="IBM Plex Sans Arabic" panose="020B0503050203000203" pitchFamily="34" charset="-78"/>
              </a:rPr>
            </a:br>
            <a:r>
              <a:rPr lang="ar-SA" sz="1050" dirty="0">
                <a:latin typeface="IBM Plex Sans Arabic" panose="020B0503050203000203" pitchFamily="34" charset="-78"/>
                <a:cs typeface="IBM Plex Sans Arabic" panose="020B0503050203000203" pitchFamily="34" charset="-78"/>
              </a:rPr>
              <a:t>لموقع المبادرة أو القناة على التلجرام👇</a:t>
            </a:r>
          </a:p>
        </p:txBody>
      </p:sp>
      <p:sp>
        <p:nvSpPr>
          <p:cNvPr id="39" name="مربع نص 38">
            <a:extLst>
              <a:ext uri="{FF2B5EF4-FFF2-40B4-BE49-F238E27FC236}">
                <a16:creationId xmlns:a16="http://schemas.microsoft.com/office/drawing/2014/main" id="{5AB9D27F-1BD9-2D9C-893E-2781CD395A9C}"/>
              </a:ext>
            </a:extLst>
          </p:cNvPr>
          <p:cNvSpPr txBox="1"/>
          <p:nvPr/>
        </p:nvSpPr>
        <p:spPr>
          <a:xfrm>
            <a:off x="8099616" y="6166546"/>
            <a:ext cx="1616734" cy="490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sz="900" dirty="0">
                <a:latin typeface="IBM Plex Sans Arabic" panose="020B0503050203000203" pitchFamily="34" charset="-78"/>
                <a:cs typeface="IBM Plex Sans Arabic" panose="020B0503050203000203" pitchFamily="34" charset="-78"/>
                <a:hlinkClick r:id="rId2"/>
              </a:rPr>
              <a:t>https://edutec4all.medu.sa</a:t>
            </a:r>
            <a:endParaRPr lang="en-US" sz="900" dirty="0">
              <a:latin typeface="IBM Plex Sans Arabic" panose="020B0503050203000203" pitchFamily="34" charset="-78"/>
              <a:cs typeface="IBM Plex Sans Arabic" panose="020B0503050203000203" pitchFamily="34" charset="-78"/>
            </a:endParaRPr>
          </a:p>
          <a:p>
            <a:pPr algn="l" rtl="0">
              <a:lnSpc>
                <a:spcPct val="150000"/>
              </a:lnSpc>
            </a:pPr>
            <a:r>
              <a:rPr lang="en-US" sz="900" dirty="0">
                <a:latin typeface="IBM Plex Sans Arabic" panose="020B0503050203000203" pitchFamily="34" charset="-78"/>
                <a:cs typeface="IBM Plex Sans Arabic" panose="020B0503050203000203" pitchFamily="34" charset="-78"/>
                <a:hlinkClick r:id="rId3"/>
              </a:rPr>
              <a:t>https://t.me/EduTec4All</a:t>
            </a:r>
            <a:endParaRPr lang="en-US" sz="900" dirty="0">
              <a:latin typeface="IBM Plex Sans Arabic" panose="020B0503050203000203" pitchFamily="34" charset="-78"/>
              <a:cs typeface="IBM Plex Sans Arabic" panose="020B0503050203000203" pitchFamily="34" charset="-78"/>
            </a:endParaRPr>
          </a:p>
        </p:txBody>
      </p:sp>
      <p:pic>
        <p:nvPicPr>
          <p:cNvPr id="40" name="صورة 39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4EBC03EF-0757-D570-7264-3272AD693D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199" y="153403"/>
            <a:ext cx="2178268" cy="457299"/>
          </a:xfrm>
          <a:prstGeom prst="rect">
            <a:avLst/>
          </a:prstGeom>
        </p:spPr>
      </p:pic>
      <p:pic>
        <p:nvPicPr>
          <p:cNvPr id="41" name="صورة 40">
            <a:extLst>
              <a:ext uri="{FF2B5EF4-FFF2-40B4-BE49-F238E27FC236}">
                <a16:creationId xmlns:a16="http://schemas.microsoft.com/office/drawing/2014/main" id="{8E26090E-B469-F733-91B1-C84F517D21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10199" y="683562"/>
            <a:ext cx="2178268" cy="947547"/>
          </a:xfrm>
          <a:prstGeom prst="rect">
            <a:avLst/>
          </a:prstGeom>
        </p:spPr>
      </p:pic>
      <p:graphicFrame>
        <p:nvGraphicFramePr>
          <p:cNvPr id="5" name="جدول 6">
            <a:extLst>
              <a:ext uri="{FF2B5EF4-FFF2-40B4-BE49-F238E27FC236}">
                <a16:creationId xmlns:a16="http://schemas.microsoft.com/office/drawing/2014/main" id="{0909EBB3-154D-02B0-B1E7-45AFE57180C9}"/>
              </a:ext>
            </a:extLst>
          </p:cNvPr>
          <p:cNvGraphicFramePr>
            <a:graphicFrameLocks noGrp="1"/>
          </p:cNvGraphicFramePr>
          <p:nvPr/>
        </p:nvGraphicFramePr>
        <p:xfrm>
          <a:off x="121925" y="150052"/>
          <a:ext cx="7958813" cy="6551761"/>
        </p:xfrm>
        <a:graphic>
          <a:graphicData uri="http://schemas.openxmlformats.org/drawingml/2006/table">
            <a:tbl>
              <a:tblPr rtl="1" firstRow="1" bandRow="1">
                <a:tableStyleId>{69012ECD-51FC-41F1-AA8D-1B2483CD663E}</a:tableStyleId>
              </a:tblPr>
              <a:tblGrid>
                <a:gridCol w="584389">
                  <a:extLst>
                    <a:ext uri="{9D8B030D-6E8A-4147-A177-3AD203B41FA5}">
                      <a16:colId xmlns:a16="http://schemas.microsoft.com/office/drawing/2014/main" val="107527408"/>
                    </a:ext>
                  </a:extLst>
                </a:gridCol>
                <a:gridCol w="943086">
                  <a:extLst>
                    <a:ext uri="{9D8B030D-6E8A-4147-A177-3AD203B41FA5}">
                      <a16:colId xmlns:a16="http://schemas.microsoft.com/office/drawing/2014/main" val="3984239395"/>
                    </a:ext>
                  </a:extLst>
                </a:gridCol>
                <a:gridCol w="1405561">
                  <a:extLst>
                    <a:ext uri="{9D8B030D-6E8A-4147-A177-3AD203B41FA5}">
                      <a16:colId xmlns:a16="http://schemas.microsoft.com/office/drawing/2014/main" val="649554315"/>
                    </a:ext>
                  </a:extLst>
                </a:gridCol>
                <a:gridCol w="3694859">
                  <a:extLst>
                    <a:ext uri="{9D8B030D-6E8A-4147-A177-3AD203B41FA5}">
                      <a16:colId xmlns:a16="http://schemas.microsoft.com/office/drawing/2014/main" val="2535979215"/>
                    </a:ext>
                  </a:extLst>
                </a:gridCol>
                <a:gridCol w="1330918">
                  <a:extLst>
                    <a:ext uri="{9D8B030D-6E8A-4147-A177-3AD203B41FA5}">
                      <a16:colId xmlns:a16="http://schemas.microsoft.com/office/drawing/2014/main" val="3030099139"/>
                    </a:ext>
                  </a:extLst>
                </a:gridCol>
              </a:tblGrid>
              <a:tr h="45592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اليوم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التاريخ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عنوان المحاضرة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المحاضر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0966266"/>
                  </a:ext>
                </a:extLst>
              </a:tr>
              <a:tr h="520387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الاثنين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1445/10/20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التقويم الذاتي وبناء خطة التحسين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أ. سفيان الصاعدي</a:t>
                      </a:r>
                      <a:endParaRPr lang="en-US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6199538"/>
                  </a:ext>
                </a:extLst>
              </a:tr>
              <a:tr h="467241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الثلاثاء</a:t>
                      </a:r>
                      <a:endParaRPr kumimoji="0" lang="ar-SA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+mn-ea"/>
                        <a:cs typeface="Mohammad Naskh" panose="00000700000000000000" pitchFamily="2" charset="-7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1445/10/21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نظريات التعلم وتطبيقاتها في مجال تكنولوجيا التعليم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أ. د. أفنان </a:t>
                      </a:r>
                      <a:r>
                        <a:rPr lang="ar-SA" sz="1600" dirty="0" err="1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العييد</a:t>
                      </a:r>
                      <a:endParaRPr lang="ar-SA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311305"/>
                  </a:ext>
                </a:extLst>
              </a:tr>
              <a:tr h="467241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الاثنين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27/ 10/ 1445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تطبيقات الذكاء الاصطناعي في التعليم 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ChatGPT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د. تهاني الرويلي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43721"/>
                  </a:ext>
                </a:extLst>
              </a:tr>
              <a:tr h="457075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الثلاثاء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1445/10/28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تصميم التقارير الإلكترونية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أ. ضحى سبيه</a:t>
                      </a:r>
                      <a:endParaRPr lang="en-US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504584"/>
                  </a:ext>
                </a:extLst>
              </a:tr>
              <a:tr h="585356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الأربعاء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1445/10/29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نقل الأثر النوعي؛ لبيئات ومستحدثات تكنولوجيا التعليم والتعلم في دولة كندا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أ. صالح الميلبي</a:t>
                      </a:r>
                      <a:endParaRPr lang="en-US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386415"/>
                  </a:ext>
                </a:extLst>
              </a:tr>
              <a:tr h="457075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الثلاثاء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1445/11/6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الميتافيرس: الابحار في العوالم الافتراضية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د. لينا </a:t>
                      </a:r>
                      <a:r>
                        <a:rPr lang="ar-SA" sz="1600" dirty="0" err="1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الفراني</a:t>
                      </a:r>
                      <a:endParaRPr lang="en-US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2505403"/>
                  </a:ext>
                </a:extLst>
              </a:tr>
              <a:tr h="585356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solidFill>
                            <a:srgbClr val="FF0000"/>
                          </a:solidFill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الاثنين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1445/11/19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تنمية المنهاج المعرفي القائم على</a:t>
                      </a:r>
                      <a:b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</a:b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 مهارات التفكير العليا، أنموذج تطبيقي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solidFill>
                            <a:srgbClr val="FF0000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أ. د. عاطف كنعان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3540970"/>
                  </a:ext>
                </a:extLst>
              </a:tr>
              <a:tr h="519857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الاثنين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12/ 11/ 1445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برنامج خبير مايكروسوفت للتعلم الإبداعي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أ. أميمة الأحمدي</a:t>
                      </a:r>
                      <a:endParaRPr lang="en-US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119806"/>
                  </a:ext>
                </a:extLst>
              </a:tr>
              <a:tr h="457075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الثلاثاء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1445/11/13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لمحات حول نظريات التعلم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د. علي طرابيشي</a:t>
                      </a:r>
                      <a:endParaRPr lang="en-US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509537"/>
                  </a:ext>
                </a:extLst>
              </a:tr>
              <a:tr h="520387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10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الأربعاء</a:t>
                      </a:r>
                      <a:endParaRPr lang="ar-SA" sz="2000" dirty="0">
                        <a:latin typeface="Calibri Light" panose="020F03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1445/11/14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مستقبل التعليم في الثورة الصناعية الرابعة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د. ناريمان </a:t>
                      </a:r>
                      <a:r>
                        <a:rPr lang="ar-SA" sz="1600" dirty="0" err="1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العوامي</a:t>
                      </a:r>
                      <a:endParaRPr lang="en-US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73919"/>
                  </a:ext>
                </a:extLst>
              </a:tr>
              <a:tr h="467241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11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الثلاثاء</a:t>
                      </a:r>
                      <a:endParaRPr kumimoji="0" lang="ar-SA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+mn-ea"/>
                        <a:cs typeface="Mohammad Naskh" panose="00000700000000000000" pitchFamily="2" charset="-7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1445/11/20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تصميم القصص الرقمية التعليمية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أ. نورة السبيعي</a:t>
                      </a:r>
                      <a:endParaRPr lang="en-US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5736238"/>
                  </a:ext>
                </a:extLst>
              </a:tr>
              <a:tr h="585356"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+mj-lt"/>
                          <a:cs typeface="Mohammad Naskh" panose="00000700000000000000" pitchFamily="2" charset="-78"/>
                        </a:rPr>
                        <a:t>12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latin typeface="Calibri Light" panose="020F0302020204030204" pitchFamily="34" charset="0"/>
                          <a:cs typeface="Mohammad Naskh" panose="00000700000000000000" pitchFamily="2" charset="-78"/>
                        </a:rPr>
                        <a:t>الأربعاء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Mohammad Naskh" panose="00000700000000000000" pitchFamily="2" charset="-78"/>
                        </a:rPr>
                        <a:t>1445/11/21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استخدام تقنيات الذكاء الاصطناعي</a:t>
                      </a:r>
                      <a:b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</a:br>
                      <a:r>
                        <a:rPr kumimoji="0" lang="ar-SA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 في تطوير مهارات البحث العلمي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Mohammad Naskh" panose="00000700000000000000" pitchFamily="2" charset="-78"/>
                        </a:rPr>
                        <a:t>أ. نوال الرحيلي</a:t>
                      </a:r>
                      <a:endParaRPr lang="en-US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Mohammad Naskh" panose="00000700000000000000" pitchFamily="2" charset="-78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847936"/>
                  </a:ext>
                </a:extLst>
              </a:tr>
            </a:tbl>
          </a:graphicData>
        </a:graphic>
      </p:graphicFrame>
      <p:sp>
        <p:nvSpPr>
          <p:cNvPr id="7" name="مربع نص 6">
            <a:extLst>
              <a:ext uri="{FF2B5EF4-FFF2-40B4-BE49-F238E27FC236}">
                <a16:creationId xmlns:a16="http://schemas.microsoft.com/office/drawing/2014/main" id="{5A97014E-18B7-F826-34D7-F896379F8C31}"/>
              </a:ext>
            </a:extLst>
          </p:cNvPr>
          <p:cNvSpPr txBox="1"/>
          <p:nvPr/>
        </p:nvSpPr>
        <p:spPr>
          <a:xfrm>
            <a:off x="9810193" y="4268829"/>
            <a:ext cx="2178268" cy="614872"/>
          </a:xfrm>
          <a:prstGeom prst="roundRect">
            <a:avLst/>
          </a:prstGeom>
          <a:solidFill>
            <a:srgbClr val="B9934B"/>
          </a:solidFill>
          <a:ln/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 anchor="t" anchorCtr="0">
            <a:noAutofit/>
          </a:bodyPr>
          <a:lstStyle/>
          <a:p>
            <a:pPr algn="justLow"/>
            <a:r>
              <a:rPr lang="ar-SA" sz="1600" dirty="0">
                <a:cs typeface="mohammad bold art 1" pitchFamily="2" charset="-78"/>
              </a:rPr>
              <a:t>تبدأ جميع المحاضرات الساعة التاسعة مساءً</a:t>
            </a:r>
            <a:br>
              <a:rPr lang="ar-SA" sz="1600" dirty="0">
                <a:cs typeface="mohammad bold art 1" pitchFamily="2" charset="-78"/>
              </a:rPr>
            </a:br>
            <a:endParaRPr lang="ar-SA" sz="1600" dirty="0">
              <a:cs typeface="mohammad bold art 1" pitchFamily="2" charset="-78"/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26C271ED-8CB9-CAD2-F8F0-243B5E7FC103}"/>
              </a:ext>
            </a:extLst>
          </p:cNvPr>
          <p:cNvSpPr/>
          <p:nvPr/>
        </p:nvSpPr>
        <p:spPr>
          <a:xfrm>
            <a:off x="9810196" y="1698964"/>
            <a:ext cx="2178269" cy="1447853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38C12BBF-C563-D4A2-1303-1D85CEE977C8}"/>
              </a:ext>
            </a:extLst>
          </p:cNvPr>
          <p:cNvSpPr txBox="1"/>
          <p:nvPr/>
        </p:nvSpPr>
        <p:spPr>
          <a:xfrm>
            <a:off x="9810193" y="3211708"/>
            <a:ext cx="2178268" cy="986832"/>
          </a:xfrm>
          <a:prstGeom prst="roundRect">
            <a:avLst/>
          </a:prstGeom>
          <a:solidFill>
            <a:srgbClr val="00B4B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tIns="0" bIns="0" rtlCol="1" anchor="ctr" anchorCtr="1">
            <a:noAutofit/>
          </a:bodyPr>
          <a:lstStyle/>
          <a:p>
            <a:pPr algn="justLow"/>
            <a:r>
              <a:rPr lang="ar-SA" sz="1600" dirty="0">
                <a:cs typeface="mohammad bold art 1" pitchFamily="2" charset="-78"/>
              </a:rPr>
              <a:t>حياكم الله، الدعوة عامة، الحضور مجاني ومتاح للجميع، شهادة حضور تقديرية. </a:t>
            </a:r>
          </a:p>
        </p:txBody>
      </p:sp>
      <p:pic>
        <p:nvPicPr>
          <p:cNvPr id="13" name="رسم 12" descr="لفة شهادة خطوط عريضة">
            <a:extLst>
              <a:ext uri="{FF2B5EF4-FFF2-40B4-BE49-F238E27FC236}">
                <a16:creationId xmlns:a16="http://schemas.microsoft.com/office/drawing/2014/main" id="{E585BC18-9AB3-356D-6E29-8869437B1B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936533" y="3865489"/>
            <a:ext cx="427081" cy="427081"/>
          </a:xfrm>
          <a:prstGeom prst="rect">
            <a:avLst/>
          </a:prstGeom>
        </p:spPr>
      </p:pic>
      <p:sp>
        <p:nvSpPr>
          <p:cNvPr id="16" name="مربع نص 15">
            <a:extLst>
              <a:ext uri="{FF2B5EF4-FFF2-40B4-BE49-F238E27FC236}">
                <a16:creationId xmlns:a16="http://schemas.microsoft.com/office/drawing/2014/main" id="{308115A7-F42D-1A3A-4FB3-4ED616DAED05}"/>
              </a:ext>
            </a:extLst>
          </p:cNvPr>
          <p:cNvSpPr txBox="1"/>
          <p:nvPr/>
        </p:nvSpPr>
        <p:spPr>
          <a:xfrm>
            <a:off x="8171870" y="150052"/>
            <a:ext cx="1448605" cy="630784"/>
          </a:xfrm>
          <a:prstGeom prst="roundRect">
            <a:avLst>
              <a:gd name="adj" fmla="val 30810"/>
            </a:avLst>
          </a:prstGeom>
          <a:solidFill>
            <a:srgbClr val="B9934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1" anchor="t" anchorCtr="0">
            <a:noAutofit/>
          </a:bodyPr>
          <a:lstStyle/>
          <a:p>
            <a:pPr algn="justLow"/>
            <a:r>
              <a:rPr lang="ar-SA" sz="1600" dirty="0">
                <a:latin typeface="IBM Plex Sans Arabic SemiBold" panose="020B0703050203000203" pitchFamily="34" charset="-78"/>
                <a:cs typeface="IBM Plex Sans Arabic SemiBold" panose="020B0703050203000203" pitchFamily="34" charset="-78"/>
              </a:rPr>
              <a:t>يأتيكم</a:t>
            </a:r>
            <a:br>
              <a:rPr lang="ar-SA" sz="1600" dirty="0">
                <a:latin typeface="IBM Plex Sans Arabic SemiBold" panose="020B0703050203000203" pitchFamily="34" charset="-78"/>
                <a:cs typeface="IBM Plex Sans Arabic SemiBold" panose="020B0703050203000203" pitchFamily="34" charset="-78"/>
              </a:rPr>
            </a:br>
            <a:r>
              <a:rPr lang="ar-SA" sz="1600" dirty="0">
                <a:latin typeface="IBM Plex Sans Arabic SemiBold" panose="020B0703050203000203" pitchFamily="34" charset="-78"/>
                <a:cs typeface="IBM Plex Sans Arabic SemiBold" panose="020B0703050203000203" pitchFamily="34" charset="-78"/>
              </a:rPr>
              <a:t> البرنامج برعاية</a:t>
            </a:r>
          </a:p>
        </p:txBody>
      </p:sp>
      <p:pic>
        <p:nvPicPr>
          <p:cNvPr id="17" name="Picture 2" descr="جمعية الأنظمة التقنية | رقمية">
            <a:extLst>
              <a:ext uri="{FF2B5EF4-FFF2-40B4-BE49-F238E27FC236}">
                <a16:creationId xmlns:a16="http://schemas.microsoft.com/office/drawing/2014/main" id="{CE92A529-CF49-17F3-ABEF-7860750677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3186" y="953058"/>
            <a:ext cx="1465972" cy="484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26319203-F13E-5E90-C6F6-65AC10111D0F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71870" y="2310347"/>
            <a:ext cx="1448605" cy="567853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13C7EC26-72B0-08F4-8784-CBACDF8AB7F7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/>
        </p:blipFill>
        <p:spPr>
          <a:xfrm>
            <a:off x="8315210" y="4331139"/>
            <a:ext cx="976366" cy="976366"/>
          </a:xfrm>
          <a:prstGeom prst="rect">
            <a:avLst/>
          </a:prstGeom>
        </p:spPr>
      </p:pic>
      <p:pic>
        <p:nvPicPr>
          <p:cNvPr id="23" name="صورة 22" descr="صورة تحتوي على نص, شعار, الخط, الرسومات&#10;&#10;تم إنشاء الوصف تلقائياً">
            <a:extLst>
              <a:ext uri="{FF2B5EF4-FFF2-40B4-BE49-F238E27FC236}">
                <a16:creationId xmlns:a16="http://schemas.microsoft.com/office/drawing/2014/main" id="{5995EA7F-DEC0-9EDC-D044-3E20FADAEA4A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86" t="33955" r="16378" b="35120"/>
          <a:stretch/>
        </p:blipFill>
        <p:spPr>
          <a:xfrm>
            <a:off x="8284362" y="3751051"/>
            <a:ext cx="1223620" cy="567853"/>
          </a:xfrm>
          <a:prstGeom prst="rect">
            <a:avLst/>
          </a:prstGeom>
        </p:spPr>
      </p:pic>
      <p:sp>
        <p:nvSpPr>
          <p:cNvPr id="6" name="شكل حر: شكل 5">
            <a:extLst>
              <a:ext uri="{FF2B5EF4-FFF2-40B4-BE49-F238E27FC236}">
                <a16:creationId xmlns:a16="http://schemas.microsoft.com/office/drawing/2014/main" id="{9C41B721-87CC-5E6B-3454-6FAAB022E7CC}"/>
              </a:ext>
            </a:extLst>
          </p:cNvPr>
          <p:cNvSpPr/>
          <p:nvPr/>
        </p:nvSpPr>
        <p:spPr>
          <a:xfrm>
            <a:off x="10368" y="-15978"/>
            <a:ext cx="12171264" cy="112425"/>
          </a:xfrm>
          <a:custGeom>
            <a:avLst/>
            <a:gdLst>
              <a:gd name="connsiteX0" fmla="*/ 0 w 12171264"/>
              <a:gd name="connsiteY0" fmla="*/ 0 h 112425"/>
              <a:gd name="connsiteX1" fmla="*/ 12171264 w 12171264"/>
              <a:gd name="connsiteY1" fmla="*/ 0 h 112425"/>
              <a:gd name="connsiteX2" fmla="*/ 12168761 w 12171264"/>
              <a:gd name="connsiteY2" fmla="*/ 12396 h 112425"/>
              <a:gd name="connsiteX3" fmla="*/ 12017853 w 12171264"/>
              <a:gd name="connsiteY3" fmla="*/ 112425 h 112425"/>
              <a:gd name="connsiteX4" fmla="*/ 153411 w 12171264"/>
              <a:gd name="connsiteY4" fmla="*/ 112425 h 112425"/>
              <a:gd name="connsiteX5" fmla="*/ 2503 w 12171264"/>
              <a:gd name="connsiteY5" fmla="*/ 12396 h 11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71264" h="112425">
                <a:moveTo>
                  <a:pt x="0" y="0"/>
                </a:moveTo>
                <a:lnTo>
                  <a:pt x="12171264" y="0"/>
                </a:lnTo>
                <a:lnTo>
                  <a:pt x="12168761" y="12396"/>
                </a:lnTo>
                <a:cubicBezTo>
                  <a:pt x="12143898" y="71179"/>
                  <a:pt x="12085693" y="112425"/>
                  <a:pt x="12017853" y="112425"/>
                </a:cubicBezTo>
                <a:lnTo>
                  <a:pt x="153411" y="112425"/>
                </a:lnTo>
                <a:cubicBezTo>
                  <a:pt x="85571" y="112425"/>
                  <a:pt x="27366" y="71179"/>
                  <a:pt x="2503" y="12396"/>
                </a:cubicBezTo>
                <a:close/>
              </a:path>
            </a:pathLst>
          </a:custGeom>
          <a:solidFill>
            <a:srgbClr val="00B4B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sp>
        <p:nvSpPr>
          <p:cNvPr id="8" name="شكل حر: شكل 7">
            <a:extLst>
              <a:ext uri="{FF2B5EF4-FFF2-40B4-BE49-F238E27FC236}">
                <a16:creationId xmlns:a16="http://schemas.microsoft.com/office/drawing/2014/main" id="{8EA7BC87-9EB3-2704-B06D-138A0AE268F0}"/>
              </a:ext>
            </a:extLst>
          </p:cNvPr>
          <p:cNvSpPr/>
          <p:nvPr/>
        </p:nvSpPr>
        <p:spPr>
          <a:xfrm flipV="1">
            <a:off x="10368" y="6809338"/>
            <a:ext cx="12171264" cy="56212"/>
          </a:xfrm>
          <a:custGeom>
            <a:avLst/>
            <a:gdLst>
              <a:gd name="connsiteX0" fmla="*/ 0 w 12171264"/>
              <a:gd name="connsiteY0" fmla="*/ 0 h 112425"/>
              <a:gd name="connsiteX1" fmla="*/ 12171264 w 12171264"/>
              <a:gd name="connsiteY1" fmla="*/ 0 h 112425"/>
              <a:gd name="connsiteX2" fmla="*/ 12168761 w 12171264"/>
              <a:gd name="connsiteY2" fmla="*/ 12396 h 112425"/>
              <a:gd name="connsiteX3" fmla="*/ 12017853 w 12171264"/>
              <a:gd name="connsiteY3" fmla="*/ 112425 h 112425"/>
              <a:gd name="connsiteX4" fmla="*/ 153411 w 12171264"/>
              <a:gd name="connsiteY4" fmla="*/ 112425 h 112425"/>
              <a:gd name="connsiteX5" fmla="*/ 2503 w 12171264"/>
              <a:gd name="connsiteY5" fmla="*/ 12396 h 11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71264" h="112425">
                <a:moveTo>
                  <a:pt x="0" y="0"/>
                </a:moveTo>
                <a:lnTo>
                  <a:pt x="12171264" y="0"/>
                </a:lnTo>
                <a:lnTo>
                  <a:pt x="12168761" y="12396"/>
                </a:lnTo>
                <a:cubicBezTo>
                  <a:pt x="12143898" y="71179"/>
                  <a:pt x="12085693" y="112425"/>
                  <a:pt x="12017853" y="112425"/>
                </a:cubicBezTo>
                <a:lnTo>
                  <a:pt x="153411" y="112425"/>
                </a:lnTo>
                <a:cubicBezTo>
                  <a:pt x="85571" y="112425"/>
                  <a:pt x="27366" y="71179"/>
                  <a:pt x="2503" y="12396"/>
                </a:cubicBezTo>
                <a:close/>
              </a:path>
            </a:pathLst>
          </a:custGeom>
          <a:solidFill>
            <a:srgbClr val="00B4B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SA"/>
          </a:p>
        </p:txBody>
      </p:sp>
      <p:cxnSp>
        <p:nvCxnSpPr>
          <p:cNvPr id="15" name="رابط مستقيم 14">
            <a:extLst>
              <a:ext uri="{FF2B5EF4-FFF2-40B4-BE49-F238E27FC236}">
                <a16:creationId xmlns:a16="http://schemas.microsoft.com/office/drawing/2014/main" id="{3B5ACF9B-C99F-59AD-C413-510752CDF84C}"/>
              </a:ext>
            </a:extLst>
          </p:cNvPr>
          <p:cNvCxnSpPr>
            <a:cxnSpLocks/>
          </p:cNvCxnSpPr>
          <p:nvPr/>
        </p:nvCxnSpPr>
        <p:spPr>
          <a:xfrm>
            <a:off x="9697186" y="227117"/>
            <a:ext cx="0" cy="6443958"/>
          </a:xfrm>
          <a:prstGeom prst="line">
            <a:avLst/>
          </a:prstGeom>
          <a:ln w="28575">
            <a:solidFill>
              <a:srgbClr val="B9934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صورة 21" descr="صورة تحتوي على نص, الخط, أزرق كهربائي, شعار&#10;&#10;تم إنشاء الوصف تلقائياً">
            <a:extLst>
              <a:ext uri="{FF2B5EF4-FFF2-40B4-BE49-F238E27FC236}">
                <a16:creationId xmlns:a16="http://schemas.microsoft.com/office/drawing/2014/main" id="{1D0CE831-2953-2A9E-C784-B4EBE7EAF35F}"/>
              </a:ext>
            </a:extLst>
          </p:cNvPr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3186" y="1538295"/>
            <a:ext cx="1465973" cy="576082"/>
          </a:xfrm>
          <a:prstGeom prst="rect">
            <a:avLst/>
          </a:prstGeom>
        </p:spPr>
      </p:pic>
      <p:sp>
        <p:nvSpPr>
          <p:cNvPr id="24" name="مربع نص 23">
            <a:extLst>
              <a:ext uri="{FF2B5EF4-FFF2-40B4-BE49-F238E27FC236}">
                <a16:creationId xmlns:a16="http://schemas.microsoft.com/office/drawing/2014/main" id="{F9889F35-E510-0D21-E8E9-E6F805A9C830}"/>
              </a:ext>
            </a:extLst>
          </p:cNvPr>
          <p:cNvSpPr txBox="1"/>
          <p:nvPr/>
        </p:nvSpPr>
        <p:spPr>
          <a:xfrm>
            <a:off x="9816483" y="4901410"/>
            <a:ext cx="2178268" cy="556890"/>
          </a:xfrm>
          <a:prstGeom prst="roundRect">
            <a:avLst>
              <a:gd name="adj" fmla="val 11087"/>
            </a:avLst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36000" rIns="36000" rtlCol="1">
            <a:noAutofit/>
          </a:bodyPr>
          <a:lstStyle/>
          <a:p>
            <a:pPr algn="justLow"/>
            <a:r>
              <a:rPr lang="ar-SA" sz="1600" dirty="0">
                <a:cs typeface="mohammad bold art 1" pitchFamily="2" charset="-78"/>
              </a:rPr>
              <a:t>بيانات القاعة الافتراضية </a:t>
            </a:r>
            <a:br>
              <a:rPr lang="ar-SA" sz="1600" dirty="0">
                <a:cs typeface="mohammad bold art 1" pitchFamily="2" charset="-78"/>
              </a:rPr>
            </a:br>
            <a:r>
              <a:rPr lang="ar-SA" sz="1600" dirty="0">
                <a:cs typeface="mohammad bold art 1" pitchFamily="2" charset="-78"/>
              </a:rPr>
              <a:t>الموحدة لجميع المحاضرات</a:t>
            </a:r>
          </a:p>
        </p:txBody>
      </p:sp>
      <p:sp>
        <p:nvSpPr>
          <p:cNvPr id="25" name="مربع نص 24">
            <a:extLst>
              <a:ext uri="{FF2B5EF4-FFF2-40B4-BE49-F238E27FC236}">
                <a16:creationId xmlns:a16="http://schemas.microsoft.com/office/drawing/2014/main" id="{3F609442-6E99-F671-0666-A9F7EF846E9B}"/>
              </a:ext>
            </a:extLst>
          </p:cNvPr>
          <p:cNvSpPr txBox="1"/>
          <p:nvPr/>
        </p:nvSpPr>
        <p:spPr>
          <a:xfrm>
            <a:off x="9784739" y="5477755"/>
            <a:ext cx="2297566" cy="5001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spcAft>
                <a:spcPts val="300"/>
              </a:spcAft>
            </a:pPr>
            <a:r>
              <a:rPr lang="en-US" sz="1200" dirty="0">
                <a:latin typeface="IBM Plex Sans Arabic" panose="020B0503050203000203" pitchFamily="34" charset="-78"/>
                <a:cs typeface="IBM Plex Sans Arabic" panose="020B0503050203000203" pitchFamily="34" charset="-78"/>
              </a:rPr>
              <a:t>Meeting ID : 838 8684 5712</a:t>
            </a:r>
          </a:p>
          <a:p>
            <a:pPr algn="l" rtl="0"/>
            <a:r>
              <a:rPr lang="en-US" sz="1200" dirty="0">
                <a:latin typeface="IBM Plex Sans Arabic" panose="020B0503050203000203" pitchFamily="34" charset="-78"/>
                <a:cs typeface="IBM Plex Sans Arabic" panose="020B0503050203000203" pitchFamily="34" charset="-78"/>
              </a:rPr>
              <a:t>Passcode    : 2030</a:t>
            </a:r>
          </a:p>
        </p:txBody>
      </p:sp>
      <p:pic>
        <p:nvPicPr>
          <p:cNvPr id="36" name="صورة 35" descr="صورة تحتوي على الرسومات, شكل, الخط, تصميم الجرافيك&#10;&#10;تم إنشاء الوصف تلقائياً">
            <a:extLst>
              <a:ext uri="{FF2B5EF4-FFF2-40B4-BE49-F238E27FC236}">
                <a16:creationId xmlns:a16="http://schemas.microsoft.com/office/drawing/2014/main" id="{6E564795-1E1A-E7CD-04FB-A8DC44DCE23A}"/>
              </a:ext>
            </a:extLst>
          </p:cNvPr>
          <p:cNvPicPr>
            <a:picLocks noChangeAspect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193" y="5978268"/>
            <a:ext cx="720000" cy="720000"/>
          </a:xfrm>
          <a:prstGeom prst="rect">
            <a:avLst/>
          </a:prstGeom>
        </p:spPr>
      </p:pic>
      <p:sp>
        <p:nvSpPr>
          <p:cNvPr id="37" name="مربع نص 36">
            <a:extLst>
              <a:ext uri="{FF2B5EF4-FFF2-40B4-BE49-F238E27FC236}">
                <a16:creationId xmlns:a16="http://schemas.microsoft.com/office/drawing/2014/main" id="{081EBAD8-CDFB-B8A1-CC68-89A7DF226B36}"/>
              </a:ext>
            </a:extLst>
          </p:cNvPr>
          <p:cNvSpPr txBox="1"/>
          <p:nvPr/>
        </p:nvSpPr>
        <p:spPr>
          <a:xfrm>
            <a:off x="11335421" y="5961554"/>
            <a:ext cx="653040" cy="9694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>
              <a:lnSpc>
                <a:spcPct val="120000"/>
              </a:lnSpc>
              <a:spcAft>
                <a:spcPts val="600"/>
              </a:spcAft>
            </a:pPr>
            <a:r>
              <a:rPr lang="ar-SA" sz="1200" dirty="0">
                <a:latin typeface="IBM Plex Sans Arabic" panose="020B0503050203000203" pitchFamily="34" charset="-78"/>
                <a:cs typeface="IBM Plex Sans Arabic" panose="020B0503050203000203" pitchFamily="34" charset="-78"/>
              </a:rPr>
              <a:t>رابط </a:t>
            </a:r>
            <a:br>
              <a:rPr lang="ar-SA" sz="1200" dirty="0">
                <a:latin typeface="IBM Plex Sans Arabic" panose="020B0503050203000203" pitchFamily="34" charset="-78"/>
                <a:cs typeface="IBM Plex Sans Arabic" panose="020B0503050203000203" pitchFamily="34" charset="-78"/>
              </a:rPr>
            </a:br>
            <a:r>
              <a:rPr lang="ar-SA" sz="1200" dirty="0">
                <a:latin typeface="IBM Plex Sans Arabic" panose="020B0503050203000203" pitchFamily="34" charset="-78"/>
                <a:cs typeface="IBM Plex Sans Arabic" panose="020B0503050203000203" pitchFamily="34" charset="-78"/>
              </a:rPr>
              <a:t>الدخول</a:t>
            </a:r>
            <a:br>
              <a:rPr lang="ar-SA" sz="1200" dirty="0">
                <a:latin typeface="IBM Plex Sans Arabic" panose="020B0503050203000203" pitchFamily="34" charset="-78"/>
                <a:cs typeface="IBM Plex Sans Arabic" panose="020B0503050203000203" pitchFamily="34" charset="-78"/>
              </a:rPr>
            </a:br>
            <a:r>
              <a:rPr lang="ar-SA" sz="1200" dirty="0">
                <a:latin typeface="IBM Plex Sans Arabic" panose="020B0503050203000203" pitchFamily="34" charset="-78"/>
                <a:cs typeface="IBM Plex Sans Arabic" panose="020B0503050203000203" pitchFamily="34" charset="-78"/>
              </a:rPr>
              <a:t>المباشر</a:t>
            </a:r>
            <a:br>
              <a:rPr lang="ar-SA" sz="1200" dirty="0">
                <a:latin typeface="IBM Plex Sans Arabic" panose="020B0503050203000203" pitchFamily="34" charset="-78"/>
                <a:cs typeface="IBM Plex Sans Arabic" panose="020B0503050203000203" pitchFamily="34" charset="-78"/>
              </a:rPr>
            </a:br>
            <a:endParaRPr lang="ar-SA" sz="1200" dirty="0">
              <a:latin typeface="IBM Plex Sans Arabic" panose="020B0503050203000203" pitchFamily="34" charset="-78"/>
              <a:cs typeface="IBM Plex Sans Arabic" panose="020B0503050203000203" pitchFamily="34" charset="-78"/>
            </a:endParaRPr>
          </a:p>
        </p:txBody>
      </p:sp>
      <p:pic>
        <p:nvPicPr>
          <p:cNvPr id="38" name="صورة 37">
            <a:extLst>
              <a:ext uri="{FF2B5EF4-FFF2-40B4-BE49-F238E27FC236}">
                <a16:creationId xmlns:a16="http://schemas.microsoft.com/office/drawing/2014/main" id="{2D74CAE0-A39F-15A2-B8CD-78BE186EC64E}"/>
              </a:ext>
            </a:extLst>
          </p:cNvPr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02415" y="5916109"/>
            <a:ext cx="924227" cy="845569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4E59A123-63D3-42EA-2F69-C362E8EB5FB9}"/>
              </a:ext>
            </a:extLst>
          </p:cNvPr>
          <p:cNvSpPr txBox="1"/>
          <p:nvPr/>
        </p:nvSpPr>
        <p:spPr>
          <a:xfrm>
            <a:off x="8171870" y="3048645"/>
            <a:ext cx="1448605" cy="630784"/>
          </a:xfrm>
          <a:prstGeom prst="roundRect">
            <a:avLst>
              <a:gd name="adj" fmla="val 30810"/>
            </a:avLst>
          </a:prstGeom>
          <a:solidFill>
            <a:srgbClr val="B9934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1" anchor="t" anchorCtr="0">
            <a:noAutofit/>
          </a:bodyPr>
          <a:lstStyle/>
          <a:p>
            <a:pPr algn="justLow"/>
            <a:r>
              <a:rPr lang="ar-SA" sz="1400" dirty="0">
                <a:latin typeface="IBM Plex Sans Arabic SemiBold" panose="020B0703050203000203" pitchFamily="34" charset="-78"/>
                <a:cs typeface="IBM Plex Sans Arabic SemiBold" panose="020B0703050203000203" pitchFamily="34" charset="-78"/>
              </a:rPr>
              <a:t>وبالتعاون مع الجهات الإعلامية</a:t>
            </a:r>
          </a:p>
        </p:txBody>
      </p:sp>
    </p:spTree>
    <p:extLst>
      <p:ext uri="{BB962C8B-B14F-4D97-AF65-F5344CB8AC3E}">
        <p14:creationId xmlns:p14="http://schemas.microsoft.com/office/powerpoint/2010/main" val="36710618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4021</TotalTime>
  <Words>570</Words>
  <Application>Microsoft Office PowerPoint</Application>
  <PresentationFormat>شاشة عريضة</PresentationFormat>
  <Paragraphs>156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10" baseType="lpstr">
      <vt:lpstr>IBM Plex Sans Arabic</vt:lpstr>
      <vt:lpstr>Aptos Display</vt:lpstr>
      <vt:lpstr>Arial</vt:lpstr>
      <vt:lpstr>IBM Plex Sans Arabic SemiBold</vt:lpstr>
      <vt:lpstr>Aptos</vt:lpstr>
      <vt:lpstr>mohammad bold art 1</vt:lpstr>
      <vt:lpstr>Calibri Light</vt:lpstr>
      <vt:lpstr>نسق Office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Adel Saad S. Almeelby</dc:creator>
  <cp:lastModifiedBy>Adel Saad S. Almeelby</cp:lastModifiedBy>
  <cp:revision>23</cp:revision>
  <dcterms:created xsi:type="dcterms:W3CDTF">2024-04-26T15:05:10Z</dcterms:created>
  <dcterms:modified xsi:type="dcterms:W3CDTF">2024-07-24T21:55:15Z</dcterms:modified>
</cp:coreProperties>
</file>