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</p:sldIdLst>
  <p:sldSz cx="12192000" cy="6858000"/>
  <p:notesSz cx="6858000" cy="9144000"/>
  <p:embeddedFontLst>
    <p:embeddedFont>
      <p:font typeface="IBM Plex Sans Arabic" panose="020B0503050203000203" pitchFamily="34" charset="-78"/>
      <p:regular r:id="rId14"/>
      <p:bold r:id="rId15"/>
    </p:embeddedFont>
    <p:embeddedFont>
      <p:font typeface="IBM Plex Sans Arabic SemiBold" panose="020B0703050203000203" pitchFamily="34" charset="-78"/>
      <p:bold r:id="rId16"/>
    </p:embeddedFont>
    <p:embeddedFont>
      <p:font typeface="Mohammad Naskh" panose="00000700000000000000" pitchFamily="2" charset="-78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B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8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08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79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67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79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23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8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8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97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3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11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700B0-2B1A-4D05-84E8-C99E6A3E9154}" type="datetimeFigureOut">
              <a:rPr lang="ar-SA" smtClean="0"/>
              <a:t>19/01/46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A5A1B-C654-4AF4-A7F2-0F1C0F1CF6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3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t.me/EduTec4Al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dutec4all.medu.s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376684" y="816320"/>
            <a:ext cx="635061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40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التقويم الذاتي وبناء</a:t>
            </a:r>
            <a:br>
              <a:rPr lang="ar-SA" sz="40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r>
              <a:rPr lang="ar-SA" sz="40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خطة التحسين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489184" y="2795532"/>
            <a:ext cx="22381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سفيان الصاعدي</a:t>
            </a:r>
            <a:endParaRPr lang="en-US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461749" y="2798290"/>
            <a:ext cx="29290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الاثنين | 1445/10/20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400BCC21-C1B5-840C-76B6-981DF2042B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0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914400" y="742020"/>
            <a:ext cx="6812898" cy="1277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تنمية المنهاج المعرفي القائم على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مهارات التفكير العليا، أنموذج تطبيقي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479126" y="2794183"/>
            <a:ext cx="23743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أ.د. عاطف كنعان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461749" y="2798290"/>
            <a:ext cx="29290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FF0000"/>
                </a:solidFill>
                <a:latin typeface="Calibri Light" panose="020F0302020204030204" pitchFamily="34" charset="0"/>
                <a:cs typeface="mohammad bold art 1" pitchFamily="2" charset="-78"/>
              </a:rPr>
              <a:t>الإثنين | 1445/11/19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DB847DA1-D6D8-6DC8-4E1F-EAF5E2FD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5" y="742020"/>
            <a:ext cx="6521791" cy="2170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تصميم القصص</a:t>
            </a:r>
            <a:r>
              <a:rPr lang="ar-SA" sz="40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الرقمية التعليمية.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859478" y="2795532"/>
            <a:ext cx="18678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نورة السبيعي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2752" y="2798290"/>
            <a:ext cx="32480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الثلاثاء | 1445/11/20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8BA6CBE4-02D0-F7BA-45D4-1C21F9A78A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5" y="742020"/>
            <a:ext cx="6521791" cy="1870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استخدام تقنيات الذكاء الاصطناعي في تطوير مهارات البحث العلمي</a:t>
            </a:r>
            <a:br>
              <a:rPr lang="ar-SA" sz="36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825814" y="2795532"/>
            <a:ext cx="19014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نوال الرحيلي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36340" y="2798290"/>
            <a:ext cx="325441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الأربعاء | 1445/11/21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4A7C520C-4F8A-D238-4936-43B70B9A32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376684" y="816320"/>
            <a:ext cx="635061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ar-SA" sz="40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نظريات التعلم وتطبيقاتها في مجال تكنولوجيا التعليم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647881" y="2795532"/>
            <a:ext cx="20794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د. أفنان الع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ب</a:t>
            </a:r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يد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463353" y="2798290"/>
            <a:ext cx="292740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الثلاثاء | 1445/10/21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6BB6D56A-07B7-53DD-F409-A14E357389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376684" y="816320"/>
            <a:ext cx="6350614" cy="1398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تطبيقات الذكاء الاصطناعي في التعليم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ChatGPT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752580" y="2796857"/>
            <a:ext cx="20553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د. تهاني الرويلي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1149" y="2798290"/>
            <a:ext cx="32496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الاثنين | 1445/10/27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927D556D-5CBF-30C2-BBFF-28B03114B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478284" y="826726"/>
            <a:ext cx="6350614" cy="74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تصميم التقارير الإلكترونية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6049244" y="2794183"/>
            <a:ext cx="177965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ضحى سبيه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2752" y="2798290"/>
            <a:ext cx="32480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الثلاثاء | 1445/10/28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D2AA589A-B4C4-EB36-631A-6FE8795717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842527" y="2794183"/>
            <a:ext cx="20120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صالح </a:t>
            </a:r>
            <a:r>
              <a:rPr lang="ar-SA" sz="2400" dirty="0" err="1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الميلبي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36340" y="2798290"/>
            <a:ext cx="325441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الأربعاء | 1445/10/29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1D84A5F0-42EA-040F-D54F-9B28B11015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1832509-815D-7690-4992-3C14FB06A9DB}"/>
              </a:ext>
            </a:extLst>
          </p:cNvPr>
          <p:cNvSpPr txBox="1"/>
          <p:nvPr/>
        </p:nvSpPr>
        <p:spPr>
          <a:xfrm>
            <a:off x="914400" y="816320"/>
            <a:ext cx="6812898" cy="1146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نقل الأثر النوعي؛ لبيئات ومستحدثات تكنولوجيا التعليم والتعلم في دولة كندا</a:t>
            </a:r>
          </a:p>
        </p:txBody>
      </p:sp>
    </p:spTree>
    <p:extLst>
      <p:ext uri="{BB962C8B-B14F-4D97-AF65-F5344CB8AC3E}">
        <p14:creationId xmlns:p14="http://schemas.microsoft.com/office/powerpoint/2010/main" val="20255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5" y="742020"/>
            <a:ext cx="6621251" cy="14096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الميتافيرس: الإبحار في العوالم الافتراضية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949320" y="2815875"/>
            <a:ext cx="18774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د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. لينا </a:t>
            </a:r>
            <a:r>
              <a:rPr lang="ar-SA" sz="2400" dirty="0" err="1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الفراني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2752" y="2798290"/>
            <a:ext cx="32480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الثلاثاء | 1445/11/06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069197" y="3948433"/>
            <a:ext cx="26581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FF0000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الخامسة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2D764143-40DD-8264-B531-6509B1859D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6" y="742020"/>
            <a:ext cx="6521791" cy="14096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برنامج خبير مايكروسوفت</a:t>
            </a:r>
            <a:b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للتعلم الإبداعي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567805" y="2774144"/>
            <a:ext cx="225895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 </a:t>
            </a:r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أ. أميمة الأحمدي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1149" y="2798290"/>
            <a:ext cx="324960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الاثنين | 1445/11/12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9AF6EA1E-17BF-352A-49F0-02C4BA96B9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6" y="899902"/>
            <a:ext cx="6521791" cy="14096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لمحات حول نظريات التعلم</a:t>
            </a:r>
            <a:b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723943" y="2794183"/>
            <a:ext cx="207460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د. علي طرابيشي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42752" y="2798290"/>
            <a:ext cx="32480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الثلاثاء | 1445/11/13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23E37AE4-79BE-ECEB-6825-7E0EA2CDFE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3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جمعية الأنظمة التقنية | رقمية">
            <a:extLst>
              <a:ext uri="{FF2B5EF4-FFF2-40B4-BE49-F238E27FC236}">
                <a16:creationId xmlns:a16="http://schemas.microsoft.com/office/drawing/2014/main" id="{27C3AAC1-8562-AEBE-8D0C-C4D9CA00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08" y="6112857"/>
            <a:ext cx="1619905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FF86FBA-8D6B-64D5-6D9A-E32AD358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510" y="6080949"/>
            <a:ext cx="1448605" cy="5678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2F2B3E-9A59-DE96-4985-6355536A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3235" y="6076834"/>
            <a:ext cx="781165" cy="781165"/>
          </a:xfrm>
          <a:prstGeom prst="rect">
            <a:avLst/>
          </a:prstGeom>
        </p:spPr>
      </p:pic>
      <p:pic>
        <p:nvPicPr>
          <p:cNvPr id="7" name="صورة 6" descr="صورة تحتوي على نص, شعار, الخط, الرسومات&#10;&#10;تم إنشاء الوصف تلقائياً">
            <a:extLst>
              <a:ext uri="{FF2B5EF4-FFF2-40B4-BE49-F238E27FC236}">
                <a16:creationId xmlns:a16="http://schemas.microsoft.com/office/drawing/2014/main" id="{0160ECC2-E61E-450A-3FB7-AAE92DCFC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33955" r="16378" b="35120"/>
          <a:stretch/>
        </p:blipFill>
        <p:spPr>
          <a:xfrm>
            <a:off x="811306" y="6155807"/>
            <a:ext cx="982907" cy="456144"/>
          </a:xfrm>
          <a:prstGeom prst="rect">
            <a:avLst/>
          </a:prstGeom>
        </p:spPr>
      </p:pic>
      <p:pic>
        <p:nvPicPr>
          <p:cNvPr id="8" name="صورة 7" descr="صورة تحتوي على نص, الخط, أزرق كهربائي, شعار&#10;&#10;تم إنشاء الوصف تلقائياً">
            <a:extLst>
              <a:ext uri="{FF2B5EF4-FFF2-40B4-BE49-F238E27FC236}">
                <a16:creationId xmlns:a16="http://schemas.microsoft.com/office/drawing/2014/main" id="{9F70197F-5C64-C0C5-C2A1-A19AD0B20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6076834"/>
            <a:ext cx="1465973" cy="576082"/>
          </a:xfrm>
          <a:prstGeom prst="rect">
            <a:avLst/>
          </a:prstGeom>
        </p:spPr>
      </p:pic>
      <p:pic>
        <p:nvPicPr>
          <p:cNvPr id="11" name="صورة 10" descr="صورة تحتوي على لقطة شاشة, الخط, نص, الرسومات&#10;&#10;تم إنشاء الوصف تلقائياً">
            <a:extLst>
              <a:ext uri="{FF2B5EF4-FFF2-40B4-BE49-F238E27FC236}">
                <a16:creationId xmlns:a16="http://schemas.microsoft.com/office/drawing/2014/main" id="{FD574A7E-74B5-2FA0-2B16-0CA5844F4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7046374" y="5023012"/>
            <a:ext cx="4772245" cy="1011432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EEC9984-D4EC-49FC-BC1E-A3B1EA4A5898}"/>
              </a:ext>
            </a:extLst>
          </p:cNvPr>
          <p:cNvSpPr txBox="1"/>
          <p:nvPr/>
        </p:nvSpPr>
        <p:spPr>
          <a:xfrm>
            <a:off x="1839510" y="5611178"/>
            <a:ext cx="4724703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يأتيكم البرنامج برعاية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6E3B902-8560-2901-DCCF-E6C69C9EB208}"/>
              </a:ext>
            </a:extLst>
          </p:cNvPr>
          <p:cNvSpPr txBox="1"/>
          <p:nvPr/>
        </p:nvSpPr>
        <p:spPr>
          <a:xfrm>
            <a:off x="133236" y="5608636"/>
            <a:ext cx="1660978" cy="323446"/>
          </a:xfrm>
          <a:prstGeom prst="roundRect">
            <a:avLst>
              <a:gd name="adj" fmla="val 30810"/>
            </a:avLst>
          </a:prstGeom>
          <a:solidFill>
            <a:srgbClr val="B993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 anchorCtr="0">
            <a:noAutofit/>
          </a:bodyPr>
          <a:lstStyle/>
          <a:p>
            <a:pPr algn="ctr"/>
            <a:r>
              <a:rPr lang="ar-SA" sz="1600" dirty="0"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وبالتعاون مع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52252E6-FCF9-15E4-241E-79CFFB73E031}"/>
              </a:ext>
            </a:extLst>
          </p:cNvPr>
          <p:cNvSpPr txBox="1"/>
          <p:nvPr/>
        </p:nvSpPr>
        <p:spPr>
          <a:xfrm>
            <a:off x="9903419" y="6116162"/>
            <a:ext cx="1962916" cy="859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في حال وجود مشكلة في الرابط التوجه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  <a:t>لموقع المبادرة أو القناة على التلجرام</a:t>
            </a:r>
            <a:br>
              <a:rPr lang="ar-SA" sz="1050" dirty="0">
                <a:latin typeface="IBM Plex Sans Arabic" panose="020B0503050203000203" pitchFamily="34" charset="-78"/>
                <a:cs typeface="IBM Plex Sans Arabic" panose="020B0503050203000203" pitchFamily="34" charset="-78"/>
              </a:rPr>
            </a:br>
            <a:endParaRPr lang="ar-SA" sz="105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E97C2A6-DEC5-38E1-93AF-F9A18F5C92F5}"/>
              </a:ext>
            </a:extLst>
          </p:cNvPr>
          <p:cNvSpPr txBox="1"/>
          <p:nvPr/>
        </p:nvSpPr>
        <p:spPr>
          <a:xfrm>
            <a:off x="6950079" y="6064068"/>
            <a:ext cx="2416313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9"/>
              </a:rPr>
              <a:t>https://edutec4all.medu.sa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400" dirty="0">
                <a:latin typeface="IBM Plex Sans Arabic" panose="020B0503050203000203" pitchFamily="34" charset="-78"/>
                <a:cs typeface="IBM Plex Sans Arabic" panose="020B0503050203000203" pitchFamily="34" charset="-78"/>
                <a:hlinkClick r:id="rId10"/>
              </a:rPr>
              <a:t>https://t.me/EduTec4All</a:t>
            </a:r>
            <a:endParaRPr lang="en-US" sz="1400" dirty="0">
              <a:latin typeface="IBM Plex Sans Arabic" panose="020B0503050203000203" pitchFamily="34" charset="-78"/>
              <a:cs typeface="IBM Plex Sans Arabic" panose="020B0503050203000203" pitchFamily="34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FABFA2-39AF-C50B-E56C-053F1FA104FF}"/>
              </a:ext>
            </a:extLst>
          </p:cNvPr>
          <p:cNvGrpSpPr/>
          <p:nvPr/>
        </p:nvGrpSpPr>
        <p:grpSpPr>
          <a:xfrm>
            <a:off x="72626" y="4918261"/>
            <a:ext cx="6430978" cy="654293"/>
            <a:chOff x="133235" y="4784502"/>
            <a:chExt cx="6430978" cy="654293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90E4188-56B4-9BF4-6D73-29717C0E41C2}"/>
                </a:ext>
              </a:extLst>
            </p:cNvPr>
            <p:cNvSpPr txBox="1"/>
            <p:nvPr/>
          </p:nvSpPr>
          <p:spPr>
            <a:xfrm>
              <a:off x="5026201" y="4838296"/>
              <a:ext cx="1493900" cy="556890"/>
            </a:xfrm>
            <a:prstGeom prst="roundRect">
              <a:avLst>
                <a:gd name="adj" fmla="val 11087"/>
              </a:avLst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rIns="36000" rtlCol="1" anchor="ctr">
              <a:noAutofit/>
            </a:bodyPr>
            <a:lstStyle/>
            <a:p>
              <a:pPr algn="justLow" rtl="1">
                <a:lnSpc>
                  <a:spcPct val="130000"/>
                </a:lnSpc>
                <a:spcAft>
                  <a:spcPts val="300"/>
                </a:spcAft>
              </a:pP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بيانات القاعة الافتراضية </a:t>
              </a:r>
              <a:b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</a:br>
              <a:r>
                <a:rPr lang="ar-SA" sz="12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الموحدة لجميع المحاضرات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717B264-C8BF-5459-97D0-A89F3B398193}"/>
                </a:ext>
              </a:extLst>
            </p:cNvPr>
            <p:cNvSpPr txBox="1"/>
            <p:nvPr/>
          </p:nvSpPr>
          <p:spPr>
            <a:xfrm>
              <a:off x="1266115" y="4818202"/>
              <a:ext cx="2015889" cy="556889"/>
            </a:xfrm>
            <a:prstGeom prst="rect">
              <a:avLst/>
            </a:prstGeom>
            <a:noFill/>
          </p:spPr>
          <p:txBody>
            <a:bodyPr wrap="square" rtlCol="1" anchor="ctr">
              <a:noAutofit/>
            </a:bodyPr>
            <a:lstStyle/>
            <a:p>
              <a:pPr algn="l" rtl="0">
                <a:lnSpc>
                  <a:spcPct val="130000"/>
                </a:lnSpc>
                <a:spcAft>
                  <a:spcPts val="300"/>
                </a:spcAft>
              </a:pPr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Meeting ID : 838 8684 5712</a:t>
              </a:r>
            </a:p>
            <a:p>
              <a:pPr algn="l" rtl="0"/>
              <a:r>
                <a:rPr lang="en-US" sz="1100" dirty="0">
                  <a:latin typeface="IBM Plex Sans Arabic" panose="020B0503050203000203" pitchFamily="34" charset="-78"/>
                  <a:cs typeface="IBM Plex Sans Arabic" panose="020B0503050203000203" pitchFamily="34" charset="-78"/>
                </a:rPr>
                <a:t>Passcode    : 2030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AD6E316-8A9F-2C7B-CB66-20A4D41D3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235" y="4794687"/>
              <a:ext cx="704025" cy="644108"/>
            </a:xfrm>
            <a:prstGeom prst="rect">
              <a:avLst/>
            </a:prstGeom>
          </p:spPr>
        </p:pic>
        <p:pic>
          <p:nvPicPr>
            <p:cNvPr id="18" name="صورة 17" descr="صورة تحتوي على الرسومات, شكل, الخط, تصميم الجرافيك&#10;&#10;تم إنشاء الوصف تلقائياً">
              <a:extLst>
                <a:ext uri="{FF2B5EF4-FFF2-40B4-BE49-F238E27FC236}">
                  <a16:creationId xmlns:a16="http://schemas.microsoft.com/office/drawing/2014/main" id="{7FB6EB03-8594-D8D6-54F0-4093BA5A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5" y="4818840"/>
              <a:ext cx="556890" cy="556890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425A22FC-2F7E-26F3-DE40-3DC262F5037C}"/>
                </a:ext>
              </a:extLst>
            </p:cNvPr>
            <p:cNvSpPr/>
            <p:nvPr/>
          </p:nvSpPr>
          <p:spPr>
            <a:xfrm>
              <a:off x="213599" y="4784502"/>
              <a:ext cx="6350614" cy="627459"/>
            </a:xfrm>
            <a:prstGeom prst="rect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1" name="عنوان 2">
            <a:extLst>
              <a:ext uri="{FF2B5EF4-FFF2-40B4-BE49-F238E27FC236}">
                <a16:creationId xmlns:a16="http://schemas.microsoft.com/office/drawing/2014/main" id="{297B6E53-14E0-4D57-AAE5-5A2A3900E3B6}"/>
              </a:ext>
            </a:extLst>
          </p:cNvPr>
          <p:cNvSpPr txBox="1">
            <a:spLocks/>
          </p:cNvSpPr>
          <p:nvPr/>
        </p:nvSpPr>
        <p:spPr>
          <a:xfrm>
            <a:off x="8815666" y="297971"/>
            <a:ext cx="2577950" cy="447760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r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برنامج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المحاضرة الإلكترونية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4EA6DC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600" dirty="0">
              <a:solidFill>
                <a:srgbClr val="4EA6DC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"لقاء وارتقاء"</a:t>
            </a:r>
            <a:b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justLow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الموسم الثالث</a:t>
            </a:r>
            <a:b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</a:br>
            <a:endParaRPr lang="ar-SA" sz="100" dirty="0">
              <a:solidFill>
                <a:schemeClr val="tx2"/>
              </a:solidFill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  <a:p>
            <a:pPr marL="0" marR="0" lvl="0" indent="0" algn="ctr" defTabSz="1007943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schemeClr val="tx2"/>
                </a:solidFill>
                <a:latin typeface="IBM Plex Sans Arabic SemiBold" panose="020B0703050203000203" pitchFamily="34" charset="-78"/>
                <a:cs typeface="IBM Plex Sans Arabic SemiBold" panose="020B0703050203000203" pitchFamily="34" charset="-78"/>
              </a:rPr>
              <a:t> 1445 هـ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BM Plex Sans Arabic SemiBold" panose="020B0703050203000203" pitchFamily="34" charset="-78"/>
              <a:cs typeface="IBM Plex Sans Arabic SemiBold" panose="020B07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419AC75-6F3C-BA0B-113F-8994241E4592}"/>
              </a:ext>
            </a:extLst>
          </p:cNvPr>
          <p:cNvSpPr txBox="1"/>
          <p:nvPr/>
        </p:nvSpPr>
        <p:spPr>
          <a:xfrm>
            <a:off x="1205506" y="742020"/>
            <a:ext cx="6521791" cy="20682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مستقبل التعليم في</a:t>
            </a:r>
            <a:b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الثورة الصناعية الرابعة</a:t>
            </a:r>
            <a:b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</a:b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FFEFA5A-1251-D3F4-55B1-52B0320EB836}"/>
              </a:ext>
            </a:extLst>
          </p:cNvPr>
          <p:cNvSpPr txBox="1"/>
          <p:nvPr/>
        </p:nvSpPr>
        <p:spPr>
          <a:xfrm>
            <a:off x="5543686" y="2794183"/>
            <a:ext cx="21836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د. ناريمان </a:t>
            </a:r>
            <a:r>
              <a:rPr lang="ar-SA" sz="2400" dirty="0" err="1">
                <a:solidFill>
                  <a:srgbClr val="1B77B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mohammad bold art 1" pitchFamily="2" charset="-78"/>
              </a:rPr>
              <a:t>العوامي</a:t>
            </a:r>
            <a:endParaRPr lang="ar-SA" sz="2400" dirty="0">
              <a:solidFill>
                <a:srgbClr val="1B77BD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mohammad bold art 1" pitchFamily="2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2A27D4E-1EA1-CD1F-E168-EC0EF87483DD}"/>
              </a:ext>
            </a:extLst>
          </p:cNvPr>
          <p:cNvSpPr txBox="1"/>
          <p:nvPr/>
        </p:nvSpPr>
        <p:spPr>
          <a:xfrm>
            <a:off x="1136340" y="2798290"/>
            <a:ext cx="325441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0070C0"/>
                </a:solidFill>
                <a:latin typeface="Calibri Light" panose="020F0302020204030204" pitchFamily="34" charset="0"/>
                <a:cs typeface="mohammad bold art 1" pitchFamily="2" charset="-78"/>
              </a:rPr>
              <a:t>الأربعاء | 1445/11/14 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E4C3422-79D0-443F-B0BF-59C3789E5DDC}"/>
              </a:ext>
            </a:extLst>
          </p:cNvPr>
          <p:cNvSpPr txBox="1"/>
          <p:nvPr/>
        </p:nvSpPr>
        <p:spPr>
          <a:xfrm>
            <a:off x="4464702" y="297970"/>
            <a:ext cx="326259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عنوان المحاضرة: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A46E698-5B8B-2CD2-86CA-D3FF1B0336BC}"/>
              </a:ext>
            </a:extLst>
          </p:cNvPr>
          <p:cNvSpPr txBox="1"/>
          <p:nvPr/>
        </p:nvSpPr>
        <p:spPr>
          <a:xfrm>
            <a:off x="5751376" y="2336627"/>
            <a:ext cx="197592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المحاضر: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30D0CAA-8EFC-51B4-4693-825B0F2C1769}"/>
              </a:ext>
            </a:extLst>
          </p:cNvPr>
          <p:cNvSpPr txBox="1"/>
          <p:nvPr/>
        </p:nvSpPr>
        <p:spPr>
          <a:xfrm>
            <a:off x="2719892" y="2347835"/>
            <a:ext cx="1670865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الموعد: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3745872-04D9-9F57-DE38-AB8200F74F2B}"/>
              </a:ext>
            </a:extLst>
          </p:cNvPr>
          <p:cNvSpPr txBox="1"/>
          <p:nvPr/>
        </p:nvSpPr>
        <p:spPr>
          <a:xfrm>
            <a:off x="6225571" y="3463643"/>
            <a:ext cx="1501726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"/>
                  <a:lumMod val="7000"/>
                  <a:lumOff val="93000"/>
                </a:schemeClr>
              </a:gs>
              <a:gs pos="73000">
                <a:schemeClr val="accent4">
                  <a:lumMod val="45000"/>
                  <a:lumOff val="55000"/>
                  <a:alpha val="51000"/>
                </a:schemeClr>
              </a:gs>
              <a:gs pos="89000">
                <a:schemeClr val="accent4">
                  <a:lumMod val="45000"/>
                  <a:lumOff val="55000"/>
                  <a:alpha val="12000"/>
                </a:schemeClr>
              </a:gs>
              <a:gs pos="100000">
                <a:schemeClr val="accent4">
                  <a:lumMod val="30000"/>
                  <a:lumOff val="70000"/>
                  <a:alpha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1" anchor="ctr" anchorCtr="0">
            <a:noAutofit/>
          </a:bodyPr>
          <a:lstStyle/>
          <a:p>
            <a:pPr algn="r" rtl="1"/>
            <a:r>
              <a:rPr lang="ar-SA" sz="2400" dirty="0">
                <a:solidFill>
                  <a:srgbClr val="7030A0"/>
                </a:solidFill>
                <a:cs typeface="Mohammad Naskh" panose="00000700000000000000" pitchFamily="2" charset="-78"/>
              </a:rPr>
              <a:t>الزمن: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3BE2475-9E14-B343-60EC-C6524CABBB9B}"/>
              </a:ext>
            </a:extLst>
          </p:cNvPr>
          <p:cNvSpPr txBox="1"/>
          <p:nvPr/>
        </p:nvSpPr>
        <p:spPr>
          <a:xfrm>
            <a:off x="5149347" y="3948433"/>
            <a:ext cx="25779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solidFill>
                  <a:srgbClr val="1B77BD"/>
                </a:solidFill>
                <a:latin typeface="Calibri Light" panose="020F0302020204030204" pitchFamily="34" charset="0"/>
                <a:cs typeface="mohammad bold art 1" pitchFamily="2" charset="-78"/>
              </a:rPr>
              <a:t>الساعة التاسعة مساءً</a:t>
            </a:r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7A319F3F-3D69-D353-E537-8BB8D3DD3F18}"/>
              </a:ext>
            </a:extLst>
          </p:cNvPr>
          <p:cNvSpPr/>
          <p:nvPr/>
        </p:nvSpPr>
        <p:spPr>
          <a:xfrm>
            <a:off x="10368" y="-15978"/>
            <a:ext cx="12171264" cy="112425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1F96C4FC-298D-FE66-25AD-12ACB6854923}"/>
              </a:ext>
            </a:extLst>
          </p:cNvPr>
          <p:cNvSpPr/>
          <p:nvPr/>
        </p:nvSpPr>
        <p:spPr>
          <a:xfrm flipV="1">
            <a:off x="10368" y="6809338"/>
            <a:ext cx="12171264" cy="56212"/>
          </a:xfrm>
          <a:custGeom>
            <a:avLst/>
            <a:gdLst>
              <a:gd name="connsiteX0" fmla="*/ 0 w 12171264"/>
              <a:gd name="connsiteY0" fmla="*/ 0 h 112425"/>
              <a:gd name="connsiteX1" fmla="*/ 12171264 w 12171264"/>
              <a:gd name="connsiteY1" fmla="*/ 0 h 112425"/>
              <a:gd name="connsiteX2" fmla="*/ 12168761 w 12171264"/>
              <a:gd name="connsiteY2" fmla="*/ 12396 h 112425"/>
              <a:gd name="connsiteX3" fmla="*/ 12017853 w 12171264"/>
              <a:gd name="connsiteY3" fmla="*/ 112425 h 112425"/>
              <a:gd name="connsiteX4" fmla="*/ 153411 w 12171264"/>
              <a:gd name="connsiteY4" fmla="*/ 112425 h 112425"/>
              <a:gd name="connsiteX5" fmla="*/ 2503 w 12171264"/>
              <a:gd name="connsiteY5" fmla="*/ 12396 h 1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1264" h="112425">
                <a:moveTo>
                  <a:pt x="0" y="0"/>
                </a:moveTo>
                <a:lnTo>
                  <a:pt x="12171264" y="0"/>
                </a:lnTo>
                <a:lnTo>
                  <a:pt x="12168761" y="12396"/>
                </a:lnTo>
                <a:cubicBezTo>
                  <a:pt x="12143898" y="71179"/>
                  <a:pt x="12085693" y="112425"/>
                  <a:pt x="12017853" y="112425"/>
                </a:cubicBezTo>
                <a:lnTo>
                  <a:pt x="153411" y="112425"/>
                </a:lnTo>
                <a:cubicBezTo>
                  <a:pt x="85571" y="112425"/>
                  <a:pt x="27366" y="71179"/>
                  <a:pt x="2503" y="12396"/>
                </a:cubicBezTo>
                <a:close/>
              </a:path>
            </a:pathLst>
          </a:custGeom>
          <a:solidFill>
            <a:srgbClr val="00B4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cxnSp>
        <p:nvCxnSpPr>
          <p:cNvPr id="58" name="موصل: على شكل مرفق 57">
            <a:extLst>
              <a:ext uri="{FF2B5EF4-FFF2-40B4-BE49-F238E27FC236}">
                <a16:creationId xmlns:a16="http://schemas.microsoft.com/office/drawing/2014/main" id="{F5816565-3750-BA98-73A2-09993603B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238" y="4918671"/>
            <a:ext cx="11685381" cy="1865662"/>
          </a:xfrm>
          <a:prstGeom prst="bentConnector3">
            <a:avLst>
              <a:gd name="adj1" fmla="val 44131"/>
            </a:avLst>
          </a:prstGeom>
          <a:ln w="12700">
            <a:solidFill>
              <a:srgbClr val="00B4B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39EDEEFC-9D72-3238-7C12-B0A3F7C4F7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1" y="3253459"/>
            <a:ext cx="3405101" cy="17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1129</Words>
  <Application>Microsoft Office PowerPoint</Application>
  <PresentationFormat>شاشة عريضة</PresentationFormat>
  <Paragraphs>240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IBM Plex Sans Arabic SemiBold</vt:lpstr>
      <vt:lpstr>Arial</vt:lpstr>
      <vt:lpstr>Mohammad Naskh</vt:lpstr>
      <vt:lpstr>Aptos</vt:lpstr>
      <vt:lpstr>IBM Plex Sans Arabic</vt:lpstr>
      <vt:lpstr>Calibri Light</vt:lpstr>
      <vt:lpstr>Aptos Display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Adel Saad S. Almeelby</dc:creator>
  <cp:lastModifiedBy>Adel Saad S. Almeelby</cp:lastModifiedBy>
  <cp:revision>26</cp:revision>
  <dcterms:created xsi:type="dcterms:W3CDTF">2024-04-28T14:57:18Z</dcterms:created>
  <dcterms:modified xsi:type="dcterms:W3CDTF">2024-07-24T22:12:23Z</dcterms:modified>
</cp:coreProperties>
</file>